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56" r:id="rId5"/>
    <p:sldId id="271" r:id="rId6"/>
    <p:sldId id="270" r:id="rId7"/>
    <p:sldId id="257" r:id="rId8"/>
    <p:sldId id="272" r:id="rId9"/>
    <p:sldId id="276" r:id="rId10"/>
    <p:sldId id="277" r:id="rId11"/>
    <p:sldId id="278" r:id="rId12"/>
    <p:sldId id="279" r:id="rId13"/>
    <p:sldId id="268" r:id="rId14"/>
    <p:sldId id="282" r:id="rId15"/>
    <p:sldId id="274" r:id="rId16"/>
    <p:sldId id="258" r:id="rId17"/>
    <p:sldId id="273" r:id="rId1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3" autoAdjust="0"/>
    <p:restoredTop sz="94482" autoAdjust="0"/>
  </p:normalViewPr>
  <p:slideViewPr>
    <p:cSldViewPr>
      <p:cViewPr varScale="1">
        <p:scale>
          <a:sx n="82" d="100"/>
          <a:sy n="82" d="100"/>
        </p:scale>
        <p:origin x="624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20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10F156DA-D734-4287-926B-D3EEC06B3C00}" type="datetime1">
              <a:rPr lang="cs-CZ" smtClean="0"/>
              <a:t>03.05.2022</a:t>
            </a:fld>
            <a:endParaRPr lang="cs-CZ" dirty="0"/>
          </a:p>
        </p:txBody>
      </p:sp>
      <p:sp>
        <p:nvSpPr>
          <p:cNvPr id="4" name="Zástupný text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Zástupný text čísla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A850423A-8BCE-448E-A97B-03A88B2B12C1}" type="slidenum">
              <a:rPr lang="cs-CZ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noProof="0" dirty="0"/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B0FC59BC-BAEF-4742-9827-1B298A5B7E6F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4" name="Zástupný text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 dirty="0"/>
          </a:p>
        </p:txBody>
      </p:sp>
      <p:sp>
        <p:nvSpPr>
          <p:cNvPr id="5" name="Zástupný text poznám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Kliknutím můžete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noProof="0" dirty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latinLnBrk="0">
              <a:defRPr lang="cs-CZ" sz="5400"/>
            </a:lvl1pPr>
          </a:lstStyle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lze upravit styl předlohy.</a:t>
            </a:r>
          </a:p>
        </p:txBody>
      </p:sp>
      <p:grpSp>
        <p:nvGrpSpPr>
          <p:cNvPr id="256" name="čár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čár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lang="cs-CZ"/>
            </a:lvl5pPr>
            <a:lvl6pPr marL="1956816" latinLnBrk="0">
              <a:defRPr lang="cs-CZ"/>
            </a:lvl6pPr>
            <a:lvl7pPr marL="1956816" latinLnBrk="0">
              <a:defRPr lang="cs-CZ"/>
            </a:lvl7pPr>
            <a:lvl8pPr marL="1956816" latinLnBrk="0">
              <a:defRPr lang="cs-CZ"/>
            </a:lvl8pPr>
            <a:lvl9pPr marL="1956816" latinLnBrk="0">
              <a:defRPr lang="cs-CZ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215887-47E7-4456-ABEB-B676E1BE0300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čár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 latinLnBrk="0">
              <a:defRPr lang="cs-CZ"/>
            </a:lvl5pPr>
            <a:lvl6pPr latinLnBrk="0">
              <a:defRPr lang="cs-CZ"/>
            </a:lvl6pPr>
            <a:lvl7pPr latinLnBrk="0">
              <a:defRPr lang="cs-CZ"/>
            </a:lvl7pPr>
            <a:lvl8pPr latinLnBrk="0">
              <a:defRPr lang="cs-CZ" baseline="0"/>
            </a:lvl8pPr>
            <a:lvl9pPr latinLnBrk="0">
              <a:defRPr lang="cs-CZ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6F69A8-588A-4D65-974E-CFC8381F5D7C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čár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 latinLnBrk="0">
              <a:defRPr lang="cs-CZ"/>
            </a:lvl2pPr>
            <a:lvl3pPr marL="777240" latinLnBrk="0">
              <a:defRPr lang="cs-CZ"/>
            </a:lvl3pPr>
            <a:lvl4pPr marL="1005840" latinLnBrk="0">
              <a:defRPr lang="cs-CZ"/>
            </a:lvl4pPr>
            <a:lvl5pPr marL="1234440" latinLnBrk="0">
              <a:defRPr lang="cs-CZ"/>
            </a:lvl5pPr>
            <a:lvl6pPr marL="1463040" latinLnBrk="0">
              <a:defRPr lang="cs-CZ" baseline="0"/>
            </a:lvl6pPr>
            <a:lvl7pPr marL="1691640" latinLnBrk="0">
              <a:defRPr lang="cs-CZ" baseline="0"/>
            </a:lvl7pPr>
            <a:lvl8pPr marL="1920240" latinLnBrk="0">
              <a:defRPr lang="cs-CZ" baseline="0"/>
            </a:lvl8pPr>
            <a:lvl9pPr marL="2148840" latinLnBrk="0">
              <a:defRPr lang="cs-CZ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3D2F2D-6618-4133-9ACF-FEEC6D47EA38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čár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 latinLnBrk="0">
              <a:defRPr lang="cs-CZ" sz="4400" b="0" cap="none" baseline="0"/>
            </a:lvl1pPr>
          </a:lstStyle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lang="cs-CZ"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cs-CZ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cs-CZ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cs-CZ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277DE-9052-4290-A298-B9360B585F0F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čár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marL="1956816" latinLnBrk="0">
              <a:defRPr lang="cs-CZ" sz="1600"/>
            </a:lvl6pPr>
            <a:lvl7pPr marL="1956816" latinLnBrk="0">
              <a:defRPr lang="cs-CZ" sz="1600" baseline="0"/>
            </a:lvl7pPr>
            <a:lvl8pPr marL="1956816" latinLnBrk="0">
              <a:defRPr lang="cs-CZ" sz="1600" baseline="0"/>
            </a:lvl8pPr>
            <a:lvl9pPr marL="1956816" latinLnBrk="0">
              <a:defRPr lang="cs-CZ" sz="1600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marL="1956816" latinLnBrk="0">
              <a:defRPr lang="cs-CZ" sz="1600"/>
            </a:lvl6pPr>
            <a:lvl7pPr marL="1956816" latinLnBrk="0">
              <a:defRPr lang="cs-CZ" sz="1600"/>
            </a:lvl7pPr>
            <a:lvl8pPr marL="1956816" latinLnBrk="0">
              <a:defRPr lang="cs-CZ" sz="1600" baseline="0"/>
            </a:lvl8pPr>
            <a:lvl9pPr marL="1956816" latinLnBrk="0">
              <a:defRPr lang="cs-CZ" sz="1600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5" name="Zástupný text kalendářníh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CA27EE-2CAD-4C75-9ECF-81C4FCD65159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čár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 latinLnBrk="0">
              <a:defRPr lang="cs-CZ"/>
            </a:lvl1pPr>
          </a:lstStyle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cs-CZ" sz="2400" b="0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marL="1956816" latinLnBrk="0">
              <a:defRPr lang="cs-CZ" sz="1600"/>
            </a:lvl6pPr>
            <a:lvl7pPr marL="1956816" latinLnBrk="0">
              <a:defRPr lang="cs-CZ" sz="1600" baseline="0"/>
            </a:lvl7pPr>
            <a:lvl8pPr marL="1956816" latinLnBrk="0">
              <a:defRPr lang="cs-CZ" sz="1600" baseline="0"/>
            </a:lvl8pPr>
            <a:lvl9pPr marL="1956816" latinLnBrk="0">
              <a:defRPr lang="cs-CZ" sz="1600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cs-CZ" sz="2400" b="0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marL="1956816" latinLnBrk="0">
              <a:defRPr lang="cs-CZ" sz="1600"/>
            </a:lvl5pPr>
            <a:lvl6pPr marL="1956816" latinLnBrk="0">
              <a:defRPr lang="cs-CZ" sz="1600"/>
            </a:lvl6pPr>
            <a:lvl7pPr marL="1956816" latinLnBrk="0">
              <a:defRPr lang="cs-CZ" sz="1600"/>
            </a:lvl7pPr>
            <a:lvl8pPr marL="1956816" latinLnBrk="0">
              <a:defRPr lang="cs-CZ" sz="1600"/>
            </a:lvl8pPr>
            <a:lvl9pPr marL="1956816" latinLnBrk="0">
              <a:defRPr lang="cs-CZ" sz="160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7" name="Zástupný text kalendářníh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80560C-4F47-482D-A797-297F79A2CD68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8" name="Zástupný text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text čísla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čár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text kalendářníh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cs-CZ" noProof="0"/>
              <a:t>02.05.2022</a:t>
            </a:fld>
            <a:endParaRPr lang="cs-CZ" noProof="0" dirty="0"/>
          </a:p>
        </p:txBody>
      </p:sp>
      <p:sp>
        <p:nvSpPr>
          <p:cNvPr id="4" name="Zástupný text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text čísla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kalendářníh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F7CC48-2253-4DCB-8283-ADC094AECF5D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3" name="Zástupný text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text čísla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rámeček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cs-CZ" sz="3200" b="0"/>
            </a:lvl1pPr>
          </a:lstStyle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 baseline="0"/>
            </a:lvl7pPr>
            <a:lvl8pPr latinLnBrk="0">
              <a:defRPr lang="cs-CZ" sz="1600" baseline="0"/>
            </a:lvl8pPr>
            <a:lvl9pPr latinLnBrk="0">
              <a:defRPr lang="cs-CZ" sz="1600" baseline="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cs-CZ" sz="16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</p:txBody>
      </p:sp>
      <p:sp>
        <p:nvSpPr>
          <p:cNvPr id="5" name="Zástupný text kalendářníh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25BA79-6F52-47D8-9F77-098A3DED2956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rámeček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cs-CZ" sz="3200" b="0"/>
            </a:lvl1pPr>
          </a:lstStyle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text obrázku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 latinLnBrk="0">
              <a:buNone/>
              <a:defRPr lang="cs-CZ" sz="24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cs-CZ" sz="16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 noProof="0" dirty="0"/>
              <a:t>Kliknutím lze upravit styly předlohy textu.</a:t>
            </a:r>
          </a:p>
        </p:txBody>
      </p:sp>
      <p:sp>
        <p:nvSpPr>
          <p:cNvPr id="5" name="Zástupný text kalendářníh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6E2D88-D481-4C8E-85B5-8E05D6A26D33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6" name="Zástupný text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text čísla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nadpisu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text kalendářního dat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66F0B-4012-4E13-AA06-08C3069A1CA3}" type="datetime1">
              <a:rPr lang="cs-CZ" noProof="0" smtClean="0"/>
              <a:pPr/>
              <a:t>02.05.2022</a:t>
            </a:fld>
            <a:endParaRPr lang="cs-CZ" noProof="0" dirty="0"/>
          </a:p>
        </p:txBody>
      </p:sp>
      <p:sp>
        <p:nvSpPr>
          <p:cNvPr id="5" name="Zástupný text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text čísla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cs-CZ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lang="cs-CZ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l1.cuni.cz/pluginfile.php/1148948/mod_resource/content/0/DUDEN%202009%2C%208.%20Auflage%20der%20Grammatik.pdf" TargetMode="External"/><Relationship Id="rId2" Type="http://schemas.openxmlformats.org/officeDocument/2006/relationships/hyperlink" Target="https://dl1.cuni.cz/pluginfile.php/1148959/mod_resource/content/0/Eisenberg%20Peter-Grundriss%20der%20deutschen%20Grammatik%2C%20Bd.%201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de.wikipedia.org/wiki/Elativ" TargetMode="External"/><Relationship Id="rId5" Type="http://schemas.openxmlformats.org/officeDocument/2006/relationships/hyperlink" Target="https://www.cafe-lingua.de/deutsche-grammatik/superlativ-hoechststufe.php" TargetMode="External"/><Relationship Id="rId4" Type="http://schemas.openxmlformats.org/officeDocument/2006/relationships/hyperlink" Target="https://dl1.cuni.cz/pluginfile.php/1148947/mod_resource/content/0/Sch%C3%A4fer%202018%20Grammatische%20Beschreibung%20des%20Deutschen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SUPERLATIV UND ELATIV 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Alžběta </a:t>
            </a:r>
            <a:r>
              <a:rPr lang="cs-CZ" dirty="0" err="1"/>
              <a:t>Kouklová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cs-CZ" dirty="0"/>
              <a:t>ELATIV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eigene</a:t>
            </a:r>
            <a:r>
              <a:rPr lang="cs-CZ" dirty="0"/>
              <a:t> </a:t>
            </a:r>
            <a:r>
              <a:rPr lang="cs-CZ" dirty="0" err="1"/>
              <a:t>Komparationsform</a:t>
            </a:r>
            <a:endParaRPr lang="cs-CZ" dirty="0"/>
          </a:p>
          <a:p>
            <a:r>
              <a:rPr lang="cs-CZ" dirty="0" err="1"/>
              <a:t>Besondere</a:t>
            </a:r>
            <a:r>
              <a:rPr lang="cs-CZ" dirty="0"/>
              <a:t>/ </a:t>
            </a:r>
            <a:r>
              <a:rPr lang="cs-CZ" dirty="0" err="1"/>
              <a:t>absolute</a:t>
            </a:r>
            <a:r>
              <a:rPr lang="cs-CZ" dirty="0"/>
              <a:t> </a:t>
            </a:r>
            <a:r>
              <a:rPr lang="cs-CZ" dirty="0" err="1"/>
              <a:t>Gebrauchsweise</a:t>
            </a:r>
            <a:r>
              <a:rPr lang="cs-CZ" dirty="0"/>
              <a:t> des </a:t>
            </a:r>
            <a:r>
              <a:rPr lang="cs-CZ" dirty="0" err="1"/>
              <a:t>Superlativs</a:t>
            </a:r>
            <a:endParaRPr lang="cs-CZ" dirty="0"/>
          </a:p>
          <a:p>
            <a:r>
              <a:rPr lang="cs-CZ" dirty="0" err="1"/>
              <a:t>Niemals</a:t>
            </a:r>
            <a:r>
              <a:rPr lang="cs-CZ" dirty="0"/>
              <a:t> </a:t>
            </a:r>
            <a:r>
              <a:rPr lang="cs-CZ" dirty="0" err="1"/>
              <a:t>vergleichend</a:t>
            </a:r>
            <a:r>
              <a:rPr lang="cs-CZ" dirty="0"/>
              <a:t> </a:t>
            </a:r>
            <a:r>
              <a:rPr lang="cs-CZ" dirty="0" err="1"/>
              <a:t>gebraucht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</a:rPr>
              <a:t>BEIM BESTEN WILLEN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</a:rPr>
              <a:t>IN TIEFSTER TRAUER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</a:rPr>
              <a:t>MIT FREUNDLICHSTEN </a:t>
            </a:r>
            <a:r>
              <a:rPr lang="cs-CZ" sz="2000" i="1" dirty="0" err="1">
                <a:solidFill>
                  <a:schemeClr val="accent2">
                    <a:lumMod val="75000"/>
                  </a:schemeClr>
                </a:solidFill>
              </a:rPr>
              <a:t>GRÜßEN</a:t>
            </a: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</a:rPr>
              <a:t>ZU UNSERER VOLLSTEN ZUFRIEDENHEIT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8E277-F4F3-91D0-DB0F-DA219E300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ELATIV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E3E965-FE4F-CAA6-7025-A3421CE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5333998" cy="4267200"/>
          </a:xfrm>
        </p:spPr>
        <p:txBody>
          <a:bodyPr/>
          <a:lstStyle/>
          <a:p>
            <a:r>
              <a:rPr lang="cs-CZ" dirty="0"/>
              <a:t>dem Superlativ kann 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indefinierter</a:t>
            </a:r>
            <a:r>
              <a:rPr lang="cs-CZ" dirty="0"/>
              <a:t> </a:t>
            </a:r>
            <a:r>
              <a:rPr lang="cs-CZ" dirty="0" err="1"/>
              <a:t>Artikel</a:t>
            </a:r>
            <a:r>
              <a:rPr lang="cs-CZ" dirty="0"/>
              <a:t> / </a:t>
            </a:r>
            <a:r>
              <a:rPr lang="cs-CZ" dirty="0" err="1"/>
              <a:t>indefiniertes</a:t>
            </a:r>
            <a:r>
              <a:rPr lang="cs-CZ" dirty="0"/>
              <a:t> </a:t>
            </a:r>
            <a:r>
              <a:rPr lang="cs-CZ" dirty="0" err="1"/>
              <a:t>Artikelwort</a:t>
            </a:r>
            <a:r>
              <a:rPr lang="cs-CZ" dirty="0"/>
              <a:t> </a:t>
            </a:r>
            <a:r>
              <a:rPr lang="cs-CZ" dirty="0" err="1"/>
              <a:t>vorangehen</a:t>
            </a:r>
            <a:r>
              <a:rPr lang="cs-CZ" dirty="0"/>
              <a:t>: </a:t>
            </a:r>
          </a:p>
          <a:p>
            <a:pPr marL="0" indent="0">
              <a:buNone/>
            </a:pPr>
            <a:r>
              <a:rPr lang="cs-CZ" i="1" dirty="0"/>
              <a:t>Es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FF0000"/>
                </a:solidFill>
              </a:rPr>
              <a:t>ein</a:t>
            </a:r>
            <a:r>
              <a:rPr lang="cs-CZ" i="1" dirty="0"/>
              <a:t> </a:t>
            </a:r>
            <a:r>
              <a:rPr lang="cs-CZ" i="1" dirty="0" err="1"/>
              <a:t>tiefster</a:t>
            </a:r>
            <a:r>
              <a:rPr lang="cs-CZ" i="1" dirty="0"/>
              <a:t> </a:t>
            </a:r>
            <a:r>
              <a:rPr lang="cs-CZ" i="1" dirty="0" err="1"/>
              <a:t>Zug</a:t>
            </a:r>
            <a:r>
              <a:rPr lang="cs-CZ" i="1" dirty="0"/>
              <a:t> der </a:t>
            </a:r>
            <a:r>
              <a:rPr lang="cs-CZ" i="1" dirty="0" err="1"/>
              <a:t>Unternehmungswirtschaft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Jede</a:t>
            </a:r>
            <a:r>
              <a:rPr lang="cs-CZ" i="1" dirty="0"/>
              <a:t> </a:t>
            </a:r>
            <a:r>
              <a:rPr lang="cs-CZ" i="1" dirty="0" err="1"/>
              <a:t>leistete</a:t>
            </a:r>
            <a:r>
              <a:rPr lang="cs-CZ" i="1" dirty="0"/>
              <a:t> </a:t>
            </a:r>
            <a:r>
              <a:rPr lang="cs-CZ" i="1" dirty="0" err="1"/>
              <a:t>Anspielung</a:t>
            </a:r>
            <a:r>
              <a:rPr lang="cs-CZ" i="1" dirty="0"/>
              <a:t>...</a:t>
            </a:r>
          </a:p>
          <a:p>
            <a:pPr marL="0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56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5C298-26EC-1183-2668-D7B6CCA84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ELATIV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F8AFD8-119F-A917-D35D-714C551FB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4800598" cy="4267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/>
            <a:r>
              <a:rPr lang="cs-CZ" dirty="0" err="1"/>
              <a:t>Ausdrücke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aufs</a:t>
            </a:r>
            <a:r>
              <a:rPr lang="cs-CZ" dirty="0"/>
              <a:t> (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) </a:t>
            </a:r>
            <a:r>
              <a:rPr lang="cs-CZ" dirty="0" err="1"/>
              <a:t>sowie</a:t>
            </a:r>
            <a:r>
              <a:rPr lang="cs-CZ" dirty="0"/>
              <a:t> </a:t>
            </a:r>
            <a:r>
              <a:rPr lang="cs-CZ" dirty="0" err="1"/>
              <a:t>unflektierte</a:t>
            </a:r>
            <a:r>
              <a:rPr lang="cs-CZ" dirty="0"/>
              <a:t> </a:t>
            </a:r>
            <a:r>
              <a:rPr lang="cs-CZ" dirty="0" err="1"/>
              <a:t>Adverbien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Gradpartikeln</a:t>
            </a:r>
          </a:p>
          <a:p>
            <a:pPr marL="0" indent="0">
              <a:buNone/>
            </a:pPr>
            <a:r>
              <a:rPr lang="cs-CZ" i="1" dirty="0" err="1"/>
              <a:t>Das</a:t>
            </a:r>
            <a:r>
              <a:rPr lang="cs-CZ" i="1" dirty="0"/>
              <a:t> Publikum </a:t>
            </a:r>
            <a:r>
              <a:rPr lang="cs-CZ" i="1" dirty="0" err="1"/>
              <a:t>wird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FF0000"/>
                </a:solidFill>
              </a:rPr>
              <a:t>auf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das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Beste</a:t>
            </a:r>
            <a:r>
              <a:rPr lang="cs-CZ" i="1" dirty="0"/>
              <a:t> </a:t>
            </a:r>
            <a:r>
              <a:rPr lang="cs-CZ" i="1" dirty="0" err="1"/>
              <a:t>unterhalten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Die </a:t>
            </a:r>
            <a:r>
              <a:rPr lang="cs-CZ" i="1" dirty="0" err="1"/>
              <a:t>Messungen</a:t>
            </a:r>
            <a:r>
              <a:rPr lang="cs-CZ" i="1" dirty="0"/>
              <a:t> </a:t>
            </a:r>
            <a:r>
              <a:rPr lang="cs-CZ" i="1" dirty="0" err="1"/>
              <a:t>wurden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FF0000"/>
                </a:solidFill>
              </a:rPr>
              <a:t>aufs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Empfindlichste</a:t>
            </a:r>
            <a:r>
              <a:rPr lang="cs-CZ" i="1" dirty="0"/>
              <a:t> </a:t>
            </a:r>
            <a:r>
              <a:rPr lang="de-DE" i="1" dirty="0"/>
              <a:t>gestört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997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DANKE FÜR IHRE AUFMERKSAMKEIT 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7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BEEE4-8F22-3EC9-1866-DDF5D3AFD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Quellen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5EE9B-28E3-F15D-0F50-9B911087E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4" y="1905000"/>
            <a:ext cx="9621478" cy="426720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cs-CZ" u="sng" dirty="0">
                <a:ea typeface="+mn-lt"/>
                <a:cs typeface="+mn-lt"/>
                <a:hlinkClick r:id="rId2"/>
              </a:rPr>
              <a:t>https://dl1.cuni.cz/pluginfile.php/1148959/mod_resource/content/0/Eisenberg%20Peter-Grundriss%20der%20deutschen%20Grammatik%2C%20Bd.%201.pdf</a:t>
            </a:r>
            <a:endParaRPr lang="cs-CZ" dirty="0">
              <a:ea typeface="+mn-lt"/>
              <a:cs typeface="+mn-lt"/>
            </a:endParaRPr>
          </a:p>
          <a:p>
            <a:r>
              <a:rPr lang="cs-CZ" u="sng" dirty="0">
                <a:ea typeface="+mn-lt"/>
                <a:cs typeface="+mn-lt"/>
                <a:hlinkClick r:id="rId3"/>
              </a:rPr>
              <a:t>https://dl1.cuni.cz/pluginfile.php/1148948/mod_resource/content/0/DUDEN%202009%2C%208.%20Auflage%20der%20Grammatik.pdf</a:t>
            </a:r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 </a:t>
            </a:r>
            <a:r>
              <a:rPr lang="cs-CZ" u="sng" dirty="0">
                <a:ea typeface="+mn-lt"/>
                <a:cs typeface="+mn-lt"/>
                <a:hlinkClick r:id="rId4"/>
              </a:rPr>
              <a:t>https://dl1.cuni.cz/pluginfile.php/1148947/mod_resource/content/0/Sch%C3%A4fer%202018%20Grammatische%20Beschreibung%20des%20Deutschen.pdf</a:t>
            </a:r>
            <a:endParaRPr lang="cs-CZ" dirty="0">
              <a:ea typeface="+mn-lt"/>
              <a:cs typeface="+mn-lt"/>
            </a:endParaRPr>
          </a:p>
          <a:p>
            <a:r>
              <a:rPr lang="cs-CZ" u="sng" dirty="0">
                <a:ea typeface="+mn-lt"/>
                <a:cs typeface="+mn-lt"/>
                <a:hlinkClick r:id="rId4"/>
              </a:rPr>
              <a:t>https://dl1.cuni.cz/pluginfile.php/1148947/mod_resource/content/0/Sch%C3%A4fer%202018%20Grammatische%20Beschreibung%20des%20Deutschen.pdf</a:t>
            </a:r>
            <a:endParaRPr lang="cs-CZ" dirty="0">
              <a:ea typeface="+mn-lt"/>
              <a:cs typeface="+mn-lt"/>
            </a:endParaRPr>
          </a:p>
          <a:p>
            <a:r>
              <a:rPr lang="cs-CZ" u="sng" dirty="0">
                <a:ea typeface="+mn-lt"/>
                <a:cs typeface="+mn-lt"/>
                <a:hlinkClick r:id="rId5"/>
              </a:rPr>
              <a:t>https://www.cafe-lingua.de/deutsche-grammatik/superlativ-hoechststufe.php</a:t>
            </a:r>
            <a:endParaRPr lang="cs-CZ" dirty="0">
              <a:ea typeface="+mn-lt"/>
              <a:cs typeface="+mn-lt"/>
            </a:endParaRPr>
          </a:p>
          <a:p>
            <a:r>
              <a:rPr lang="cs-CZ" dirty="0">
                <a:hlinkClick r:id="rId6"/>
              </a:rPr>
              <a:t>https://de.wikipedia.org/wiki/Elativ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043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2B73C-1986-A3B3-4099-3EF59568F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Inhalt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D71642-1B4B-CA98-1A5C-8A409AC2A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Komparation</a:t>
            </a:r>
            <a:r>
              <a:rPr lang="cs-CZ" dirty="0"/>
              <a:t> </a:t>
            </a:r>
          </a:p>
          <a:p>
            <a:r>
              <a:rPr lang="cs-CZ" dirty="0"/>
              <a:t>Superlativ </a:t>
            </a:r>
          </a:p>
          <a:p>
            <a:r>
              <a:rPr lang="cs-CZ" dirty="0" err="1"/>
              <a:t>Bildung</a:t>
            </a:r>
            <a:r>
              <a:rPr lang="cs-CZ" dirty="0"/>
              <a:t> von Superlativ </a:t>
            </a:r>
          </a:p>
          <a:p>
            <a:r>
              <a:rPr lang="cs-CZ" dirty="0"/>
              <a:t>Elativ </a:t>
            </a:r>
          </a:p>
        </p:txBody>
      </p:sp>
    </p:spTree>
    <p:extLst>
      <p:ext uri="{BB962C8B-B14F-4D97-AF65-F5344CB8AC3E}">
        <p14:creationId xmlns:p14="http://schemas.microsoft.com/office/powerpoint/2010/main" val="345224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6CE34-C0BB-42D2-F1D1-21E81AAF6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Komparation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C0F106-42BE-11CA-6271-222491EE8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Steigerungsformen</a:t>
            </a:r>
            <a:endParaRPr lang="cs-CZ" dirty="0"/>
          </a:p>
          <a:p>
            <a:r>
              <a:rPr lang="cs-CZ"/>
              <a:t>Positiv (Grundform)</a:t>
            </a:r>
            <a:endParaRPr lang="cs-CZ" dirty="0"/>
          </a:p>
          <a:p>
            <a:r>
              <a:rPr lang="cs-CZ" dirty="0"/>
              <a:t>Komparativ </a:t>
            </a:r>
          </a:p>
          <a:p>
            <a:r>
              <a:rPr lang="cs-CZ"/>
              <a:t>Superlativ </a:t>
            </a:r>
          </a:p>
          <a:p>
            <a:r>
              <a:rPr lang="cs-CZ"/>
              <a:t>(Elativ)</a:t>
            </a:r>
            <a:endParaRPr lang="cs-CZ" dirty="0"/>
          </a:p>
          <a:p>
            <a:r>
              <a:rPr lang="cs-CZ" dirty="0"/>
              <a:t>Objekte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bezüglich</a:t>
            </a:r>
            <a:r>
              <a:rPr lang="cs-CZ" dirty="0"/>
              <a:t> der </a:t>
            </a:r>
            <a:r>
              <a:rPr lang="cs-CZ" dirty="0" err="1"/>
              <a:t>Bedeutung</a:t>
            </a:r>
            <a:r>
              <a:rPr lang="cs-CZ" dirty="0"/>
              <a:t> </a:t>
            </a:r>
            <a:r>
              <a:rPr lang="cs-CZ" dirty="0" err="1"/>
              <a:t>eines</a:t>
            </a:r>
            <a:r>
              <a:rPr lang="cs-CZ" dirty="0"/>
              <a:t> </a:t>
            </a:r>
            <a:r>
              <a:rPr lang="cs-CZ" dirty="0" err="1"/>
              <a:t>Adjektivs</a:t>
            </a:r>
            <a:r>
              <a:rPr lang="cs-CZ" dirty="0"/>
              <a:t> </a:t>
            </a:r>
            <a:r>
              <a:rPr lang="cs-CZ" dirty="0" err="1"/>
              <a:t>miteinander</a:t>
            </a:r>
            <a:r>
              <a:rPr lang="cs-CZ" dirty="0"/>
              <a:t> </a:t>
            </a:r>
            <a:r>
              <a:rPr lang="cs-CZ" dirty="0" err="1"/>
              <a:t>verglichen</a:t>
            </a:r>
            <a:r>
              <a:rPr lang="cs-CZ" dirty="0"/>
              <a:t> </a:t>
            </a:r>
          </a:p>
          <a:p>
            <a:r>
              <a:rPr lang="cs-CZ"/>
              <a:t>Semantisch motiviert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12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522414" y="274638"/>
            <a:ext cx="10134598" cy="1020762"/>
          </a:xfrm>
        </p:spPr>
        <p:txBody>
          <a:bodyPr/>
          <a:lstStyle/>
          <a:p>
            <a:r>
              <a:rPr lang="cs-CZ" dirty="0"/>
              <a:t>Superlativ 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Höchste</a:t>
            </a:r>
            <a:r>
              <a:rPr lang="cs-CZ" dirty="0"/>
              <a:t> </a:t>
            </a:r>
            <a:r>
              <a:rPr lang="cs-CZ" dirty="0" err="1"/>
              <a:t>Stufe</a:t>
            </a:r>
            <a:r>
              <a:rPr lang="cs-CZ" dirty="0"/>
              <a:t> der </a:t>
            </a:r>
            <a:r>
              <a:rPr lang="cs-CZ" dirty="0" err="1"/>
              <a:t>Komparation</a:t>
            </a:r>
            <a:r>
              <a:rPr lang="cs-CZ" dirty="0"/>
              <a:t> </a:t>
            </a:r>
          </a:p>
          <a:p>
            <a:r>
              <a:rPr lang="cs-CZ" dirty="0" err="1"/>
              <a:t>Drückt</a:t>
            </a:r>
            <a:r>
              <a:rPr lang="cs-CZ" dirty="0"/>
              <a:t> </a:t>
            </a:r>
            <a:r>
              <a:rPr lang="cs-CZ" dirty="0" err="1"/>
              <a:t>höchsten</a:t>
            </a:r>
            <a:r>
              <a:rPr lang="cs-CZ" dirty="0"/>
              <a:t> Grad </a:t>
            </a:r>
            <a:r>
              <a:rPr lang="cs-CZ" dirty="0" err="1"/>
              <a:t>aus</a:t>
            </a:r>
            <a:r>
              <a:rPr lang="cs-CZ" dirty="0"/>
              <a:t> </a:t>
            </a:r>
          </a:p>
          <a:p>
            <a:r>
              <a:rPr lang="cs-CZ" dirty="0"/>
              <a:t>2 </a:t>
            </a:r>
            <a:r>
              <a:rPr lang="cs-CZ" dirty="0" err="1">
                <a:ea typeface="+mn-lt"/>
                <a:cs typeface="+mn-lt"/>
              </a:rPr>
              <a:t>Möglichkeiten</a:t>
            </a:r>
            <a:r>
              <a:rPr lang="cs-CZ" dirty="0">
                <a:ea typeface="+mn-lt"/>
                <a:cs typeface="+mn-lt"/>
              </a:rPr>
              <a:t> der </a:t>
            </a:r>
            <a:r>
              <a:rPr lang="cs-CZ" dirty="0" err="1">
                <a:ea typeface="+mn-lt"/>
                <a:cs typeface="+mn-lt"/>
              </a:rPr>
              <a:t>Verwendung</a:t>
            </a:r>
            <a:endParaRPr lang="cs-CZ" dirty="0" err="1"/>
          </a:p>
          <a:p>
            <a:r>
              <a:rPr lang="cs-CZ" dirty="0" err="1"/>
              <a:t>Regelmäßige</a:t>
            </a:r>
            <a:r>
              <a:rPr lang="cs-CZ" dirty="0"/>
              <a:t> x </a:t>
            </a:r>
            <a:r>
              <a:rPr lang="cs-CZ" dirty="0" err="1"/>
              <a:t>unregelmäßig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86F555-E462-D9FD-2437-76A6F9EFB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Bildung</a:t>
            </a:r>
            <a:r>
              <a:rPr lang="cs-CZ" dirty="0"/>
              <a:t> von Superlativ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2DFDA1-B070-C302-9FC9-4F17BF1305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2 </a:t>
            </a:r>
            <a:r>
              <a:rPr lang="cs-CZ" dirty="0" err="1"/>
              <a:t>Möglichkeiten</a:t>
            </a:r>
            <a:r>
              <a:rPr lang="cs-CZ" dirty="0"/>
              <a:t> der </a:t>
            </a:r>
            <a:r>
              <a:rPr lang="cs-CZ" dirty="0" err="1"/>
              <a:t>Verwendungen</a:t>
            </a:r>
            <a:r>
              <a:rPr lang="cs-CZ" dirty="0"/>
              <a:t> </a:t>
            </a:r>
          </a:p>
          <a:p>
            <a:r>
              <a:rPr lang="cs-CZ" dirty="0"/>
              <a:t>1. S. vor dem </a:t>
            </a:r>
            <a:r>
              <a:rPr lang="cs-CZ" dirty="0" err="1"/>
              <a:t>Bezugsnomen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entsprechender</a:t>
            </a:r>
            <a:r>
              <a:rPr lang="cs-CZ" dirty="0"/>
              <a:t> </a:t>
            </a:r>
            <a:r>
              <a:rPr lang="cs-CZ" dirty="0" err="1"/>
              <a:t>Beugung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i="1" dirty="0" err="1">
                <a:ea typeface="+mn-lt"/>
                <a:cs typeface="+mn-lt"/>
              </a:rPr>
              <a:t>Das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war</a:t>
            </a:r>
            <a:r>
              <a:rPr lang="cs-CZ" i="1" dirty="0">
                <a:ea typeface="+mn-lt"/>
                <a:cs typeface="+mn-lt"/>
              </a:rPr>
              <a:t> der </a:t>
            </a:r>
            <a:r>
              <a:rPr lang="cs-CZ" i="1" dirty="0" err="1">
                <a:solidFill>
                  <a:srgbClr val="FFFF00"/>
                </a:solidFill>
                <a:ea typeface="+mn-lt"/>
                <a:cs typeface="+mn-lt"/>
              </a:rPr>
              <a:t>spannendste</a:t>
            </a:r>
            <a:r>
              <a:rPr lang="cs-CZ" i="1" dirty="0">
                <a:ea typeface="+mn-lt"/>
                <a:cs typeface="+mn-lt"/>
              </a:rPr>
              <a:t> Film, den </a:t>
            </a:r>
            <a:r>
              <a:rPr lang="cs-CZ" i="1" dirty="0" err="1">
                <a:ea typeface="+mn-lt"/>
                <a:cs typeface="+mn-lt"/>
              </a:rPr>
              <a:t>ich</a:t>
            </a:r>
            <a:r>
              <a:rPr lang="cs-CZ" i="1" dirty="0">
                <a:ea typeface="+mn-lt"/>
                <a:cs typeface="+mn-lt"/>
              </a:rPr>
              <a:t> je </a:t>
            </a:r>
            <a:r>
              <a:rPr lang="cs-CZ" i="1" dirty="0" err="1">
                <a:ea typeface="+mn-lt"/>
                <a:cs typeface="+mn-lt"/>
              </a:rPr>
              <a:t>gesehen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habe</a:t>
            </a:r>
            <a:r>
              <a:rPr lang="cs-CZ" i="1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cs-CZ" i="1" dirty="0">
                <a:ea typeface="+mn-lt"/>
                <a:cs typeface="+mn-lt"/>
              </a:rPr>
              <a:t> </a:t>
            </a:r>
            <a:r>
              <a:rPr lang="cs-CZ" i="1" dirty="0" err="1">
                <a:ea typeface="+mn-lt"/>
                <a:cs typeface="+mn-lt"/>
              </a:rPr>
              <a:t>Ich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finde</a:t>
            </a:r>
            <a:r>
              <a:rPr lang="cs-CZ" i="1" dirty="0">
                <a:ea typeface="+mn-lt"/>
                <a:cs typeface="+mn-lt"/>
              </a:rPr>
              <a:t>, </a:t>
            </a:r>
            <a:r>
              <a:rPr lang="cs-CZ" i="1" dirty="0" err="1">
                <a:ea typeface="+mn-lt"/>
                <a:cs typeface="+mn-lt"/>
              </a:rPr>
              <a:t>die</a:t>
            </a:r>
            <a:r>
              <a:rPr lang="cs-CZ" i="1" dirty="0">
                <a:ea typeface="+mn-lt"/>
                <a:cs typeface="+mn-lt"/>
              </a:rPr>
              <a:t> </a:t>
            </a:r>
            <a:r>
              <a:rPr lang="cs-CZ" i="1" dirty="0" err="1">
                <a:solidFill>
                  <a:srgbClr val="FFFF00"/>
                </a:solidFill>
                <a:ea typeface="+mn-lt"/>
                <a:cs typeface="+mn-lt"/>
              </a:rPr>
              <a:t>aufregendsten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Reisen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sind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Safaris</a:t>
            </a:r>
            <a:r>
              <a:rPr lang="cs-CZ" i="1" dirty="0">
                <a:ea typeface="+mn-lt"/>
                <a:cs typeface="+mn-lt"/>
              </a:rPr>
              <a:t> in den </a:t>
            </a:r>
            <a:r>
              <a:rPr lang="cs-CZ" i="1" dirty="0" err="1">
                <a:ea typeface="+mn-lt"/>
                <a:cs typeface="+mn-lt"/>
              </a:rPr>
              <a:t>Dschungel</a:t>
            </a:r>
            <a:r>
              <a:rPr lang="cs-CZ" i="1" dirty="0">
                <a:ea typeface="+mn-lt"/>
                <a:cs typeface="+mn-lt"/>
              </a:rPr>
              <a:t>.</a:t>
            </a:r>
            <a:endParaRPr lang="cs-CZ" i="1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27B75D-0B1F-E66F-B15E-B8924CA16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814" y="1905000"/>
            <a:ext cx="4419598" cy="426720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cs-CZ" dirty="0"/>
          </a:p>
          <a:p>
            <a:r>
              <a:rPr lang="cs-CZ" dirty="0"/>
              <a:t>2. </a:t>
            </a:r>
            <a:r>
              <a:rPr lang="cs-CZ" dirty="0" err="1"/>
              <a:t>undekliniert</a:t>
            </a:r>
            <a:r>
              <a:rPr lang="cs-CZ" dirty="0"/>
              <a:t>, </a:t>
            </a:r>
            <a:r>
              <a:rPr lang="cs-CZ" dirty="0" err="1"/>
              <a:t>mit</a:t>
            </a:r>
            <a:r>
              <a:rPr lang="cs-CZ" dirty="0"/>
              <a:t> der </a:t>
            </a:r>
            <a:r>
              <a:rPr lang="cs-CZ" dirty="0" err="1"/>
              <a:t>Präposition</a:t>
            </a:r>
            <a:r>
              <a:rPr lang="cs-CZ" dirty="0"/>
              <a:t> </a:t>
            </a:r>
            <a:r>
              <a:rPr lang="cs-CZ" dirty="0" err="1"/>
              <a:t>am</a:t>
            </a:r>
            <a:r>
              <a:rPr lang="cs-CZ" dirty="0"/>
              <a:t> + </a:t>
            </a:r>
            <a:r>
              <a:rPr lang="cs-CZ" dirty="0" err="1"/>
              <a:t>Adjektivendung</a:t>
            </a:r>
            <a:r>
              <a:rPr lang="cs-CZ" dirty="0"/>
              <a:t> –en </a:t>
            </a:r>
          </a:p>
          <a:p>
            <a:pPr marL="0" indent="0">
              <a:buNone/>
            </a:pPr>
            <a:r>
              <a:rPr lang="cs-CZ" i="1" dirty="0" err="1">
                <a:ea typeface="+mn-lt"/>
                <a:cs typeface="+mn-lt"/>
              </a:rPr>
              <a:t>Unser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Hund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schläft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solidFill>
                  <a:srgbClr val="FFFF00"/>
                </a:solidFill>
                <a:ea typeface="+mn-lt"/>
                <a:cs typeface="+mn-lt"/>
              </a:rPr>
              <a:t>am</a:t>
            </a:r>
            <a:r>
              <a:rPr lang="cs-CZ" i="1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cs-CZ" i="1" dirty="0" err="1">
                <a:solidFill>
                  <a:srgbClr val="FFFF00"/>
                </a:solidFill>
                <a:ea typeface="+mn-lt"/>
                <a:cs typeface="+mn-lt"/>
              </a:rPr>
              <a:t>liebsten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draußen</a:t>
            </a:r>
            <a:r>
              <a:rPr lang="cs-CZ" i="1" dirty="0">
                <a:ea typeface="+mn-lt"/>
                <a:cs typeface="+mn-lt"/>
              </a:rPr>
              <a:t> in der </a:t>
            </a:r>
            <a:r>
              <a:rPr lang="cs-CZ" i="1" dirty="0" err="1">
                <a:ea typeface="+mn-lt"/>
                <a:cs typeface="+mn-lt"/>
              </a:rPr>
              <a:t>Hundehütte</a:t>
            </a:r>
            <a:r>
              <a:rPr lang="cs-CZ" i="1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cs-CZ" i="1" dirty="0">
                <a:ea typeface="+mn-lt"/>
                <a:cs typeface="+mn-lt"/>
              </a:rPr>
              <a:t> </a:t>
            </a:r>
            <a:r>
              <a:rPr lang="cs-CZ" i="1" dirty="0" err="1">
                <a:solidFill>
                  <a:srgbClr val="FFFF00"/>
                </a:solidFill>
                <a:ea typeface="+mn-lt"/>
                <a:cs typeface="+mn-lt"/>
              </a:rPr>
              <a:t>Am</a:t>
            </a:r>
            <a:r>
              <a:rPr lang="cs-CZ" i="1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cs-CZ" i="1" dirty="0" err="1">
                <a:solidFill>
                  <a:srgbClr val="FFFF00"/>
                </a:solidFill>
                <a:ea typeface="+mn-lt"/>
                <a:cs typeface="+mn-lt"/>
              </a:rPr>
              <a:t>besten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du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fragst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ihn</a:t>
            </a:r>
            <a:r>
              <a:rPr lang="cs-CZ" i="1" dirty="0">
                <a:ea typeface="+mn-lt"/>
                <a:cs typeface="+mn-lt"/>
              </a:rPr>
              <a:t>, ob </a:t>
            </a:r>
            <a:r>
              <a:rPr lang="cs-CZ" i="1" dirty="0" err="1">
                <a:ea typeface="+mn-lt"/>
                <a:cs typeface="+mn-lt"/>
              </a:rPr>
              <a:t>er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dir</a:t>
            </a:r>
            <a:r>
              <a:rPr lang="cs-CZ" i="1" dirty="0">
                <a:ea typeface="+mn-lt"/>
                <a:cs typeface="+mn-lt"/>
              </a:rPr>
              <a:t> </a:t>
            </a:r>
            <a:r>
              <a:rPr lang="cs-CZ" i="1" dirty="0" err="1">
                <a:ea typeface="+mn-lt"/>
                <a:cs typeface="+mn-lt"/>
              </a:rPr>
              <a:t>helfen</a:t>
            </a:r>
            <a:r>
              <a:rPr lang="cs-CZ" i="1" dirty="0">
                <a:ea typeface="+mn-lt"/>
                <a:cs typeface="+mn-lt"/>
              </a:rPr>
              <a:t> kann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6214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88E8D-824A-0085-9ADA-3EF4A4F1F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Bildung</a:t>
            </a:r>
            <a:r>
              <a:rPr lang="cs-CZ" dirty="0"/>
              <a:t> von Superlativ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4700DC-10E3-B228-72F9-09E6D43DF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4876798" cy="42672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err="1"/>
              <a:t>Unterschied</a:t>
            </a:r>
            <a:r>
              <a:rPr lang="cs-CZ" dirty="0"/>
              <a:t> </a:t>
            </a:r>
            <a:r>
              <a:rPr lang="cs-CZ" dirty="0" err="1"/>
              <a:t>zwischen</a:t>
            </a:r>
            <a:r>
              <a:rPr lang="cs-CZ" dirty="0"/>
              <a:t> </a:t>
            </a:r>
            <a:r>
              <a:rPr lang="cs-CZ" dirty="0" err="1"/>
              <a:t>regeläßigen</a:t>
            </a:r>
            <a:r>
              <a:rPr lang="cs-CZ" dirty="0"/>
              <a:t> u. </a:t>
            </a:r>
            <a:r>
              <a:rPr lang="cs-CZ" dirty="0" err="1"/>
              <a:t>unregelmäßigen</a:t>
            </a:r>
            <a:r>
              <a:rPr lang="cs-CZ" dirty="0"/>
              <a:t> </a:t>
            </a:r>
            <a:r>
              <a:rPr lang="cs-CZ" dirty="0" err="1"/>
              <a:t>Adjektiven</a:t>
            </a:r>
            <a:endParaRPr lang="cs-CZ" dirty="0"/>
          </a:p>
          <a:p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davorgestellt</a:t>
            </a:r>
            <a:r>
              <a:rPr lang="cs-CZ" dirty="0"/>
              <a:t>, </a:t>
            </a:r>
            <a:r>
              <a:rPr lang="cs-CZ" dirty="0" err="1"/>
              <a:t>wenn</a:t>
            </a:r>
            <a:r>
              <a:rPr lang="cs-CZ" dirty="0"/>
              <a:t> </a:t>
            </a:r>
            <a:r>
              <a:rPr lang="cs-CZ" dirty="0" err="1"/>
              <a:t>kein</a:t>
            </a:r>
            <a:r>
              <a:rPr lang="cs-CZ" dirty="0"/>
              <a:t> </a:t>
            </a:r>
            <a:r>
              <a:rPr lang="cs-CZ" dirty="0" err="1"/>
              <a:t>Bezugsnomen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Satz</a:t>
            </a:r>
            <a:r>
              <a:rPr lang="cs-CZ" dirty="0"/>
              <a:t> </a:t>
            </a:r>
            <a:r>
              <a:rPr lang="cs-CZ" dirty="0" err="1"/>
              <a:t>steht</a:t>
            </a:r>
            <a:r>
              <a:rPr lang="cs-CZ" dirty="0"/>
              <a:t> 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98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B5CCA-1DB4-F049-007D-EF923A151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Bildung</a:t>
            </a:r>
            <a:r>
              <a:rPr lang="cs-CZ" dirty="0"/>
              <a:t> von Superlativ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D0382C-A63C-13F2-B1A8-03E043F155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Bei </a:t>
            </a:r>
            <a:r>
              <a:rPr lang="cs-CZ" dirty="0" err="1"/>
              <a:t>regelmäßigen</a:t>
            </a:r>
            <a:r>
              <a:rPr lang="cs-CZ" dirty="0"/>
              <a:t> </a:t>
            </a:r>
            <a:r>
              <a:rPr lang="cs-CZ" dirty="0" err="1"/>
              <a:t>Adjektiven</a:t>
            </a:r>
            <a:r>
              <a:rPr lang="cs-CZ" dirty="0"/>
              <a:t> durch –st oder –</a:t>
            </a:r>
            <a:r>
              <a:rPr lang="cs-CZ" dirty="0" err="1"/>
              <a:t>est</a:t>
            </a:r>
            <a:r>
              <a:rPr lang="cs-CZ" dirty="0"/>
              <a:t>  + </a:t>
            </a:r>
            <a:r>
              <a:rPr lang="cs-CZ" dirty="0" err="1"/>
              <a:t>entsprechende</a:t>
            </a:r>
            <a:r>
              <a:rPr lang="cs-CZ" dirty="0"/>
              <a:t> </a:t>
            </a:r>
            <a:r>
              <a:rPr lang="cs-CZ" dirty="0" err="1"/>
              <a:t>Deklinationsendung</a:t>
            </a:r>
            <a:r>
              <a:rPr lang="cs-CZ" dirty="0"/>
              <a:t> </a:t>
            </a:r>
          </a:p>
          <a:p>
            <a:pPr>
              <a:buFont typeface="Arial"/>
            </a:pPr>
            <a:r>
              <a:rPr lang="cs-CZ" i="1" dirty="0" err="1">
                <a:ea typeface="+mn-lt"/>
                <a:cs typeface="+mn-lt"/>
              </a:rPr>
              <a:t>schnell</a:t>
            </a:r>
            <a:r>
              <a:rPr lang="cs-CZ" i="1" dirty="0">
                <a:ea typeface="+mn-lt"/>
                <a:cs typeface="+mn-lt"/>
              </a:rPr>
              <a:t> → </a:t>
            </a:r>
            <a:r>
              <a:rPr lang="cs-CZ" i="1" dirty="0" err="1">
                <a:ea typeface="+mn-lt"/>
                <a:cs typeface="+mn-lt"/>
              </a:rPr>
              <a:t>am</a:t>
            </a:r>
            <a:r>
              <a:rPr lang="cs-CZ" i="1" dirty="0">
                <a:ea typeface="+mn-lt"/>
                <a:cs typeface="+mn-lt"/>
              </a:rPr>
              <a:t> </a:t>
            </a:r>
            <a:r>
              <a:rPr lang="cs-CZ" i="1" dirty="0" err="1">
                <a:ea typeface="+mn-lt"/>
                <a:cs typeface="+mn-lt"/>
              </a:rPr>
              <a:t>schnellsten</a:t>
            </a:r>
            <a:endParaRPr lang="cs-CZ" dirty="0" err="1">
              <a:ea typeface="+mn-lt"/>
              <a:cs typeface="+mn-lt"/>
            </a:endParaRPr>
          </a:p>
          <a:p>
            <a:pPr>
              <a:buFont typeface="Arial"/>
            </a:pPr>
            <a:r>
              <a:rPr lang="cs-CZ" i="1" dirty="0" err="1">
                <a:ea typeface="+mn-lt"/>
                <a:cs typeface="+mn-lt"/>
              </a:rPr>
              <a:t>klein</a:t>
            </a:r>
            <a:r>
              <a:rPr lang="cs-CZ" i="1" dirty="0">
                <a:ea typeface="+mn-lt"/>
                <a:cs typeface="+mn-lt"/>
              </a:rPr>
              <a:t> → </a:t>
            </a:r>
            <a:r>
              <a:rPr lang="cs-CZ" i="1" dirty="0" err="1">
                <a:ea typeface="+mn-lt"/>
                <a:cs typeface="+mn-lt"/>
              </a:rPr>
              <a:t>am</a:t>
            </a:r>
            <a:r>
              <a:rPr lang="cs-CZ" i="1" dirty="0">
                <a:ea typeface="+mn-lt"/>
                <a:cs typeface="+mn-lt"/>
              </a:rPr>
              <a:t> </a:t>
            </a:r>
            <a:r>
              <a:rPr lang="cs-CZ" i="1" dirty="0" err="1">
                <a:ea typeface="+mn-lt"/>
                <a:cs typeface="+mn-lt"/>
              </a:rPr>
              <a:t>kleinsten</a:t>
            </a:r>
            <a:endParaRPr lang="cs-CZ" dirty="0" err="1">
              <a:ea typeface="+mn-lt"/>
              <a:cs typeface="+mn-lt"/>
            </a:endParaRPr>
          </a:p>
          <a:p>
            <a:pPr>
              <a:buFont typeface="Arial"/>
            </a:pPr>
            <a:r>
              <a:rPr lang="cs-CZ" i="1" dirty="0" err="1">
                <a:ea typeface="+mn-lt"/>
                <a:cs typeface="+mn-lt"/>
              </a:rPr>
              <a:t>mild</a:t>
            </a:r>
            <a:r>
              <a:rPr lang="cs-CZ" i="1" dirty="0">
                <a:ea typeface="+mn-lt"/>
                <a:cs typeface="+mn-lt"/>
              </a:rPr>
              <a:t> → </a:t>
            </a:r>
            <a:r>
              <a:rPr lang="cs-CZ" i="1" dirty="0" err="1">
                <a:ea typeface="+mn-lt"/>
                <a:cs typeface="+mn-lt"/>
              </a:rPr>
              <a:t>am</a:t>
            </a:r>
            <a:r>
              <a:rPr lang="cs-CZ" i="1" dirty="0">
                <a:ea typeface="+mn-lt"/>
                <a:cs typeface="+mn-lt"/>
              </a:rPr>
              <a:t> </a:t>
            </a:r>
            <a:r>
              <a:rPr lang="cs-CZ" i="1" dirty="0" err="1">
                <a:ea typeface="+mn-lt"/>
                <a:cs typeface="+mn-lt"/>
              </a:rPr>
              <a:t>mildesten</a:t>
            </a:r>
            <a:endParaRPr lang="cs-CZ" dirty="0" err="1">
              <a:ea typeface="+mn-lt"/>
              <a:cs typeface="+mn-lt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27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554F0-172D-C34B-C4BF-A378A6A7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Bildung</a:t>
            </a:r>
            <a:r>
              <a:rPr lang="cs-CZ" dirty="0"/>
              <a:t> von Superlativ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2FFA66-6F8E-411C-1026-562E19AD8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7624914" cy="42672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Bei </a:t>
            </a:r>
            <a:r>
              <a:rPr lang="cs-CZ" dirty="0" err="1"/>
              <a:t>unregelmäßigen</a:t>
            </a:r>
            <a:r>
              <a:rPr lang="cs-CZ" dirty="0"/>
              <a:t> </a:t>
            </a:r>
            <a:r>
              <a:rPr lang="cs-CZ" dirty="0" err="1"/>
              <a:t>unterscheiden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Formen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i="1" dirty="0" err="1">
                <a:ea typeface="+mn-lt"/>
                <a:cs typeface="+mn-lt"/>
              </a:rPr>
              <a:t>kalt</a:t>
            </a:r>
            <a:r>
              <a:rPr lang="cs-CZ" i="1" dirty="0">
                <a:ea typeface="+mn-lt"/>
                <a:cs typeface="+mn-lt"/>
              </a:rPr>
              <a:t> → </a:t>
            </a:r>
            <a:r>
              <a:rPr lang="cs-CZ" i="1" dirty="0" err="1">
                <a:ea typeface="+mn-lt"/>
                <a:cs typeface="+mn-lt"/>
              </a:rPr>
              <a:t>kälter</a:t>
            </a:r>
            <a:r>
              <a:rPr lang="cs-CZ" i="1" dirty="0">
                <a:ea typeface="+mn-lt"/>
                <a:cs typeface="+mn-lt"/>
              </a:rPr>
              <a:t> → </a:t>
            </a:r>
            <a:r>
              <a:rPr lang="cs-CZ" i="1" dirty="0" err="1">
                <a:solidFill>
                  <a:srgbClr val="FFFF00"/>
                </a:solidFill>
                <a:ea typeface="+mn-lt"/>
                <a:cs typeface="+mn-lt"/>
              </a:rPr>
              <a:t>am</a:t>
            </a:r>
            <a:r>
              <a:rPr lang="cs-CZ" i="1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cs-CZ" i="1" dirty="0" err="1">
                <a:solidFill>
                  <a:srgbClr val="FFFF00"/>
                </a:solidFill>
                <a:ea typeface="+mn-lt"/>
                <a:cs typeface="+mn-lt"/>
              </a:rPr>
              <a:t>kältesten</a:t>
            </a:r>
            <a:endParaRPr lang="cs-CZ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i="1" dirty="0">
                <a:ea typeface="+mn-lt"/>
                <a:cs typeface="+mn-lt"/>
              </a:rPr>
              <a:t>gut → </a:t>
            </a:r>
            <a:r>
              <a:rPr lang="cs-CZ" i="1" dirty="0" err="1">
                <a:ea typeface="+mn-lt"/>
                <a:cs typeface="+mn-lt"/>
              </a:rPr>
              <a:t>besser</a:t>
            </a:r>
            <a:r>
              <a:rPr lang="cs-CZ" i="1" dirty="0">
                <a:ea typeface="+mn-lt"/>
                <a:cs typeface="+mn-lt"/>
              </a:rPr>
              <a:t> → </a:t>
            </a:r>
            <a:r>
              <a:rPr lang="cs-CZ" i="1" dirty="0" err="1">
                <a:solidFill>
                  <a:srgbClr val="FFFF00"/>
                </a:solidFill>
                <a:ea typeface="+mn-lt"/>
                <a:cs typeface="+mn-lt"/>
              </a:rPr>
              <a:t>am</a:t>
            </a:r>
            <a:r>
              <a:rPr lang="cs-CZ" i="1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cs-CZ" i="1" dirty="0" err="1">
                <a:solidFill>
                  <a:srgbClr val="FFFF00"/>
                </a:solidFill>
                <a:ea typeface="+mn-lt"/>
                <a:cs typeface="+mn-lt"/>
              </a:rPr>
              <a:t>besten</a:t>
            </a:r>
            <a:endParaRPr lang="cs-CZ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78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 descr="Obsah obrázku stůl&#10;&#10;Popis se vygeneroval automaticky.">
            <a:extLst>
              <a:ext uri="{FF2B5EF4-FFF2-40B4-BE49-F238E27FC236}">
                <a16:creationId xmlns:a16="http://schemas.microsoft.com/office/drawing/2014/main" id="{2C0ABDA4-B687-CDE1-F4C0-6FE21D6EA61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tretch/>
        </p:blipFill>
        <p:spPr>
          <a:xfrm>
            <a:off x="1751012" y="533400"/>
            <a:ext cx="6212347" cy="5373681"/>
          </a:xfrm>
          <a:noFill/>
        </p:spPr>
      </p:pic>
    </p:spTree>
    <p:extLst>
      <p:ext uri="{BB962C8B-B14F-4D97-AF65-F5344CB8AC3E}">
        <p14:creationId xmlns:p14="http://schemas.microsoft.com/office/powerpoint/2010/main" val="335185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bule 16×9">
  <a:themeElements>
    <a:clrScheme name="Tabule_16×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 lang="cs-CZ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lang="cs-CZ"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5DBF61-A50A-4EA0-945F-5445B1740A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41CC889-B55A-4246-8D72-AEC912BCD2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F4CB80-51E5-47C8-B45D-3834AA25DD5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450</Words>
  <Application>Microsoft Office PowerPoint</Application>
  <PresentationFormat>Vlastní</PresentationFormat>
  <Paragraphs>68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Consolas</vt:lpstr>
      <vt:lpstr>Corbel</vt:lpstr>
      <vt:lpstr>Wingdings</vt:lpstr>
      <vt:lpstr>Tabule 16×9</vt:lpstr>
      <vt:lpstr>SUPERLATIV UND ELATIV </vt:lpstr>
      <vt:lpstr>Inhalt</vt:lpstr>
      <vt:lpstr>Komparation </vt:lpstr>
      <vt:lpstr>Superlativ </vt:lpstr>
      <vt:lpstr>Bildung von Superlativ </vt:lpstr>
      <vt:lpstr>Bildung von Superlativ </vt:lpstr>
      <vt:lpstr>Bildung von Superlativ </vt:lpstr>
      <vt:lpstr>Bildung von Superlativ </vt:lpstr>
      <vt:lpstr>Prezentace aplikace PowerPoint</vt:lpstr>
      <vt:lpstr>ELATIV</vt:lpstr>
      <vt:lpstr>ELATIV</vt:lpstr>
      <vt:lpstr>ELATIV</vt:lpstr>
      <vt:lpstr>DANKE FÜR IHRE AUFMERKSAMKEIT 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s nadpisem</dc:title>
  <dc:creator/>
  <cp:lastModifiedBy>Kouklová, Alžběta</cp:lastModifiedBy>
  <cp:revision>303</cp:revision>
  <dcterms:created xsi:type="dcterms:W3CDTF">2022-04-14T13:21:02Z</dcterms:created>
  <dcterms:modified xsi:type="dcterms:W3CDTF">2022-05-03T13:07:35Z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