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309" r:id="rId4"/>
    <p:sldId id="310" r:id="rId5"/>
    <p:sldId id="311" r:id="rId6"/>
    <p:sldId id="312" r:id="rId7"/>
    <p:sldId id="259" r:id="rId8"/>
    <p:sldId id="313" r:id="rId9"/>
    <p:sldId id="334" r:id="rId10"/>
    <p:sldId id="260" r:id="rId11"/>
    <p:sldId id="335" r:id="rId12"/>
    <p:sldId id="336" r:id="rId13"/>
    <p:sldId id="337" r:id="rId14"/>
    <p:sldId id="338" r:id="rId15"/>
    <p:sldId id="305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6" r:id="rId35"/>
    <p:sldId id="358" r:id="rId36"/>
    <p:sldId id="359" r:id="rId37"/>
    <p:sldId id="360" r:id="rId38"/>
    <p:sldId id="361" r:id="rId39"/>
    <p:sldId id="264" r:id="rId40"/>
    <p:sldId id="362" r:id="rId41"/>
    <p:sldId id="364" r:id="rId42"/>
    <p:sldId id="365" r:id="rId43"/>
    <p:sldId id="366" r:id="rId44"/>
    <p:sldId id="367" r:id="rId45"/>
    <p:sldId id="368" r:id="rId46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5432-E79C-C747-82ED-5D65CD6734B5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C66-0E79-A54A-9782-7D95F1AEE549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5929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660668BE-8E5C-A641-A1C2-48F42252DE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53C59C-3EDB-FB4F-8B7B-B6D3CC5CF821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DB182F3-359C-A04E-966B-88BA366F4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51CADE0-ABA8-1443-BDD3-B6AD2F620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3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9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3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19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4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0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95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5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53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2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58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886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30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8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52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15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5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05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63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0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>
            <a:extLst>
              <a:ext uri="{FF2B5EF4-FFF2-40B4-BE49-F238E27FC236}">
                <a16:creationId xmlns:a16="http://schemas.microsoft.com/office/drawing/2014/main" id="{E8467072-F69D-254B-8C55-F60163AC6C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B546BD-1002-6F47-85AE-BF72B4091C9F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AC46FB2E-1C87-F449-A384-5B9317B9E1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C988745-58C2-E84C-A46E-5CD1A0A9D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4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A98B-58B9-8E42-BC6A-3A9CCF14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F5B8E-7B95-AB42-AE22-F9C18BA1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5A861-5F70-714F-826A-50397FD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B1C42-E821-4F48-9999-E9BFF00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4909C-9A75-AD42-81E4-EBE0583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51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5B37-3AC5-7646-838D-B681A35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296545-0DC6-5C48-8D7D-A52BC424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57CD9-0B2D-334F-BB42-5B6816C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AD3D7-7AAA-564F-B838-DFB8B6F0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720DD-1A9F-4543-B090-257BC6E1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8447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6BBBD-6EC9-C842-8383-BF04A99DA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796921-1F64-8A4F-B94E-ECDE60B4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E6F32-52B6-C749-A4C8-B2D208F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CBC56-414C-7F40-92A2-52F0A4E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AF14D-5026-1046-BA79-D8B9076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5398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00DF0-1A1E-1341-8B8D-EB3A95E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704E-3D36-E743-84AC-13E843FA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5760-F89E-BF48-A75E-9266FC62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DA693-1705-4641-BF10-1F9692A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61119-D7F9-F44E-8537-AF57797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1649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CB3-D071-BA4B-B7F2-2DF6B27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88DE6-0D88-BE49-9345-E372260D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1B8D1-6D39-EA44-B0B8-9BC44D4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DCD3-A1E1-D049-9D5C-85D993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7BFC5-080D-A74B-8152-4E7728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3447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941A-0A6F-824A-861C-3B01860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6D8FF-0300-DE40-BE53-55FF3B8B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103EF-66F6-F944-98A0-8E779722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551E8-AD9F-1F47-9F30-812BA4E6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54461-850A-3740-8514-D3147CDA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ADC-CD98-6043-8F5D-51FB944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45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9B18-7BEE-CE4B-8D8F-0D4B6C2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22B0-30EB-8241-A6EE-014DAFE5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B73704-9C44-1B41-B257-4B0063FF1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B86F5-DBEF-B046-9525-C420F7B5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DDBF8-2800-3E47-A9B2-A62DE99E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3C669-CB9B-F34E-87F5-BEC119D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E66BD1-B4E8-6748-99F1-E825A73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0550-8037-4B4E-B891-6EEED48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118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6DA0-A1E4-764B-B01A-196E0DF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EF19F8-8E13-8F49-BF45-B9978AC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33E2DA-6835-6C45-B074-FB7FD24A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69CDC-D403-CD47-8CB1-3CA23E1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1404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8AABDC-4D0B-A149-A950-68A4CFC1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A5CED-469A-EF4C-8617-79D0EFC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C9C43-F3F7-C347-BF93-2CE26BE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615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7727F-B89A-284B-9684-A642BD39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471023-F094-624B-AB1C-56AF8671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9BC09-B75A-B64B-A7A5-C63EAFA7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6CAC0-CB8F-684D-8DE1-F30DEA7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4D11C-91E5-D840-A34C-A0663C6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AC100-5922-514B-B2A8-AB50C94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291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38BF-5F11-FB44-922A-BC9CBF3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E26C06-7655-1F4D-9A01-C1FB067F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9BEC2-BC0D-9D4C-A66B-86C25C22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52ABA-665E-3B48-92D8-338CEAF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5C401-3FE3-F146-8091-36F46F9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16EEB-2D09-B648-9765-DBE69C0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28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A6AB70-42D0-DD44-95EA-B31F11D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6ADBC-B894-B044-B3D2-F771B53E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6C56-8E84-6840-B568-C9DE2196A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4DF4-5D1E-5942-A77F-9BE4AD2B8A72}" type="datetimeFigureOut">
              <a:rPr lang="de-CZ" smtClean="0"/>
              <a:t>18.10.2024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0DD01-9E1B-4247-83C8-834397B0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200B0-D699-AA41-8E32-C0648576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35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4F77B-6DD2-2C47-ADA1-C7858EFD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язык</a:t>
            </a:r>
            <a:endParaRPr lang="de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56CED-BFD0-2E44-89F1-BA077E3F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Markus </a:t>
            </a:r>
            <a:r>
              <a:rPr lang="cs-CZ" dirty="0" err="1"/>
              <a:t>Giger</a:t>
            </a: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25630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endParaRPr lang="ru-RU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 что видно, что влияние предшествующего согласного сильнее, чем последующего</a:t>
            </a:r>
          </a:p>
        </p:txBody>
      </p:sp>
    </p:spTree>
    <p:extLst>
      <p:ext uri="{BB962C8B-B14F-4D97-AF65-F5344CB8AC3E}">
        <p14:creationId xmlns:p14="http://schemas.microsoft.com/office/powerpoint/2010/main" val="1818285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 что видно, </a:t>
            </a:r>
            <a:r>
              <a:rPr lang="ru-RU" altLang="de-CZ" sz="2540">
                <a:latin typeface="Times New Roman" panose="02020603050405020304" pitchFamily="18" charset="0"/>
              </a:rPr>
              <a:t>что влияние предшествующего согласного сильнее, чем последующего</a:t>
            </a:r>
            <a:endParaRPr lang="ru-RU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Таким образом, у каждого гласного под ударением между согласными есть четыре варианта, которые, однако, все не одинаково сильно отличаются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3987374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Остальные варианты – это гласные после твердого согласного и перед мягким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◐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  <a:r>
              <a:rPr lang="ru-RU" altLang="de-CZ" sz="2540" dirty="0">
                <a:latin typeface="Times New Roman" panose="02020603050405020304" pitchFamily="18" charset="0"/>
              </a:rPr>
              <a:t>, или после мягкого согласного и перед твердым</a:t>
            </a:r>
            <a:r>
              <a:rPr lang="de-CH" altLang="de-CZ" sz="2540" dirty="0">
                <a:latin typeface="Times New Roman" panose="02020603050405020304" pitchFamily="18" charset="0"/>
              </a:rPr>
              <a:t> (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◑</a:t>
            </a:r>
            <a:r>
              <a:rPr lang="de-CH" altLang="de-CZ" sz="2540" dirty="0">
                <a:latin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 что видно, что влияние предшествующего согласного сильнее, чем последующего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Таким образом, у каждого гласного под ударением между согласными есть четыре варианта, которые, однако, все не одинаково сильно отличаются друг от друга.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Но есть и гласные в начале слова и в конце слова, так что вариантов может быть и больше, см. Русская грамматика (1980, 24):</a:t>
            </a:r>
          </a:p>
        </p:txBody>
      </p:sp>
    </p:spTree>
    <p:extLst>
      <p:ext uri="{BB962C8B-B14F-4D97-AF65-F5344CB8AC3E}">
        <p14:creationId xmlns:p14="http://schemas.microsoft.com/office/powerpoint/2010/main" val="2234721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Bild 1">
            <a:extLst>
              <a:ext uri="{FF2B5EF4-FFF2-40B4-BE49-F238E27FC236}">
                <a16:creationId xmlns:a16="http://schemas.microsoft.com/office/drawing/2014/main" id="{EE06BD1B-233B-F746-871C-CEA6611D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91" y="554459"/>
            <a:ext cx="5806690" cy="3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feld 2">
            <a:extLst>
              <a:ext uri="{FF2B5EF4-FFF2-40B4-BE49-F238E27FC236}">
                <a16:creationId xmlns:a16="http://schemas.microsoft.com/office/drawing/2014/main" id="{B9EA4081-2608-7244-ACFE-37B9190D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42" y="4670412"/>
            <a:ext cx="7402091" cy="15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«Принимая знак t для обозначения любого твердого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согласного, </a:t>
            </a:r>
            <a: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(...)</a:t>
            </a: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, знак t' -</a:t>
            </a:r>
            <a: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для обозначения любого </a:t>
            </a:r>
            <a:b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мягкого согласного, (…)</a:t>
            </a:r>
            <a: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и знак а - для обозначения </a:t>
            </a:r>
            <a:br>
              <a:rPr lang="cs-CZ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de-DE" sz="2540">
                <a:solidFill>
                  <a:srgbClr val="000000"/>
                </a:solidFill>
                <a:latin typeface="Times New Roman" panose="02020603050405020304" pitchFamily="18" charset="0"/>
              </a:rPr>
              <a:t>любого ударного гласного»</a:t>
            </a:r>
            <a:endParaRPr lang="de-DE" altLang="de-DE" sz="254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8612" name="Gerade Verbindung 4">
            <a:extLst>
              <a:ext uri="{FF2B5EF4-FFF2-40B4-BE49-F238E27FC236}">
                <a16:creationId xmlns:a16="http://schemas.microsoft.com/office/drawing/2014/main" id="{3A534320-EBE1-594F-B6EB-989013AE7C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33272" y="3755915"/>
            <a:ext cx="326914" cy="26066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3" name="Textfeld 6">
            <a:extLst>
              <a:ext uri="{FF2B5EF4-FFF2-40B4-BE49-F238E27FC236}">
                <a16:creationId xmlns:a16="http://schemas.microsoft.com/office/drawing/2014/main" id="{903238F9-7A75-9148-869E-2A4BD2F1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907" y="3689668"/>
            <a:ext cx="587582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DE" sz="2540">
                <a:solidFill>
                  <a:srgbClr val="FF0000"/>
                </a:solidFill>
                <a:latin typeface="Times New Roman" panose="02020603050405020304" pitchFamily="18" charset="0"/>
              </a:rPr>
              <a:t>[</a:t>
            </a:r>
            <a:r>
              <a:rPr lang="de-DE" altLang="de-DE" sz="2540">
                <a:solidFill>
                  <a:srgbClr val="FF0000"/>
                </a:solidFill>
                <a:latin typeface="Times New Roman" panose="02020603050405020304" pitchFamily="18" charset="0"/>
              </a:rPr>
              <a:t>ÿ</a:t>
            </a:r>
            <a:r>
              <a:rPr lang="cs-CZ" altLang="de-DE" sz="254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endParaRPr lang="de-DE" altLang="de-DE" sz="254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отличает вариант с гласным в начале слова (перед твердым и перед мягким согласным), но считает одинаковыми варианты в конце слова после твердого согласного (как между двумя твердыми) и после мягкого согласного (как после мягкого и перед твердым),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говорят некоторые авторы, отсутствие согласного имеет похожее влияние на гласный, как твердый гласный (но не в случае 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слова, там не может быть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вариантов здесь шесть, хотя теоретически можно отличать восемь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отличает вариант с гласным в начале слова (перед твердым и перед мягким согласным), но считает одинаковыми варианты в конце слова после твердого согласного (как между двумя твердыми) и после мягкого согласного (как после мягкого и перед твердым),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говорят некоторые авторы, отсутствие согласного имеет похожее влияние на гласный, как твердый гласный (но не в случае 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слова, там не может быть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вариантов здесь шесть, хотя теоретически можно отличать восемь</a:t>
            </a: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основная проблема системы гласных в русском языке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имеется фонетических вариантов гласных в зависимости от окружающих твердых и мягких согласных, как они отличаются друг от друга, как их можно описать и фонетически транскрибировать. См.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(2020, 51-54)</a:t>
            </a: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7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771508" cy="6480680"/>
          </a:xfrm>
        </p:spPr>
        <p:txBody>
          <a:bodyPr vert="horz" lIns="91440" tIns="25474" rIns="91440" bIns="45720" rtlCol="0" anchor="t">
            <a:normAutofit fontScale="92500" lnSpcReduction="10000"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de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Безударные гласные отличаются от гласных под ударением тем, что они ненапряженные (з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вук, находящийся под ударением, имеет более энергичную и более четкую артикуляцию) и кроме того они характеризуются меньшей длиной и качественным сдвигом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звучания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качества звучания гласного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ряд, подъем, лабиализация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данных изменений гласных в безударной позиции называются редукцией. Соответственно можно различать количественную и качественную редукцию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6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количественной редукции,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Тимберлейк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(2004, 42)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следующие данные: гласный под ударением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приблизительно от 120 (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de-CH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200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гласный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ʌ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первой степени редукции только 100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гласный 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([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cs-CZ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степени редукции только 80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меньше</a:t>
            </a:r>
            <a:endParaRPr lang="cs-CZ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качественной редукции, происходит (после твердых согласных) сдвиг в центр системы гласных, т. е. высокие гласные будут более низкими, низкие более высокими, передние перемещаются назад и задние вперёд. В общем говорящие стараются, чтобы язык в устной полости был в как можно нейтральной позиции. После мягких согласных и прежде всего между двумя мягкими язык перемещаются вперед и вверх, и из-за этого происходит процесс редукции по разному после твердых и мягких согласных. Еще особенную роль играют твердые шипящие</a:t>
            </a:r>
          </a:p>
        </p:txBody>
      </p:sp>
    </p:spTree>
    <p:extLst>
      <p:ext uri="{BB962C8B-B14F-4D97-AF65-F5344CB8AC3E}">
        <p14:creationId xmlns:p14="http://schemas.microsoft.com/office/powerpoint/2010/main" val="1759824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2248578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процессы приводят к тому, что некоторые гласные, выделяемые под ударением, перестают выделяться вне ударения</a:t>
            </a:r>
            <a: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Иосад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(2012, ситуация в 1. степени редукции после твердых согласных</a:t>
            </a:r>
            <a: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показаны стрелками)</a:t>
            </a:r>
            <a:endParaRPr lang="cs-CZ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D1C7DF-12A7-D146-88FA-C761D9AF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678290"/>
            <a:ext cx="4305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системы гласных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произношение гласных в русском языке?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ервая степень редукции характеризует гласные первого предударного слога и абсолютного начала слова, вторая степень — все остальные</a:t>
            </a:r>
          </a:p>
        </p:txBody>
      </p:sp>
    </p:spTree>
    <p:extLst>
      <p:ext uri="{BB962C8B-B14F-4D97-AF65-F5344CB8AC3E}">
        <p14:creationId xmlns:p14="http://schemas.microsoft.com/office/powerpoint/2010/main" val="811286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ервая степень редукции характеризует гласные первого предударного слога и абсолютного начала слова, вторая степень — все остальные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процессы: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степени редукции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парных твердых согласных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ᵻ,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ʌ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графически реализуются как {ы, а - о, у} ([е] встречается после твердых согласных только в заимствованных словах, где, однако, сегодня тоже подвергается редукции, как показывает схема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Иосада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{был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й; адрес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de-DE" sz="2800" dirty="0" err="1">
                <a:latin typeface="Times New Roman" panose="02020603050405020304" pitchFamily="18" charset="0"/>
              </a:rPr>
              <a:t>обрат</a:t>
            </a:r>
            <a:r>
              <a:rPr lang="cs-CZ" altLang="de-DE" sz="2800" u="sng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dirty="0" err="1">
                <a:latin typeface="Times New Roman" panose="02020603050405020304" pitchFamily="18" charset="0"/>
              </a:rPr>
              <a:t>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237705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гласные фонетически редуцированные, но только в случае оппозиции [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a] vs. [o]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фонологическая оппозиция, существующая под ударением, вне ударения полностью нейтрализуется (ср.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называется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аканье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3584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гласные фонетически редуцированные, но только в случае оппозиции [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a] vs. [o]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фонологическая оппозиция, существующая под ударением, вне ударения полностью нейтрализуется (ср.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называется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аканье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степени редукции после мягких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различаются: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(</a:t>
            </a:r>
            <a:r>
              <a:rPr lang="de-DE" sz="2800" strike="sngStrike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которые графически изображаются как {я - е - и, ю}: 	{взял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лес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лис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любóвь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тюрьм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)}.</a:t>
            </a:r>
          </a:p>
          <a:p>
            <a:pPr marL="457200" indent="-457200">
              <a:spcAft>
                <a:spcPts val="1293"/>
              </a:spcAft>
              <a:buSzPct val="100000"/>
              <a:buFont typeface="Arial" panose="020B0604020202020204" pitchFamily="34" charset="0"/>
              <a:buChar char="•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/a/, /</a:t>
            </a:r>
            <a:r>
              <a:rPr lang="de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/i/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/о/, который не имеет специальной графической реализации, под ударением различаются: {взял - лес - лис - вёл} (иканье)</a:t>
            </a:r>
          </a:p>
        </p:txBody>
      </p:sp>
    </p:spTree>
    <p:extLst>
      <p:ext uri="{BB962C8B-B14F-4D97-AF65-F5344CB8AC3E}">
        <p14:creationId xmlns:p14="http://schemas.microsoft.com/office/powerpoint/2010/main" val="4198149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1458355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 однако, более старая норма, где отличается 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остальных. См. Князев/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Пожарицкая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(2009, 71):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73FBF1-DB81-094A-BFCB-188705E3C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854200"/>
            <a:ext cx="7594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8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Аванесов (1956) отмечает, что [и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разговорной речи сливаются. И Щерба уже в 1912 году, более чем столетие назад, отмечает, что его мать еще соблюдала разницу между произношением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«мы», поколение на 20-30 лет моложе, это уже произносим одинаково...</a:t>
            </a:r>
          </a:p>
        </p:txBody>
      </p:sp>
    </p:spTree>
    <p:extLst>
      <p:ext uri="{BB962C8B-B14F-4D97-AF65-F5344CB8AC3E}">
        <p14:creationId xmlns:p14="http://schemas.microsoft.com/office/powerpoint/2010/main" val="331316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Аванесов (1956) отмечает, что [и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разговорной речи сливаются. И Щерба уже в 1912 году, более чем столетие назад, отмечает, что его мать еще соблюдала разницу между произношением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«мы», поколение на 20-30 лет моложе, это уже произносим одинаково...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интересно, как это описывают Князев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Пожарицкая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(2004):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«Социологическое исследование распределения вариантов икающего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экающего</a:t>
            </a:r>
            <a:r>
              <a:rPr lang="ru-RU" altLang="de-DE" sz="2800" dirty="0">
                <a:latin typeface="Times New Roman" panose="02020603050405020304" pitchFamily="18" charset="0"/>
              </a:rPr>
              <a:t> произношения не производилось: вероятно, люди сейчас не делятся на «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экальщиков</a:t>
            </a:r>
            <a:r>
              <a:rPr lang="ru-RU" altLang="de-DE" sz="2800" dirty="0">
                <a:latin typeface="Times New Roman" panose="02020603050405020304" pitchFamily="18" charset="0"/>
              </a:rPr>
              <a:t>» и «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икальщиков</a:t>
            </a:r>
            <a:r>
              <a:rPr lang="ru-RU" altLang="de-DE" sz="2800" dirty="0">
                <a:latin typeface="Times New Roman" panose="02020603050405020304" pitchFamily="18" charset="0"/>
              </a:rPr>
              <a:t>»; эти варианты сосуществуют в речи каждого индивидуума и распределены в зависимости от условий продуцирования речи — в замедленном темпе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7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художественной и певческой речи больше вероятность проявления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эканья</a:t>
            </a:r>
            <a:r>
              <a:rPr lang="ru-RU" altLang="de-DE" sz="2800" dirty="0">
                <a:latin typeface="Times New Roman" panose="02020603050405020304" pitchFamily="18" charset="0"/>
              </a:rPr>
              <a:t>; в небрежной разговорной речи господствует иканье. </a:t>
            </a:r>
            <a:r>
              <a:rPr lang="ru-RU" altLang="de-DE" sz="2800" b="1" dirty="0">
                <a:latin typeface="Times New Roman" panose="02020603050405020304" pitchFamily="18" charset="0"/>
              </a:rPr>
              <a:t>Следует заметить, что дети, которых еще не обучали чтению и письму, при растягивании и скандировании безударных гласных после мягких согласных произносят только два гласных: [и] и [у]</a:t>
            </a:r>
            <a:r>
              <a:rPr lang="ru-RU" altLang="de-DE" sz="2800" dirty="0">
                <a:latin typeface="Times New Roman" panose="02020603050405020304" pitchFamily="18" charset="0"/>
              </a:rPr>
              <a:t>. И, конечно, </a:t>
            </a:r>
            <a:r>
              <a:rPr lang="ru-RU" altLang="de-DE" sz="2800" b="1" dirty="0">
                <a:latin typeface="Times New Roman" panose="02020603050405020304" pitchFamily="18" charset="0"/>
              </a:rPr>
              <a:t>только знание орфографии может провоцировать разное (по нормам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эканья</a:t>
            </a:r>
            <a:r>
              <a:rPr lang="ru-RU" altLang="de-DE" sz="2800" b="1" dirty="0">
                <a:latin typeface="Times New Roman" panose="02020603050405020304" pitchFamily="18" charset="0"/>
              </a:rPr>
              <a:t>) произношение безударных гласных</a:t>
            </a:r>
            <a:r>
              <a:rPr lang="ru-RU" altLang="de-DE" sz="2800" dirty="0">
                <a:latin typeface="Times New Roman" panose="02020603050405020304" pitchFamily="18" charset="0"/>
              </a:rPr>
              <a:t> в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гиперфонемных</a:t>
            </a:r>
            <a:r>
              <a:rPr lang="ru-RU" altLang="de-DE" sz="2800" dirty="0">
                <a:latin typeface="Times New Roman" panose="02020603050405020304" pitchFamily="18" charset="0"/>
              </a:rPr>
              <a:t> ситуациях — таких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герой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гитара</a:t>
            </a:r>
            <a:r>
              <a:rPr lang="ru-RU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кино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кефир</a:t>
            </a:r>
            <a:r>
              <a:rPr lang="ru-RU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пенал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питон</a:t>
            </a:r>
            <a:r>
              <a:rPr lang="ru-RU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метро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мятеж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медаль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мираж</a:t>
            </a:r>
            <a:r>
              <a:rPr lang="ru-RU" altLang="de-DE" sz="2800" dirty="0">
                <a:latin typeface="Times New Roman" panose="02020603050405020304" pitchFamily="18" charset="0"/>
              </a:rPr>
              <a:t> и т. п.» </a:t>
            </a:r>
            <a:r>
              <a:rPr lang="de-DE" altLang="de-DE" sz="2800" dirty="0">
                <a:latin typeface="Times New Roman" panose="02020603050405020304" pitchFamily="18" charset="0"/>
              </a:rPr>
              <a:t>(</a:t>
            </a:r>
            <a:r>
              <a:rPr lang="de-DE" altLang="de-DE" sz="2800" dirty="0" err="1">
                <a:latin typeface="Times New Roman" panose="02020603050405020304" pitchFamily="18" charset="0"/>
              </a:rPr>
              <a:t>Князев</a:t>
            </a:r>
            <a:r>
              <a:rPr lang="de-DE" altLang="de-DE" sz="2800" dirty="0">
                <a:latin typeface="Times New Roman" panose="02020603050405020304" pitchFamily="18" charset="0"/>
              </a:rPr>
              <a:t>/</a:t>
            </a:r>
            <a:r>
              <a:rPr lang="de-DE" altLang="de-DE" sz="2800" dirty="0" err="1">
                <a:latin typeface="Times New Roman" panose="02020603050405020304" pitchFamily="18" charset="0"/>
              </a:rPr>
              <a:t>Пожарицкая</a:t>
            </a:r>
            <a:r>
              <a:rPr lang="de-DE" altLang="de-DE" sz="2800" dirty="0">
                <a:latin typeface="Times New Roman" panose="02020603050405020304" pitchFamily="18" charset="0"/>
              </a:rPr>
              <a:t> 2004</a:t>
            </a:r>
            <a:r>
              <a:rPr lang="ru-RU" altLang="de-DE" sz="2800" dirty="0">
                <a:latin typeface="Times New Roman" panose="02020603050405020304" pitchFamily="18" charset="0"/>
              </a:rPr>
              <a:t>, с. </a:t>
            </a:r>
            <a:r>
              <a:rPr lang="de-DE" altLang="de-DE" sz="2800" dirty="0">
                <a:latin typeface="Times New Roman" panose="02020603050405020304" pitchFamily="18" charset="0"/>
              </a:rPr>
              <a:t>231n., </a:t>
            </a:r>
            <a:r>
              <a:rPr lang="ru-RU" altLang="de-DE" sz="2800" dirty="0">
                <a:latin typeface="Times New Roman" panose="02020603050405020304" pitchFamily="18" charset="0"/>
              </a:rPr>
              <a:t>подчёркивание</a:t>
            </a:r>
            <a:r>
              <a:rPr lang="de-DE" altLang="de-DE" sz="2800" dirty="0">
                <a:latin typeface="Times New Roman" panose="02020603050405020304" pitchFamily="18" charset="0"/>
              </a:rPr>
              <a:t> MG) 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3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b="1" dirty="0">
                <a:latin typeface="Times New Roman" panose="02020603050405020304" pitchFamily="18" charset="0"/>
              </a:rPr>
              <a:t>В первой степени редукции после твердых шипящих</a:t>
            </a:r>
            <a:r>
              <a:rPr lang="ru-RU" altLang="de-DE" sz="2800" dirty="0">
                <a:latin typeface="Times New Roman" panose="02020603050405020304" pitchFamily="18" charset="0"/>
              </a:rPr>
              <a:t> мы находим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i="1" dirty="0">
                <a:latin typeface="Times New Roman"/>
                <a:cs typeface="Times New Roman"/>
              </a:rPr>
              <a:t>	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</a:t>
            </a:r>
            <a:r>
              <a:rPr lang="cs-CZ" sz="2800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ться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лт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у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вль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нишься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лтый</a:t>
            </a:r>
            <a:r>
              <a:rPr lang="cs-CZ" sz="2800" dirty="0">
                <a:latin typeface="Times New Roman"/>
                <a:cs typeface="Times New Roman"/>
              </a:rPr>
              <a:t> [e, </a:t>
            </a:r>
            <a:r>
              <a:rPr lang="cs-CZ" sz="2800" dirty="0" err="1">
                <a:latin typeface="Times New Roman"/>
                <a:cs typeface="Times New Roman"/>
              </a:rPr>
              <a:t>ɨ</a:t>
            </a:r>
            <a:r>
              <a:rPr lang="cs-CZ" sz="2800" dirty="0">
                <a:latin typeface="Times New Roman"/>
                <a:cs typeface="Times New Roman"/>
              </a:rPr>
              <a:t>, o]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7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b="1" dirty="0">
                <a:latin typeface="Times New Roman" panose="02020603050405020304" pitchFamily="18" charset="0"/>
              </a:rPr>
              <a:t>В первой степени редукции после твердых шипящих</a:t>
            </a:r>
            <a:r>
              <a:rPr lang="ru-RU" altLang="de-DE" sz="2800" dirty="0">
                <a:latin typeface="Times New Roman" panose="02020603050405020304" pitchFamily="18" charset="0"/>
              </a:rPr>
              <a:t> мы находим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i="1" dirty="0">
                <a:latin typeface="Times New Roman"/>
                <a:cs typeface="Times New Roman"/>
              </a:rPr>
              <a:t>	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</a:t>
            </a:r>
            <a:r>
              <a:rPr lang="cs-CZ" sz="2800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ться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лт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у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вль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нишься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лтый</a:t>
            </a:r>
            <a:r>
              <a:rPr lang="cs-CZ" sz="2800" dirty="0">
                <a:latin typeface="Times New Roman"/>
                <a:cs typeface="Times New Roman"/>
              </a:rPr>
              <a:t> [e, </a:t>
            </a:r>
            <a:r>
              <a:rPr lang="cs-CZ" sz="2800" dirty="0" err="1">
                <a:latin typeface="Times New Roman"/>
                <a:cs typeface="Times New Roman"/>
              </a:rPr>
              <a:t>ɨ</a:t>
            </a:r>
            <a:r>
              <a:rPr lang="cs-CZ" sz="2800" dirty="0">
                <a:latin typeface="Times New Roman"/>
                <a:cs typeface="Times New Roman"/>
              </a:rPr>
              <a:t>, o]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/>
                <a:cs typeface="Times New Roman"/>
              </a:rPr>
              <a:t>И здесь существует более старая норма, где</a:t>
            </a:r>
            <a:r>
              <a:rPr lang="cs-CZ" altLang="de-DE" sz="2800" dirty="0">
                <a:latin typeface="Times New Roman"/>
                <a:cs typeface="Times New Roman"/>
              </a:rPr>
              <a:t> 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altLang="de-DE" sz="2800" dirty="0">
                <a:latin typeface="Times New Roman"/>
                <a:cs typeface="Times New Roman"/>
              </a:rPr>
              <a:t>] </a:t>
            </a:r>
            <a:r>
              <a:rPr lang="ru-RU" altLang="de-DE" sz="2800" dirty="0">
                <a:latin typeface="Times New Roman"/>
                <a:cs typeface="Times New Roman"/>
              </a:rPr>
              <a:t>отличается от остальных: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40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системы гласных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произношение гласных в русском языке?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два фактора: ударение 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окружающие их твердые и мягкие согласные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60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398822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b="1" dirty="0">
                <a:latin typeface="Times New Roman" panose="02020603050405020304" pitchFamily="18" charset="0"/>
              </a:rPr>
              <a:t>В первой степени редукции после твердых шипящих</a:t>
            </a:r>
            <a:r>
              <a:rPr lang="ru-RU" altLang="de-DE" sz="2800" dirty="0">
                <a:latin typeface="Times New Roman" panose="02020603050405020304" pitchFamily="18" charset="0"/>
              </a:rPr>
              <a:t> мы находим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i="1" dirty="0">
                <a:latin typeface="Times New Roman"/>
                <a:cs typeface="Times New Roman"/>
              </a:rPr>
              <a:t>	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</a:t>
            </a:r>
            <a:r>
              <a:rPr lang="cs-CZ" sz="2800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ться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 –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лт</a:t>
            </a:r>
            <a:r>
              <a:rPr lang="cs-CZ" sz="2800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dirty="0" err="1">
                <a:latin typeface="Times New Roman"/>
                <a:cs typeface="Times New Roman"/>
              </a:rPr>
              <a:t>у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вль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нишься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ж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лтый</a:t>
            </a:r>
            <a:r>
              <a:rPr lang="cs-CZ" sz="2800" dirty="0">
                <a:latin typeface="Times New Roman"/>
                <a:cs typeface="Times New Roman"/>
              </a:rPr>
              <a:t> [e, </a:t>
            </a:r>
            <a:r>
              <a:rPr lang="cs-CZ" sz="2800" dirty="0" err="1">
                <a:latin typeface="Times New Roman"/>
                <a:cs typeface="Times New Roman"/>
              </a:rPr>
              <a:t>ɨ</a:t>
            </a:r>
            <a:r>
              <a:rPr lang="cs-CZ" sz="2800" dirty="0">
                <a:latin typeface="Times New Roman"/>
                <a:cs typeface="Times New Roman"/>
              </a:rPr>
              <a:t>, o]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/>
                <a:cs typeface="Times New Roman"/>
              </a:rPr>
              <a:t>И здесь существует более старая норма, где</a:t>
            </a:r>
            <a:r>
              <a:rPr lang="cs-CZ" altLang="de-DE" sz="2800" dirty="0">
                <a:latin typeface="Times New Roman"/>
                <a:cs typeface="Times New Roman"/>
              </a:rPr>
              <a:t> [</a:t>
            </a:r>
            <a:r>
              <a:rPr lang="cs-CZ" sz="2800" strike="sngStrike" dirty="0" err="1">
                <a:latin typeface="Times New Roman"/>
                <a:cs typeface="Times New Roman"/>
              </a:rPr>
              <a:t>ɪ</a:t>
            </a:r>
            <a:r>
              <a:rPr lang="cs-CZ" altLang="de-DE" sz="2800" dirty="0">
                <a:latin typeface="Times New Roman"/>
                <a:cs typeface="Times New Roman"/>
              </a:rPr>
              <a:t>] </a:t>
            </a:r>
            <a:r>
              <a:rPr lang="ru-RU" altLang="de-DE" sz="2800" dirty="0">
                <a:latin typeface="Times New Roman"/>
                <a:cs typeface="Times New Roman"/>
              </a:rPr>
              <a:t>отличается от остальных (К/П 2009, 70):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B6C289-5574-9246-B7CD-0707D710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50" y="4267200"/>
            <a:ext cx="6235700" cy="2501900"/>
          </a:xfrm>
          <a:prstGeom prst="rect">
            <a:avLst/>
          </a:prstGeom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1BC1E20-C965-1B4C-9D8C-2AC4AAB37BD2}"/>
              </a:ext>
            </a:extLst>
          </p:cNvPr>
          <p:cNvCxnSpPr/>
          <p:nvPr/>
        </p:nvCxnSpPr>
        <p:spPr>
          <a:xfrm>
            <a:off x="5384800" y="6186311"/>
            <a:ext cx="36350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17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Первоначально орфографическое </a:t>
            </a:r>
            <a:r>
              <a:rPr lang="de-CH" altLang="de-DE" sz="2800" dirty="0">
                <a:latin typeface="Times New Roman" panose="02020603050405020304" pitchFamily="18" charset="0"/>
              </a:rPr>
              <a:t>{</a:t>
            </a:r>
            <a:r>
              <a:rPr lang="ru-RU" altLang="de-DE" sz="2800" dirty="0">
                <a:latin typeface="Times New Roman" panose="02020603050405020304" pitchFamily="18" charset="0"/>
              </a:rPr>
              <a:t>а</a:t>
            </a:r>
            <a:r>
              <a:rPr lang="de-CH" altLang="de-DE" sz="2800" dirty="0">
                <a:latin typeface="Times New Roman" panose="02020603050405020304" pitchFamily="18" charset="0"/>
              </a:rPr>
              <a:t>}</a:t>
            </a:r>
            <a:r>
              <a:rPr lang="ru-RU" altLang="de-DE" sz="2800" dirty="0">
                <a:latin typeface="Times New Roman" panose="02020603050405020304" pitchFamily="18" charset="0"/>
              </a:rPr>
              <a:t> произносилось одинаково, как остальные гласные в этой позиции кроме </a:t>
            </a:r>
            <a:r>
              <a:rPr lang="de-CH" altLang="de-DE" sz="2800" dirty="0">
                <a:latin typeface="Times New Roman" panose="02020603050405020304" pitchFamily="18" charset="0"/>
              </a:rPr>
              <a:t>{</a:t>
            </a:r>
            <a:r>
              <a:rPr lang="ru-RU" altLang="de-DE" sz="2800" dirty="0">
                <a:latin typeface="Times New Roman" panose="02020603050405020304" pitchFamily="18" charset="0"/>
              </a:rPr>
              <a:t>у</a:t>
            </a:r>
            <a:r>
              <a:rPr lang="de-CH" altLang="de-DE" sz="2800" dirty="0">
                <a:latin typeface="Times New Roman" panose="02020603050405020304" pitchFamily="18" charset="0"/>
              </a:rPr>
              <a:t>}</a:t>
            </a:r>
            <a:r>
              <a:rPr lang="ru-RU" altLang="de-DE" sz="2800" dirty="0">
                <a:latin typeface="Times New Roman" panose="02020603050405020304" pitchFamily="18" charset="0"/>
              </a:rPr>
              <a:t>. К/П (2004) указывают на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cs-CZ" sz="2800" dirty="0" err="1">
                <a:latin typeface="Times New Roman"/>
                <a:cs typeface="Times New Roman"/>
              </a:rPr>
              <a:t>шы</a:t>
            </a:r>
            <a:r>
              <a:rPr lang="cs-CZ" sz="2800" baseline="300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cs-CZ" sz="2800" dirty="0" err="1">
                <a:latin typeface="Times New Roman"/>
                <a:cs typeface="Times New Roman"/>
              </a:rPr>
              <a:t>гать</a:t>
            </a:r>
            <a:r>
              <a:rPr lang="cs-CZ" sz="2800" dirty="0">
                <a:latin typeface="Times New Roman"/>
                <a:cs typeface="Times New Roman"/>
              </a:rPr>
              <a:t>, [</a:t>
            </a:r>
            <a:r>
              <a:rPr lang="cs-CZ" sz="2800" dirty="0" err="1">
                <a:latin typeface="Times New Roman"/>
                <a:cs typeface="Times New Roman"/>
              </a:rPr>
              <a:t>жы</a:t>
            </a:r>
            <a:r>
              <a:rPr lang="cs-CZ" sz="2800" baseline="300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cs-CZ" sz="2800" dirty="0" err="1">
                <a:latin typeface="Times New Roman"/>
                <a:cs typeface="Times New Roman"/>
              </a:rPr>
              <a:t>ра</a:t>
            </a:r>
            <a:r>
              <a:rPr lang="cs-CZ" sz="28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как более старое произношение, где сегодня произносится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de-DE" sz="2800" dirty="0" err="1">
                <a:latin typeface="Times New Roman"/>
                <a:cs typeface="Times New Roman"/>
              </a:rPr>
              <a:t>ʂ</a:t>
            </a:r>
            <a:r>
              <a:rPr lang="cs-CZ" sz="2800" dirty="0" err="1">
                <a:latin typeface="Times New Roman"/>
                <a:cs typeface="Times New Roman"/>
              </a:rPr>
              <a:t>ʌ'gatʲ</a:t>
            </a:r>
            <a:r>
              <a:rPr lang="cs-CZ" sz="2800" dirty="0">
                <a:latin typeface="Times New Roman"/>
                <a:cs typeface="Times New Roman"/>
              </a:rPr>
              <a:t>], [</a:t>
            </a:r>
            <a:r>
              <a:rPr lang="de-DE" sz="2800" dirty="0" err="1">
                <a:latin typeface="Times New Roman"/>
                <a:cs typeface="Times New Roman"/>
              </a:rPr>
              <a:t>ʐ</a:t>
            </a:r>
            <a:r>
              <a:rPr lang="cs-CZ" sz="2800" dirty="0" err="1">
                <a:latin typeface="Times New Roman"/>
                <a:cs typeface="Times New Roman"/>
              </a:rPr>
              <a:t>ʌ'ra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. Остались </a:t>
            </a:r>
            <a:r>
              <a:rPr lang="ru-RU" sz="2800" dirty="0" err="1">
                <a:latin typeface="Times New Roman"/>
                <a:cs typeface="Times New Roman"/>
              </a:rPr>
              <a:t>лексикализованные</a:t>
            </a:r>
            <a:r>
              <a:rPr lang="ru-RU" sz="2800" dirty="0">
                <a:latin typeface="Times New Roman"/>
                <a:cs typeface="Times New Roman"/>
              </a:rPr>
              <a:t> случаи как </a:t>
            </a:r>
            <a:r>
              <a:rPr lang="cs-CZ" sz="2800" i="1" dirty="0" err="1">
                <a:latin typeface="Times New Roman"/>
                <a:cs typeface="Times New Roman"/>
              </a:rPr>
              <a:t>жалеть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к</a:t>
            </a:r>
            <a:r>
              <a:rPr lang="cs-CZ" sz="2800" i="1" dirty="0">
                <a:latin typeface="Times New Roman"/>
                <a:cs typeface="Times New Roman"/>
              </a:rPr>
              <a:t> </a:t>
            </a:r>
            <a:r>
              <a:rPr lang="cs-CZ" sz="2800" i="1" dirty="0" err="1">
                <a:latin typeface="Times New Roman"/>
                <a:cs typeface="Times New Roman"/>
              </a:rPr>
              <a:t>сожалению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лошадей</a:t>
            </a:r>
            <a:r>
              <a:rPr lang="ru-RU" sz="2800" dirty="0">
                <a:latin typeface="Times New Roman"/>
                <a:cs typeface="Times New Roman"/>
              </a:rPr>
              <a:t>, К/П (2009) это связывают с мягким согласным после данного гласного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86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ы</a:t>
            </a:r>
            <a:r>
              <a:rPr lang="de-DE" sz="2800" i="1" dirty="0" err="1">
                <a:latin typeface="Times New Roman"/>
                <a:cs typeface="Times New Roman"/>
              </a:rPr>
              <a:t>лес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с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г</a:t>
            </a:r>
            <a:r>
              <a:rPr lang="de-DE" sz="2800" b="1" i="1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род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к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ров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з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стот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Тоже форма аканья, см. под ударением </a:t>
            </a:r>
            <a:r>
              <a:rPr lang="cs-CZ" sz="2800" dirty="0">
                <a:latin typeface="Times New Roman"/>
                <a:cs typeface="Times New Roman"/>
              </a:rPr>
              <a:t>: </a:t>
            </a:r>
            <a:r>
              <a:rPr lang="cs-CZ" sz="2800" i="1" dirty="0" err="1">
                <a:latin typeface="Times New Roman"/>
                <a:cs typeface="Times New Roman"/>
              </a:rPr>
              <a:t>г</a:t>
            </a:r>
            <a:r>
              <a:rPr lang="cs-CZ" sz="2800" b="1" i="1" u="sng" dirty="0" err="1">
                <a:latin typeface="Times New Roman"/>
                <a:cs typeface="Times New Roman"/>
              </a:rPr>
              <a:t>о</a:t>
            </a:r>
            <a:r>
              <a:rPr lang="cs-CZ" sz="2800" i="1" dirty="0" err="1">
                <a:latin typeface="Times New Roman"/>
                <a:cs typeface="Times New Roman"/>
              </a:rPr>
              <a:t>род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п</a:t>
            </a:r>
            <a:r>
              <a:rPr lang="cs-CZ" sz="2800" b="1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dirty="0">
                <a:latin typeface="Times New Roman"/>
                <a:cs typeface="Times New Roman"/>
              </a:rPr>
              <a:t> [o, a]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Качественная и количественная редукция – более сильны, чем в первой степени редукции, но сливаются те же гласные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02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ы</a:t>
            </a:r>
            <a:r>
              <a:rPr lang="de-DE" sz="2800" i="1" dirty="0" err="1">
                <a:latin typeface="Times New Roman"/>
                <a:cs typeface="Times New Roman"/>
              </a:rPr>
              <a:t>лес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с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г</a:t>
            </a:r>
            <a:r>
              <a:rPr lang="de-DE" sz="2800" b="1" i="1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род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к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ров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з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стот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i="1" u="sng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Тоже форма аканья, см. под ударением </a:t>
            </a:r>
            <a:r>
              <a:rPr lang="cs-CZ" sz="2800" dirty="0">
                <a:latin typeface="Times New Roman"/>
                <a:cs typeface="Times New Roman"/>
              </a:rPr>
              <a:t>: </a:t>
            </a:r>
            <a:r>
              <a:rPr lang="cs-CZ" sz="2800" i="1" dirty="0" err="1">
                <a:latin typeface="Times New Roman"/>
                <a:cs typeface="Times New Roman"/>
              </a:rPr>
              <a:t>г</a:t>
            </a:r>
            <a:r>
              <a:rPr lang="cs-CZ" sz="2800" b="1" i="1" u="sng" dirty="0" err="1">
                <a:latin typeface="Times New Roman"/>
                <a:cs typeface="Times New Roman"/>
              </a:rPr>
              <a:t>о</a:t>
            </a:r>
            <a:r>
              <a:rPr lang="cs-CZ" sz="2800" i="1" dirty="0" err="1">
                <a:latin typeface="Times New Roman"/>
                <a:cs typeface="Times New Roman"/>
              </a:rPr>
              <a:t>род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п</a:t>
            </a:r>
            <a:r>
              <a:rPr lang="cs-CZ" sz="2800" b="1" i="1" u="sng" dirty="0" err="1">
                <a:latin typeface="Times New Roman"/>
                <a:cs typeface="Times New Roman"/>
              </a:rPr>
              <a:t>а</a:t>
            </a:r>
            <a:r>
              <a:rPr lang="cs-CZ" sz="2800" i="1" dirty="0" err="1">
                <a:latin typeface="Times New Roman"/>
                <a:cs typeface="Times New Roman"/>
              </a:rPr>
              <a:t>р</a:t>
            </a:r>
            <a:r>
              <a:rPr lang="cs-CZ" sz="2800" dirty="0">
                <a:latin typeface="Times New Roman"/>
                <a:cs typeface="Times New Roman"/>
              </a:rPr>
              <a:t> [o, a]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Качественная и количественная редукция – более сильны, чем в первой степени редукции, но сливаются те же гласные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В заимствованных словах может </a:t>
            </a:r>
            <a:r>
              <a:rPr lang="cs-CZ" sz="2800" dirty="0">
                <a:latin typeface="Times New Roman"/>
                <a:cs typeface="Times New Roman"/>
              </a:rPr>
              <a:t>/e/ </a:t>
            </a:r>
            <a:r>
              <a:rPr lang="ru-RU" sz="2800" dirty="0">
                <a:latin typeface="Times New Roman"/>
                <a:cs typeface="Times New Roman"/>
              </a:rPr>
              <a:t>редуцироваться как </a:t>
            </a:r>
            <a:r>
              <a:rPr lang="cs-CZ" sz="2800" dirty="0">
                <a:latin typeface="Times New Roman"/>
                <a:cs typeface="Times New Roman"/>
              </a:rPr>
              <a:t>/i/, </a:t>
            </a:r>
            <a:r>
              <a:rPr lang="ru-RU" sz="2800" dirty="0">
                <a:latin typeface="Times New Roman"/>
                <a:cs typeface="Times New Roman"/>
              </a:rPr>
              <a:t>т. е. реализоваться как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мягких согласных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два гласного: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 (</a:t>
            </a:r>
            <a:r>
              <a:rPr lang="de-DE" sz="2800" strike="sngStrike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)]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графически </a:t>
            </a:r>
            <a:r>
              <a:rPr lang="cs-CZ" sz="2800" dirty="0">
                <a:latin typeface="Times New Roman"/>
                <a:cs typeface="Times New Roman"/>
              </a:rPr>
              <a:t>{</a:t>
            </a:r>
            <a:r>
              <a:rPr lang="cs-CZ" sz="2800" dirty="0" err="1">
                <a:latin typeface="Times New Roman"/>
                <a:cs typeface="Times New Roman"/>
              </a:rPr>
              <a:t>я</a:t>
            </a:r>
            <a:r>
              <a:rPr lang="cs-CZ" sz="2800" dirty="0">
                <a:latin typeface="Times New Roman"/>
                <a:cs typeface="Times New Roman"/>
              </a:rPr>
              <a:t> - e - </a:t>
            </a:r>
            <a:r>
              <a:rPr lang="cs-CZ" sz="2800" dirty="0" err="1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cs-CZ" sz="2800" dirty="0" err="1">
                <a:latin typeface="Times New Roman"/>
                <a:cs typeface="Times New Roman"/>
              </a:rPr>
              <a:t>у</a:t>
            </a:r>
            <a:r>
              <a:rPr lang="cs-CZ" sz="2800" dirty="0">
                <a:latin typeface="Times New Roman"/>
                <a:cs typeface="Times New Roman"/>
              </a:rPr>
              <a:t>}: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п</a:t>
            </a:r>
            <a:r>
              <a:rPr lang="de-DE" sz="2800" b="1" i="1" dirty="0" err="1">
                <a:latin typeface="Times New Roman"/>
                <a:cs typeface="Times New Roman"/>
              </a:rPr>
              <a:t>я</a:t>
            </a:r>
            <a:r>
              <a:rPr lang="de-DE" sz="2800" i="1" dirty="0" err="1">
                <a:latin typeface="Times New Roman"/>
                <a:cs typeface="Times New Roman"/>
              </a:rPr>
              <a:t>тач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к</a:t>
            </a:r>
            <a:r>
              <a:rPr lang="de-DE" sz="2800" i="1" dirty="0">
                <a:latin typeface="Times New Roman"/>
                <a:cs typeface="Times New Roman"/>
              </a:rPr>
              <a:t> -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топ</a:t>
            </a:r>
            <a:r>
              <a:rPr lang="de-DE" sz="2800" i="1" u="sng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сец</a:t>
            </a:r>
            <a:r>
              <a:rPr lang="de-DE" sz="2800" i="1" dirty="0">
                <a:latin typeface="Times New Roman"/>
                <a:cs typeface="Times New Roman"/>
              </a:rPr>
              <a:t> -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стов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й</a:t>
            </a:r>
            <a:r>
              <a:rPr lang="de-DE" sz="2800" i="1" dirty="0">
                <a:latin typeface="Times New Roman"/>
                <a:cs typeface="Times New Roman"/>
              </a:rPr>
              <a:t> -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ден</a:t>
            </a:r>
            <a:r>
              <a:rPr lang="de-DE" sz="2800" i="1" u="sng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ть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ю</a:t>
            </a:r>
            <a:r>
              <a:rPr lang="de-DE" sz="2800" i="1" dirty="0" err="1">
                <a:latin typeface="Times New Roman"/>
                <a:cs typeface="Times New Roman"/>
              </a:rPr>
              <a:t>бов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ться</a:t>
            </a:r>
            <a:r>
              <a:rPr lang="de-DE" sz="2800" dirty="0">
                <a:latin typeface="Times New Roman"/>
                <a:cs typeface="Times New Roman"/>
              </a:rPr>
              <a:t> 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иканье, ср. под ударением: </a:t>
            </a:r>
            <a:r>
              <a:rPr lang="cs-CZ" sz="2800" i="1" dirty="0" err="1">
                <a:latin typeface="Times New Roman"/>
                <a:cs typeface="Times New Roman"/>
              </a:rPr>
              <a:t>п</a:t>
            </a:r>
            <a:r>
              <a:rPr lang="cs-CZ" sz="2800" b="1" i="1" u="sng" dirty="0" err="1">
                <a:latin typeface="Times New Roman"/>
                <a:cs typeface="Times New Roman"/>
              </a:rPr>
              <a:t>я</a:t>
            </a:r>
            <a:r>
              <a:rPr lang="cs-CZ" sz="2800" i="1" dirty="0" err="1">
                <a:latin typeface="Times New Roman"/>
                <a:cs typeface="Times New Roman"/>
              </a:rPr>
              <a:t>ть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</a:t>
            </a:r>
            <a:r>
              <a:rPr lang="cs-CZ" sz="2800" b="1" i="1" u="sng" dirty="0" err="1">
                <a:latin typeface="Times New Roman"/>
                <a:cs typeface="Times New Roman"/>
              </a:rPr>
              <a:t>е</a:t>
            </a:r>
            <a:r>
              <a:rPr lang="cs-CZ" sz="2800" i="1" dirty="0" err="1">
                <a:latin typeface="Times New Roman"/>
                <a:cs typeface="Times New Roman"/>
              </a:rPr>
              <a:t>то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</a:t>
            </a:r>
            <a:r>
              <a:rPr lang="cs-CZ" sz="2800" b="1" i="1" u="sng" dirty="0" err="1">
                <a:latin typeface="Times New Roman"/>
                <a:cs typeface="Times New Roman"/>
              </a:rPr>
              <a:t>и</a:t>
            </a:r>
            <a:r>
              <a:rPr lang="cs-CZ" sz="2800" i="1" dirty="0" err="1">
                <a:latin typeface="Times New Roman"/>
                <a:cs typeface="Times New Roman"/>
              </a:rPr>
              <a:t>ст</a:t>
            </a:r>
            <a:r>
              <a:rPr lang="cs-CZ" sz="2800" i="1" dirty="0">
                <a:latin typeface="Times New Roman"/>
                <a:cs typeface="Times New Roman"/>
              </a:rPr>
              <a:t>, </a:t>
            </a:r>
            <a:r>
              <a:rPr lang="cs-CZ" sz="2800" i="1" dirty="0" err="1">
                <a:latin typeface="Times New Roman"/>
                <a:cs typeface="Times New Roman"/>
              </a:rPr>
              <a:t>л</a:t>
            </a:r>
            <a:r>
              <a:rPr lang="cs-CZ" sz="2800" b="1" i="1" u="sng" dirty="0" err="1">
                <a:latin typeface="Times New Roman"/>
                <a:cs typeface="Times New Roman"/>
              </a:rPr>
              <a:t>ё</a:t>
            </a:r>
            <a:r>
              <a:rPr lang="cs-CZ" sz="2800" i="1" dirty="0" err="1">
                <a:latin typeface="Times New Roman"/>
                <a:cs typeface="Times New Roman"/>
              </a:rPr>
              <a:t>д</a:t>
            </a:r>
            <a:r>
              <a:rPr lang="cs-CZ" sz="2800" dirty="0">
                <a:latin typeface="Times New Roman"/>
                <a:cs typeface="Times New Roman"/>
              </a:rPr>
              <a:t> [</a:t>
            </a:r>
            <a:r>
              <a:rPr lang="cs-CZ" sz="2800" dirty="0" err="1">
                <a:latin typeface="Times New Roman"/>
                <a:cs typeface="Times New Roman"/>
              </a:rPr>
              <a:t>æ</a:t>
            </a:r>
            <a:r>
              <a:rPr lang="cs-CZ" sz="2800" dirty="0">
                <a:latin typeface="Times New Roman"/>
                <a:cs typeface="Times New Roman"/>
              </a:rPr>
              <a:t>, e, i, o] 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dirty="0">
                <a:latin typeface="Times New Roman"/>
                <a:cs typeface="Times New Roman"/>
              </a:rPr>
              <a:t>Но и здесь более старая норма отличает с </a:t>
            </a:r>
            <a:r>
              <a:rPr lang="de-DE" sz="2800" i="1" dirty="0" err="1">
                <a:latin typeface="Times New Roman"/>
                <a:cs typeface="Times New Roman"/>
              </a:rPr>
              <a:t>л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стов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й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ru-RU" sz="2800" dirty="0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 от остальных, которые реализуются как гласный написанный в транскрипции как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ru-RU" sz="2800" dirty="0">
                <a:latin typeface="Times New Roman"/>
                <a:cs typeface="Times New Roman"/>
              </a:rPr>
              <a:t>ь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endParaRPr lang="ru-RU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7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шипящих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графически</a:t>
            </a:r>
            <a:r>
              <a:rPr lang="cs-CZ" sz="2800" dirty="0">
                <a:latin typeface="Times New Roman"/>
                <a:cs typeface="Times New Roman"/>
              </a:rPr>
              <a:t>{</a:t>
            </a:r>
            <a:r>
              <a:rPr lang="cs-CZ" sz="2800" dirty="0" err="1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 (</a:t>
            </a:r>
            <a:r>
              <a:rPr lang="cs-CZ" sz="2800" dirty="0" err="1">
                <a:latin typeface="Times New Roman"/>
                <a:cs typeface="Times New Roman"/>
              </a:rPr>
              <a:t>ы</a:t>
            </a:r>
            <a:r>
              <a:rPr lang="cs-CZ" sz="2800" dirty="0">
                <a:latin typeface="Times New Roman"/>
                <a:cs typeface="Times New Roman"/>
              </a:rPr>
              <a:t>), e (</a:t>
            </a:r>
            <a:r>
              <a:rPr lang="cs-CZ" sz="28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) - a, </a:t>
            </a:r>
            <a:r>
              <a:rPr lang="cs-CZ" sz="2800" dirty="0" err="1">
                <a:latin typeface="Times New Roman"/>
                <a:cs typeface="Times New Roman"/>
              </a:rPr>
              <a:t>у</a:t>
            </a:r>
            <a:r>
              <a:rPr lang="cs-CZ" sz="2800" dirty="0">
                <a:latin typeface="Times New Roman"/>
                <a:cs typeface="Times New Roman"/>
              </a:rPr>
              <a:t>}: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ш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рот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лик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м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дв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дц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ть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лтизн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равл</a:t>
            </a:r>
            <a:r>
              <a:rPr lang="de-DE" sz="2800" i="1" u="sng" dirty="0" err="1">
                <a:latin typeface="Times New Roman"/>
                <a:cs typeface="Times New Roman"/>
              </a:rPr>
              <a:t>я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Под ударением</a:t>
            </a:r>
            <a:r>
              <a:rPr lang="de-DE" sz="2800" dirty="0">
                <a:latin typeface="Times New Roman"/>
                <a:cs typeface="Times New Roman"/>
              </a:rPr>
              <a:t>: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u="sng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двадц</a:t>
            </a:r>
            <a:r>
              <a:rPr lang="de-DE" sz="2800" b="1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u="sng" dirty="0" err="1">
                <a:latin typeface="Times New Roman"/>
                <a:cs typeface="Times New Roman"/>
              </a:rPr>
              <a:t>ё</a:t>
            </a:r>
            <a:r>
              <a:rPr lang="de-DE" sz="2800" i="1" dirty="0" err="1">
                <a:latin typeface="Times New Roman"/>
                <a:cs typeface="Times New Roman"/>
              </a:rPr>
              <a:t>лтый</a:t>
            </a:r>
            <a:r>
              <a:rPr lang="de-DE" sz="2800" dirty="0">
                <a:latin typeface="Times New Roman"/>
                <a:cs typeface="Times New Roman"/>
              </a:rPr>
              <a:t> [</a:t>
            </a:r>
            <a:r>
              <a:rPr lang="de-DE" sz="2800" dirty="0" err="1">
                <a:latin typeface="Times New Roman"/>
                <a:cs typeface="Times New Roman"/>
              </a:rPr>
              <a:t>ɛ</a:t>
            </a:r>
            <a:r>
              <a:rPr lang="de-DE" sz="2800" dirty="0">
                <a:latin typeface="Times New Roman"/>
                <a:cs typeface="Times New Roman"/>
              </a:rPr>
              <a:t>, a, o] 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3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степени редукции после твердых шипящих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  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strike="sngStrike" dirty="0" err="1">
                <a:latin typeface="Times New Roman"/>
                <a:cs typeface="Times New Roman"/>
              </a:rPr>
              <a:t>ɪ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, </a:t>
            </a:r>
            <a:r>
              <a:rPr lang="de-DE" sz="2800" dirty="0" err="1">
                <a:latin typeface="Times New Roman"/>
                <a:cs typeface="Times New Roman"/>
              </a:rPr>
              <a:t>ʊ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графически</a:t>
            </a:r>
            <a:r>
              <a:rPr lang="cs-CZ" sz="2800" dirty="0">
                <a:latin typeface="Times New Roman"/>
                <a:cs typeface="Times New Roman"/>
              </a:rPr>
              <a:t>{</a:t>
            </a:r>
            <a:r>
              <a:rPr lang="cs-CZ" sz="2800" dirty="0" err="1">
                <a:latin typeface="Times New Roman"/>
                <a:cs typeface="Times New Roman"/>
              </a:rPr>
              <a:t>и</a:t>
            </a:r>
            <a:r>
              <a:rPr lang="cs-CZ" sz="2800" dirty="0">
                <a:latin typeface="Times New Roman"/>
                <a:cs typeface="Times New Roman"/>
              </a:rPr>
              <a:t> (</a:t>
            </a:r>
            <a:r>
              <a:rPr lang="cs-CZ" sz="2800" dirty="0" err="1">
                <a:latin typeface="Times New Roman"/>
                <a:cs typeface="Times New Roman"/>
              </a:rPr>
              <a:t>ы</a:t>
            </a:r>
            <a:r>
              <a:rPr lang="cs-CZ" sz="2800" dirty="0">
                <a:latin typeface="Times New Roman"/>
                <a:cs typeface="Times New Roman"/>
              </a:rPr>
              <a:t>), e (</a:t>
            </a:r>
            <a:r>
              <a:rPr lang="cs-CZ" sz="2800" dirty="0" err="1">
                <a:latin typeface="Times New Roman"/>
                <a:cs typeface="Times New Roman"/>
              </a:rPr>
              <a:t>э</a:t>
            </a:r>
            <a:r>
              <a:rPr lang="cs-CZ" sz="2800" dirty="0">
                <a:latin typeface="Times New Roman"/>
                <a:cs typeface="Times New Roman"/>
              </a:rPr>
              <a:t>) - a, </a:t>
            </a:r>
            <a:r>
              <a:rPr lang="cs-CZ" sz="2800" dirty="0" err="1">
                <a:latin typeface="Times New Roman"/>
                <a:cs typeface="Times New Roman"/>
              </a:rPr>
              <a:t>у</a:t>
            </a:r>
            <a:r>
              <a:rPr lang="cs-CZ" sz="2800" dirty="0">
                <a:latin typeface="Times New Roman"/>
                <a:cs typeface="Times New Roman"/>
              </a:rPr>
              <a:t>}: 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de-DE" sz="2800" i="1" dirty="0" err="1">
                <a:latin typeface="Times New Roman"/>
                <a:cs typeface="Times New Roman"/>
              </a:rPr>
              <a:t>ш</a:t>
            </a:r>
            <a:r>
              <a:rPr lang="de-DE" sz="2800" b="1" i="1" dirty="0" err="1">
                <a:latin typeface="Times New Roman"/>
                <a:cs typeface="Times New Roman"/>
              </a:rPr>
              <a:t>и</a:t>
            </a:r>
            <a:r>
              <a:rPr lang="de-DE" sz="2800" i="1" dirty="0" err="1">
                <a:latin typeface="Times New Roman"/>
                <a:cs typeface="Times New Roman"/>
              </a:rPr>
              <a:t>рот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лик</a:t>
            </a:r>
            <a:r>
              <a:rPr lang="de-DE" sz="2800" i="1" u="sng" dirty="0" err="1">
                <a:latin typeface="Times New Roman"/>
                <a:cs typeface="Times New Roman"/>
              </a:rPr>
              <a:t>о</a:t>
            </a:r>
            <a:r>
              <a:rPr lang="de-DE" sz="2800" i="1" dirty="0" err="1">
                <a:latin typeface="Times New Roman"/>
                <a:cs typeface="Times New Roman"/>
              </a:rPr>
              <a:t>м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дв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дц</a:t>
            </a:r>
            <a:r>
              <a:rPr lang="de-DE" sz="2800" b="1" i="1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ть</a:t>
            </a:r>
            <a:r>
              <a:rPr lang="de-DE" sz="2800" i="1" dirty="0">
                <a:latin typeface="Times New Roman"/>
                <a:cs typeface="Times New Roman"/>
              </a:rPr>
              <a:t> –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лтизн</a:t>
            </a:r>
            <a:r>
              <a:rPr lang="de-DE" sz="2800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dirty="0" err="1">
                <a:latin typeface="Times New Roman"/>
                <a:cs typeface="Times New Roman"/>
              </a:rPr>
              <a:t>у</a:t>
            </a:r>
            <a:r>
              <a:rPr lang="de-DE" sz="2800" i="1" dirty="0" err="1">
                <a:latin typeface="Times New Roman"/>
                <a:cs typeface="Times New Roman"/>
              </a:rPr>
              <a:t>равл</a:t>
            </a:r>
            <a:r>
              <a:rPr lang="de-DE" sz="2800" i="1" u="sng" dirty="0" err="1">
                <a:latin typeface="Times New Roman"/>
                <a:cs typeface="Times New Roman"/>
              </a:rPr>
              <a:t>я</a:t>
            </a:r>
            <a:endParaRPr lang="de-DE" sz="28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de-DE" sz="2800" dirty="0">
                <a:latin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Под ударением</a:t>
            </a:r>
            <a:r>
              <a:rPr lang="de-DE" sz="2800" dirty="0">
                <a:latin typeface="Times New Roman"/>
                <a:cs typeface="Times New Roman"/>
              </a:rPr>
              <a:t>: </a:t>
            </a:r>
            <a:r>
              <a:rPr lang="de-DE" sz="2800" i="1" dirty="0" err="1">
                <a:latin typeface="Times New Roman"/>
                <a:cs typeface="Times New Roman"/>
              </a:rPr>
              <a:t>ц</a:t>
            </a:r>
            <a:r>
              <a:rPr lang="de-DE" sz="2800" b="1" i="1" u="sng" dirty="0" err="1">
                <a:latin typeface="Times New Roman"/>
                <a:cs typeface="Times New Roman"/>
              </a:rPr>
              <a:t>е</a:t>
            </a:r>
            <a:r>
              <a:rPr lang="de-DE" sz="2800" i="1" dirty="0" err="1">
                <a:latin typeface="Times New Roman"/>
                <a:cs typeface="Times New Roman"/>
              </a:rPr>
              <a:t>лый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двадц</a:t>
            </a:r>
            <a:r>
              <a:rPr lang="de-DE" sz="2800" b="1" i="1" u="sng" dirty="0" err="1">
                <a:latin typeface="Times New Roman"/>
                <a:cs typeface="Times New Roman"/>
              </a:rPr>
              <a:t>а</a:t>
            </a:r>
            <a:r>
              <a:rPr lang="de-DE" sz="2800" i="1" dirty="0" err="1">
                <a:latin typeface="Times New Roman"/>
                <a:cs typeface="Times New Roman"/>
              </a:rPr>
              <a:t>тый</a:t>
            </a:r>
            <a:r>
              <a:rPr lang="de-DE" sz="2800" i="1" dirty="0">
                <a:latin typeface="Times New Roman"/>
                <a:cs typeface="Times New Roman"/>
              </a:rPr>
              <a:t>, </a:t>
            </a:r>
            <a:r>
              <a:rPr lang="de-DE" sz="2800" i="1" dirty="0" err="1">
                <a:latin typeface="Times New Roman"/>
                <a:cs typeface="Times New Roman"/>
              </a:rPr>
              <a:t>ж</a:t>
            </a:r>
            <a:r>
              <a:rPr lang="de-DE" sz="2800" b="1" i="1" u="sng" dirty="0" err="1">
                <a:latin typeface="Times New Roman"/>
                <a:cs typeface="Times New Roman"/>
              </a:rPr>
              <a:t>ё</a:t>
            </a:r>
            <a:r>
              <a:rPr lang="de-DE" sz="2800" i="1" dirty="0" err="1">
                <a:latin typeface="Times New Roman"/>
                <a:cs typeface="Times New Roman"/>
              </a:rPr>
              <a:t>лтый</a:t>
            </a:r>
            <a:r>
              <a:rPr lang="de-DE" sz="2800" dirty="0">
                <a:latin typeface="Times New Roman"/>
                <a:cs typeface="Times New Roman"/>
              </a:rPr>
              <a:t> [</a:t>
            </a:r>
            <a:r>
              <a:rPr lang="de-DE" sz="2800" dirty="0" err="1">
                <a:latin typeface="Times New Roman"/>
                <a:cs typeface="Times New Roman"/>
              </a:rPr>
              <a:t>ɛ</a:t>
            </a:r>
            <a:r>
              <a:rPr lang="de-DE" sz="2800" dirty="0">
                <a:latin typeface="Times New Roman"/>
                <a:cs typeface="Times New Roman"/>
              </a:rPr>
              <a:t>, a, o]</a:t>
            </a: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Осторожно: в отличие от первой степени редукции, где графические {е</a:t>
            </a:r>
            <a:r>
              <a:rPr lang="de-DE" sz="2800" dirty="0">
                <a:latin typeface="Times New Roman"/>
                <a:cs typeface="Times New Roman"/>
              </a:rPr>
              <a:t>} </a:t>
            </a:r>
            <a:r>
              <a:rPr lang="ru-RU" sz="2800" dirty="0">
                <a:latin typeface="Times New Roman"/>
                <a:cs typeface="Times New Roman"/>
              </a:rPr>
              <a:t>и {и</a:t>
            </a:r>
            <a:r>
              <a:rPr lang="de-DE" sz="2800" dirty="0">
                <a:latin typeface="Times New Roman"/>
                <a:cs typeface="Times New Roman"/>
              </a:rPr>
              <a:t>} (</a:t>
            </a:r>
            <a:r>
              <a:rPr lang="ru-RU" sz="2800" dirty="0">
                <a:latin typeface="Times New Roman"/>
                <a:cs typeface="Times New Roman"/>
              </a:rPr>
              <a:t>фонологические /</a:t>
            </a:r>
            <a:r>
              <a:rPr lang="de-DE" sz="2800" dirty="0" err="1">
                <a:latin typeface="Times New Roman"/>
                <a:cs typeface="Times New Roman"/>
              </a:rPr>
              <a:t>e</a:t>
            </a:r>
            <a:r>
              <a:rPr lang="de-DE" sz="2800" dirty="0">
                <a:latin typeface="Times New Roman"/>
                <a:cs typeface="Times New Roman"/>
              </a:rPr>
              <a:t>/, /o/, /i/) </a:t>
            </a:r>
            <a:r>
              <a:rPr lang="ru-RU" sz="2800" dirty="0">
                <a:latin typeface="Times New Roman"/>
                <a:cs typeface="Times New Roman"/>
              </a:rPr>
              <a:t>реализуются после твердых шипящих одинаково, здесь происходит слияние графических {е</a:t>
            </a:r>
            <a:r>
              <a:rPr lang="de-DE" sz="2800" dirty="0">
                <a:latin typeface="Times New Roman"/>
                <a:cs typeface="Times New Roman"/>
              </a:rPr>
              <a:t>} </a:t>
            </a:r>
            <a:r>
              <a:rPr lang="ru-RU" sz="2800" dirty="0">
                <a:latin typeface="Times New Roman"/>
                <a:cs typeface="Times New Roman"/>
              </a:rPr>
              <a:t>и {а</a:t>
            </a:r>
            <a:r>
              <a:rPr lang="de-DE" sz="2800" dirty="0">
                <a:latin typeface="Times New Roman"/>
                <a:cs typeface="Times New Roman"/>
              </a:rPr>
              <a:t>} (</a:t>
            </a:r>
            <a:r>
              <a:rPr lang="ru-RU" sz="2800" dirty="0">
                <a:latin typeface="Times New Roman"/>
                <a:cs typeface="Times New Roman"/>
              </a:rPr>
              <a:t>фонологических /</a:t>
            </a:r>
            <a:r>
              <a:rPr lang="de-DE" sz="2800" dirty="0" err="1">
                <a:latin typeface="Times New Roman"/>
                <a:cs typeface="Times New Roman"/>
              </a:rPr>
              <a:t>e</a:t>
            </a:r>
            <a:r>
              <a:rPr lang="de-DE" sz="2800" dirty="0">
                <a:latin typeface="Times New Roman"/>
                <a:cs typeface="Times New Roman"/>
              </a:rPr>
              <a:t>/, /o/, /a/). </a:t>
            </a:r>
            <a:endParaRPr lang="cs-CZ" sz="2800" dirty="0">
              <a:latin typeface="Times New Roman"/>
              <a:cs typeface="Times New Roman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68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8508" y="188660"/>
            <a:ext cx="8614984" cy="1786896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457200" indent="-457200">
              <a:spcAft>
                <a:spcPts val="1293"/>
              </a:spcAft>
              <a:buSzPct val="100000"/>
              <a:buFont typeface="Arial" panose="020B0604020202020204" pitchFamily="34" charset="0"/>
              <a:buChar char="•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Однако: существует тенденция реализовать вообще все гласные (кроме /</a:t>
            </a:r>
            <a:r>
              <a:rPr lang="cs-CZ" altLang="de-DE" sz="2800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/, но и там уже этот процесс начинается)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после твердых согласных во второй степени редукции как </a:t>
            </a:r>
            <a:r>
              <a:rPr lang="de-DE" sz="2800" dirty="0">
                <a:latin typeface="Times New Roman"/>
                <a:cs typeface="Times New Roman"/>
              </a:rPr>
              <a:t>[</a:t>
            </a:r>
            <a:r>
              <a:rPr lang="de-DE" sz="2800" dirty="0" err="1">
                <a:latin typeface="Times New Roman"/>
                <a:cs typeface="Times New Roman"/>
              </a:rPr>
              <a:t>ə</a:t>
            </a:r>
            <a:r>
              <a:rPr lang="de-DE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 (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ru-RU" sz="2800" dirty="0">
                <a:latin typeface="Times New Roman"/>
                <a:cs typeface="Times New Roman"/>
              </a:rPr>
              <a:t>ъ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)</a:t>
            </a:r>
            <a:r>
              <a:rPr lang="cs-CZ" sz="2800" dirty="0">
                <a:latin typeface="Times New Roman"/>
                <a:cs typeface="Times New Roman"/>
              </a:rPr>
              <a:t>. </a:t>
            </a:r>
            <a:r>
              <a:rPr lang="ru-RU" sz="2800" dirty="0">
                <a:latin typeface="Times New Roman"/>
                <a:cs typeface="Times New Roman"/>
              </a:rPr>
              <a:t>См. К/П (2009, 72):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F90F5D-1F26-E445-AC47-9B5B1CBE8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2445455"/>
            <a:ext cx="62928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1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0D4B2-B0C3-864A-8249-BDE8E913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289"/>
            <a:ext cx="10515600" cy="56576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понимаем: редукция гласных, это не только синхронический, но главным образом и диахронический, исторический процесс. См. Панов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(1968, 22-23):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8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RJSO_22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4797" y="-952513"/>
            <a:ext cx="6413044" cy="86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системы гласных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произношение гласных в русском языке?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два фактора: ударение 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окружающие их твердые и мягкие согласные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и мягкие согласные: происходит ассимиляция гласных согласными. С точки зрения артикуляции это значит, что в позициях после мягких согласных гласные передвигаются вперед в начале своего образования, то же самое происходит – но слабее – перед мягкими согласными, т. е. гласные передвигаются вперед в конце своего образования.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процесс лучше всего наблюдается у гласного между двумя мягкими согласными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48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9AB49-4FAE-ED4D-8D4D-0C0C49CB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для фонологии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гласных фонем? Какие отношения между гласными под ударением и безударными гласными? Это одни и те же фонемы, или это разные фонемы? Надо учесть особые, безударные, «слабые» фонемы, или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такой анализ в конце концов нецелесообразным?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Ответами на эти вопросы отличаются главные фонологические теории в области русистики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фонологическая школа (в деталях по-разному!) считает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сильными и слабыми позициями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сильных позициях фонемы максимально отличаются, в слабых позициях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2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574798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дистинктивные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не реализовываются. Некоторые представители этой школы постулируют в такой позиции особую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слабую фонему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(напр. Р. И. Аванесов), напр.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однозначно идентифицировать последнюю фонему, потому что она находится в слабой позиции оппозиции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(звонкости), так что предполагают особую слабую фонему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слоге слабая позиция гласного – нельзя различать 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что здесь постулируется слабая фонема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|𝞪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говорят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гиперфонеме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(Реформатский)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описываем данные факты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описываем только слабые позиции, в слабой позиции нельзя различать определенные фонемы, но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постулировать особые слабые фонемы не нужно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40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фонематическая транскрипция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l,iš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обозначает, что последняя фонема может быть 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ее определить не умеем и ничего больше сказать не умеем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слоге мы пишем /а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что значит, что здесь фонема 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фонема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которая из них, мы не знаем.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разновидностей МФШ важно то, что в случае, что на одном и том же месте в одном и том же морфе иногда появляется звук в сильной, иногда в слабой позиции, можно слабую позицию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по сильной позиции: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фонетическое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/>
                <a:cs typeface="Times New Roman"/>
              </a:rPr>
              <a:t>ʂ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перед гласным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ʐ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слоге определяется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/o/,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во формах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воды, вод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[o].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МФШ предполагают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разных реализаций одной и той же фонемы. Но надо различать автоматическое фонетическое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63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(в русском лит. языке нельзя реализовать в безударной позиции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перед глухим согласным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ʐ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морфологического чередования типа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 – можешь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– друзья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См. К/П (2009, 219-229), Касаткин (2003,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122-130)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(Петербургской) фонологической школе большее внимание уделяют конкретной фонетической реализации фонемы. Известно, что представители Л(П)ФШ считают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ɨ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самостоятельной фонемой. См. К/П (2009, 210):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«Конечно, с формальной (логической) точки зрения отношения между широким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узким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разными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идентичны отношениям между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слове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в первых двух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24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Л.В. Щерба постулирует разные оттенки одной фонемы, а во втором — две разные фонемы, что является явным логическим противоречием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другой стороны, разница между двумя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не осознается носителями русского языка, разница между двумя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осознается с трудом — тем самым эти различия не могут быть использованы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смыслоразличения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теоретически, в то время как различие между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 для любого носителя русского языка (и к тому же поддерживается орфографически) — тем самым теоретически эти гласные могли бы самостоятельно различать слова (например, в позиции начала слова). Таким образом, решение о том, являются 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фонемами, зависит только от того, какой критерий исследователь считает более существенным: в МФШ выбор делается в пользу формального, что позволяет избежать логических противоречий; у Л.В. Щербы и его последователей — в пользу психологического, что, возможно, позволяет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11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C6B5-6DFB-BE4E-83A9-4F5EAC48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978"/>
            <a:ext cx="10515600" cy="624275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приблизиться к пониманию реального речевого поведения носителей СРЛЯ»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во 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Л(П)ФШ в первом слоге видят фонему 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похож на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 словоформе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фонему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(слышно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принципиальные проблемы решаются во всех фонологических теориях в русистике и часто отличает их друг от друга, это касается и тех, которые возникли вне России, как можно наблюдать напр. в Русской грамматике (Прага 1979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Barnetová et al.,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раздела о фонетике и фонологии был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Oldřich Leška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Ďurovič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1964, 1970,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Ďurovič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53915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45FD6-7CE6-5249-9CF9-1FC54844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228600"/>
            <a:ext cx="73787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9F077C4-C4A5-BD41-AC46-5DE9D758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77" y="311150"/>
            <a:ext cx="74422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37091"/>
            <a:ext cx="10515600" cy="6110465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 – мять, мэр – верь, был – бить, тот – тётя, тур – тюрьмы</a:t>
            </a:r>
          </a:p>
        </p:txBody>
      </p:sp>
    </p:spTree>
    <p:extLst>
      <p:ext uri="{BB962C8B-B14F-4D97-AF65-F5344CB8AC3E}">
        <p14:creationId xmlns:p14="http://schemas.microsoft.com/office/powerpoint/2010/main" val="366428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37091"/>
            <a:ext cx="10515600" cy="6110465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 – мять, мэр – верь, был – бить, тот – тётя, тур – тюрьмы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схему их артикуляции из «академической грамматики» русского языка из бывшей НДР: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точки (выделены красным кругом) – гласные между двумя твердыми согласными, белые точки (выделены синим кругом) – гласные между двумя мягкими согласными </a:t>
            </a:r>
          </a:p>
        </p:txBody>
      </p:sp>
    </p:spTree>
    <p:extLst>
      <p:ext uri="{BB962C8B-B14F-4D97-AF65-F5344CB8AC3E}">
        <p14:creationId xmlns:p14="http://schemas.microsoft.com/office/powerpoint/2010/main" val="82084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Bild 5">
            <a:extLst>
              <a:ext uri="{FF2B5EF4-FFF2-40B4-BE49-F238E27FC236}">
                <a16:creationId xmlns:a16="http://schemas.microsoft.com/office/drawing/2014/main" id="{7C7D9F7C-3EF3-8A49-B2A1-4FDDBC48C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84" y="227545"/>
            <a:ext cx="6467719" cy="63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Oval 1">
            <a:extLst>
              <a:ext uri="{FF2B5EF4-FFF2-40B4-BE49-F238E27FC236}">
                <a16:creationId xmlns:a16="http://schemas.microsoft.com/office/drawing/2014/main" id="{EE082A1B-3AFC-A54A-94F1-7FA338DC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76" y="4408304"/>
            <a:ext cx="326915" cy="2621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6" name="Oval 3">
            <a:extLst>
              <a:ext uri="{FF2B5EF4-FFF2-40B4-BE49-F238E27FC236}">
                <a16:creationId xmlns:a16="http://schemas.microsoft.com/office/drawing/2014/main" id="{14BB71D1-FFED-A648-9011-1AFF4F96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055" y="3951775"/>
            <a:ext cx="326915" cy="2606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7" name="Oval 4">
            <a:extLst>
              <a:ext uri="{FF2B5EF4-FFF2-40B4-BE49-F238E27FC236}">
                <a16:creationId xmlns:a16="http://schemas.microsoft.com/office/drawing/2014/main" id="{EEDDD13F-27FD-AB4A-A354-E442C23B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76" y="3429001"/>
            <a:ext cx="326915" cy="26066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8" name="Oval 6">
            <a:extLst>
              <a:ext uri="{FF2B5EF4-FFF2-40B4-BE49-F238E27FC236}">
                <a16:creationId xmlns:a16="http://schemas.microsoft.com/office/drawing/2014/main" id="{4216B413-A30E-7146-8C4B-42002B1B5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70" y="2841420"/>
            <a:ext cx="325474" cy="26066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19" name="Oval 7">
            <a:extLst>
              <a:ext uri="{FF2B5EF4-FFF2-40B4-BE49-F238E27FC236}">
                <a16:creationId xmlns:a16="http://schemas.microsoft.com/office/drawing/2014/main" id="{DBFF38EF-C2EC-5049-9F5A-F580A28C1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419" y="3364194"/>
            <a:ext cx="326914" cy="2606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0" name="Oval 9">
            <a:extLst>
              <a:ext uri="{FF2B5EF4-FFF2-40B4-BE49-F238E27FC236}">
                <a16:creationId xmlns:a16="http://schemas.microsoft.com/office/drawing/2014/main" id="{E21FDE68-D3A9-BE4B-AFF8-5B06A6770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334" y="2710365"/>
            <a:ext cx="325474" cy="2606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51E4C-E59B-2945-92C9-D96DA9DD025A}"/>
              </a:ext>
            </a:extLst>
          </p:cNvPr>
          <p:cNvSpPr txBox="1"/>
          <p:nvPr/>
        </p:nvSpPr>
        <p:spPr>
          <a:xfrm>
            <a:off x="1488333" y="891905"/>
            <a:ext cx="1275157" cy="533485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2540" dirty="0">
                <a:latin typeface="Times New Roman"/>
                <a:ea typeface="ＭＳ Ｐゴシック" charset="0"/>
                <a:cs typeface="Times New Roman"/>
              </a:rPr>
              <a:t>Гласные под ударением между двумя </a:t>
            </a:r>
            <a:br>
              <a:rPr lang="ru-RU" sz="2540" dirty="0">
                <a:latin typeface="Times New Roman"/>
                <a:ea typeface="ＭＳ Ｐゴシック" charset="0"/>
                <a:cs typeface="Times New Roman"/>
              </a:rPr>
            </a:br>
            <a:r>
              <a:rPr lang="ru-RU" sz="2540" dirty="0">
                <a:latin typeface="Times New Roman"/>
                <a:ea typeface="ＭＳ Ｐゴシック" charset="0"/>
                <a:cs typeface="Times New Roman"/>
              </a:rPr>
              <a:t>твердыми и между двумя мягкими</a:t>
            </a:r>
            <a:br>
              <a:rPr lang="ru-RU" sz="2540" dirty="0">
                <a:latin typeface="Times New Roman"/>
                <a:ea typeface="ＭＳ Ｐゴシック" charset="0"/>
                <a:cs typeface="Times New Roman"/>
              </a:rPr>
            </a:br>
            <a:r>
              <a:rPr lang="ru-RU" sz="2540" dirty="0">
                <a:latin typeface="Times New Roman"/>
                <a:ea typeface="ＭＳ Ｐゴシック" charset="0"/>
                <a:cs typeface="Times New Roman"/>
              </a:rPr>
              <a:t>согласными</a:t>
            </a:r>
            <a:endParaRPr lang="de-DE" sz="254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4522" name="Oval 10">
            <a:extLst>
              <a:ext uri="{FF2B5EF4-FFF2-40B4-BE49-F238E27FC236}">
                <a16:creationId xmlns:a16="http://schemas.microsoft.com/office/drawing/2014/main" id="{61EFD197-767F-7F4B-8944-A44C0051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76" y="4866272"/>
            <a:ext cx="326915" cy="26066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3" name="Oval 11">
            <a:extLst>
              <a:ext uri="{FF2B5EF4-FFF2-40B4-BE49-F238E27FC236}">
                <a16:creationId xmlns:a16="http://schemas.microsoft.com/office/drawing/2014/main" id="{D3670CCB-F15B-9841-89C3-887BE3D1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365" y="3493807"/>
            <a:ext cx="326915" cy="26210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4" name="Oval 12">
            <a:extLst>
              <a:ext uri="{FF2B5EF4-FFF2-40B4-BE49-F238E27FC236}">
                <a16:creationId xmlns:a16="http://schemas.microsoft.com/office/drawing/2014/main" id="{D30F3FF0-B363-EB42-9C71-68D9635E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838" y="2841420"/>
            <a:ext cx="325474" cy="26066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5" name="Oval 13">
            <a:extLst>
              <a:ext uri="{FF2B5EF4-FFF2-40B4-BE49-F238E27FC236}">
                <a16:creationId xmlns:a16="http://schemas.microsoft.com/office/drawing/2014/main" id="{F791F0AA-800E-B441-84AE-1CFA920D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76" y="2187591"/>
            <a:ext cx="326915" cy="26210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6" name="Oval 14">
            <a:extLst>
              <a:ext uri="{FF2B5EF4-FFF2-40B4-BE49-F238E27FC236}">
                <a16:creationId xmlns:a16="http://schemas.microsoft.com/office/drawing/2014/main" id="{F1363F1C-85E5-CB41-ADAB-96FF053D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280" y="3037280"/>
            <a:ext cx="326914" cy="26066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  <p:sp>
        <p:nvSpPr>
          <p:cNvPr id="64527" name="Oval 15">
            <a:extLst>
              <a:ext uri="{FF2B5EF4-FFF2-40B4-BE49-F238E27FC236}">
                <a16:creationId xmlns:a16="http://schemas.microsoft.com/office/drawing/2014/main" id="{3FFFD2C7-FCD3-5642-93A8-11DD1CEDC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280" y="2514504"/>
            <a:ext cx="326914" cy="26066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633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3196</Words>
  <Application>Microsoft Macintosh PowerPoint</Application>
  <PresentationFormat>Breitbild</PresentationFormat>
  <Paragraphs>173</Paragraphs>
  <Slides>45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Office</vt:lpstr>
      <vt:lpstr>Современный русский язык</vt:lpstr>
      <vt:lpstr>Актуальные проблемы системы гласных</vt:lpstr>
      <vt:lpstr>Актуальные проблемы системы гласных</vt:lpstr>
      <vt:lpstr>Актуальные проблемы системы гласных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Проблемы для фонологии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</dc:title>
  <dc:creator>Giger, Markus</dc:creator>
  <cp:lastModifiedBy>Markus Giger</cp:lastModifiedBy>
  <cp:revision>227</cp:revision>
  <dcterms:created xsi:type="dcterms:W3CDTF">2021-09-25T11:08:35Z</dcterms:created>
  <dcterms:modified xsi:type="dcterms:W3CDTF">2024-10-18T12:26:27Z</dcterms:modified>
</cp:coreProperties>
</file>