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45"/>
  </p:normalViewPr>
  <p:slideViewPr>
    <p:cSldViewPr>
      <p:cViewPr varScale="1">
        <p:scale>
          <a:sx n="112" d="100"/>
          <a:sy n="112" d="100"/>
        </p:scale>
        <p:origin x="240" y="19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>
            <a:extLst>
              <a:ext uri="{FF2B5EF4-FFF2-40B4-BE49-F238E27FC236}">
                <a16:creationId xmlns:a16="http://schemas.microsoft.com/office/drawing/2014/main" id="{FB5869E9-BBC7-A0F0-22F7-82DC42A61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39" name="AutoShape 2">
            <a:extLst>
              <a:ext uri="{FF2B5EF4-FFF2-40B4-BE49-F238E27FC236}">
                <a16:creationId xmlns:a16="http://schemas.microsoft.com/office/drawing/2014/main" id="{52784424-83C5-B152-9F57-4DB9FFC370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0" name="AutoShape 3">
            <a:extLst>
              <a:ext uri="{FF2B5EF4-FFF2-40B4-BE49-F238E27FC236}">
                <a16:creationId xmlns:a16="http://schemas.microsoft.com/office/drawing/2014/main" id="{1F8759B6-864C-41AA-D26C-BF2F4D3C1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de-DE" altLang="de-CZ"/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35B5E1CB-8E88-BDF4-2AB5-0B256636F9E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798300" y="-11796713"/>
            <a:ext cx="11793537" cy="12487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F0AAE544-1407-0CCE-3FF3-08A470059E3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0050" cy="41084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ＭＳ Ｐゴシック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>
            <a:extLst>
              <a:ext uri="{FF2B5EF4-FFF2-40B4-BE49-F238E27FC236}">
                <a16:creationId xmlns:a16="http://schemas.microsoft.com/office/drawing/2014/main" id="{7637855A-1616-2530-CA2F-476EA46C1F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Text Box 2">
            <a:extLst>
              <a:ext uri="{FF2B5EF4-FFF2-40B4-BE49-F238E27FC236}">
                <a16:creationId xmlns:a16="http://schemas.microsoft.com/office/drawing/2014/main" id="{47ED2602-C13B-392D-1D63-06C1CA69B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4800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B6DB790F-0D3B-27D5-D194-69531D686C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Text Box 2">
            <a:extLst>
              <a:ext uri="{FF2B5EF4-FFF2-40B4-BE49-F238E27FC236}">
                <a16:creationId xmlns:a16="http://schemas.microsoft.com/office/drawing/2014/main" id="{3C6F2CD4-65F6-F8BD-017D-2C8A67F98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89FFD594-41DA-54D0-7E08-D6C86C5332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Text Box 2">
            <a:extLst>
              <a:ext uri="{FF2B5EF4-FFF2-40B4-BE49-F238E27FC236}">
                <a16:creationId xmlns:a16="http://schemas.microsoft.com/office/drawing/2014/main" id="{B6901B1A-B329-5BF6-DF29-9D687FFAF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D2134B37-FD55-0883-0DFA-36FA177B20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Text Box 2">
            <a:extLst>
              <a:ext uri="{FF2B5EF4-FFF2-40B4-BE49-F238E27FC236}">
                <a16:creationId xmlns:a16="http://schemas.microsoft.com/office/drawing/2014/main" id="{B30836F4-2CF5-0B91-C02C-31FE9C6829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5D684CD0-DFB6-CD39-4AB3-A63270CF73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Text Box 2">
            <a:extLst>
              <a:ext uri="{FF2B5EF4-FFF2-40B4-BE49-F238E27FC236}">
                <a16:creationId xmlns:a16="http://schemas.microsoft.com/office/drawing/2014/main" id="{17DB870A-6E22-C407-77B7-8A1994E05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CAE3BA37-D20B-1F8A-2D7D-EFD04A9A6F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Text Box 2">
            <a:extLst>
              <a:ext uri="{FF2B5EF4-FFF2-40B4-BE49-F238E27FC236}">
                <a16:creationId xmlns:a16="http://schemas.microsoft.com/office/drawing/2014/main" id="{3FA22DBD-B92E-4C9B-9E2D-54F1A27A9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250A7B78-0BF1-F9D8-0241-92477D9751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Text Box 2">
            <a:extLst>
              <a:ext uri="{FF2B5EF4-FFF2-40B4-BE49-F238E27FC236}">
                <a16:creationId xmlns:a16="http://schemas.microsoft.com/office/drawing/2014/main" id="{C1651387-1FD4-87E2-AD28-B170C29F5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C28C296A-1EB5-3E09-B75E-43DEAF1B5C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Text Box 2">
            <a:extLst>
              <a:ext uri="{FF2B5EF4-FFF2-40B4-BE49-F238E27FC236}">
                <a16:creationId xmlns:a16="http://schemas.microsoft.com/office/drawing/2014/main" id="{173454A6-7DA2-5763-6CFC-C1D453189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3F3BDD98-4D8D-8005-A867-F96F8EB6AE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Text Box 2">
            <a:extLst>
              <a:ext uri="{FF2B5EF4-FFF2-40B4-BE49-F238E27FC236}">
                <a16:creationId xmlns:a16="http://schemas.microsoft.com/office/drawing/2014/main" id="{D58DFFEF-ADA0-7983-2E57-FF4B2FC74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7EC14840-018C-45FD-3F4B-C7070F1A90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Text Box 2">
            <a:extLst>
              <a:ext uri="{FF2B5EF4-FFF2-40B4-BE49-F238E27FC236}">
                <a16:creationId xmlns:a16="http://schemas.microsoft.com/office/drawing/2014/main" id="{632352B1-DD38-4213-0945-03C0F90EDF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A0E76465-D658-9E9C-2A85-E862FB2952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8" name="Text Box 2">
            <a:extLst>
              <a:ext uri="{FF2B5EF4-FFF2-40B4-BE49-F238E27FC236}">
                <a16:creationId xmlns:a16="http://schemas.microsoft.com/office/drawing/2014/main" id="{F22F40C2-E919-CD24-9A25-85D428CF9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1">
            <a:extLst>
              <a:ext uri="{FF2B5EF4-FFF2-40B4-BE49-F238E27FC236}">
                <a16:creationId xmlns:a16="http://schemas.microsoft.com/office/drawing/2014/main" id="{EBB452FC-7E57-DA4F-4C74-1BEE50B276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Text Box 2">
            <a:extLst>
              <a:ext uri="{FF2B5EF4-FFF2-40B4-BE49-F238E27FC236}">
                <a16:creationId xmlns:a16="http://schemas.microsoft.com/office/drawing/2014/main" id="{F64C51DC-C769-A3AB-89CC-5E01CE4599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8984862F-EFF9-DFF7-DFEF-1A4FEB38C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Text Box 2">
            <a:extLst>
              <a:ext uri="{FF2B5EF4-FFF2-40B4-BE49-F238E27FC236}">
                <a16:creationId xmlns:a16="http://schemas.microsoft.com/office/drawing/2014/main" id="{B594630B-4498-E31A-DDC3-F679824C1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31C5AB5C-C03E-B324-388C-B946E4EF67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E7EE89D4-0B10-159B-0073-D6BB1F3DB5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8FFAFA4A-707F-3418-4A83-D3818FC891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Text Box 2">
            <a:extLst>
              <a:ext uri="{FF2B5EF4-FFF2-40B4-BE49-F238E27FC236}">
                <a16:creationId xmlns:a16="http://schemas.microsoft.com/office/drawing/2014/main" id="{1B0FE8C6-6F1D-BA07-7899-CE2A3D9D8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E640512E-4276-B187-4175-391DB512D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4" name="Text Box 2">
            <a:extLst>
              <a:ext uri="{FF2B5EF4-FFF2-40B4-BE49-F238E27FC236}">
                <a16:creationId xmlns:a16="http://schemas.microsoft.com/office/drawing/2014/main" id="{56748314-6A18-5163-8B2A-0630B4D22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F35FB75C-C78C-1597-357D-54AFEC886F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53027A63-B6B0-9602-37DC-521F00ACC8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B903ABBE-BFE7-17C0-EF5F-4FF349C0AE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5E6392C1-5CA2-C71B-9AD1-3C7B5BBCBD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561EB1B1-2847-762C-6253-0EF250AB1B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8B59BFDA-8F10-1CB4-4565-4153E78D8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7D1100C4-D9B1-2DFF-AC7B-8BE83EFB2E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7D08AD5B-AF68-592A-476E-C0C834540E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B9A06A6C-9869-00FF-B904-DBAE302826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C1EF53E3-6422-383F-1F4E-298AE3614B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C07B78B2-A6A1-8EB2-A35B-58472E764F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FFE0E7DA-3BA8-3B44-EF05-E0092C41F2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0CB39B20-ED34-07C5-677D-69FFEC7114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4225588" y="-11796713"/>
            <a:ext cx="16651288" cy="12490451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79C468CD-494A-B799-62F2-F13E1374F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B054837-34F7-96EC-C02C-1AEAAF3F7C3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13174-887D-2BDE-3A4C-F2EA4F68D69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F05BEA-E91E-B3CC-2095-CFBC1C3AEBA1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EE91BF-C471-F348-A74B-DDED3D19E15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137850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D9350F-9330-FDF6-1B8A-094756E7C05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4678B7-FB14-AB18-90B1-C68FE223FF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D4884C8-985C-D8A6-DA9A-2EF1ACF4E400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1809B-C7B9-C348-98DF-8920C035E4C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554512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4638" y="128588"/>
            <a:ext cx="2055812" cy="59912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5038" cy="59912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3E96AA-EE6C-7760-82F7-28417CB52D9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C8D962C-ED1A-427C-D8F9-E66A4214F17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26DBAF-8D75-2540-2181-EDC9F9E4609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B3285-C77E-8044-9F04-12DBCABF84C4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361097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3250" cy="1433512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59289C5-B3BC-ED20-B6D3-B908F878CE6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9460C8-59FB-853E-6925-C75F8C774572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095119-A373-72FA-C348-CC744368D68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4FA3A-6D3E-6B49-84A2-914ACC80289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4258577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2C976F7-14D6-26FF-EB6A-D89B30F2BDD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C71C24-6B20-887F-1F2E-7936DF71D36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71C1AD-1469-504F-045A-A2ABC14F2DB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07CC9-BC7B-5145-9594-F95A7AFF08D1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748037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128FE1-1E7E-2EEA-36AB-2D2726251C7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03B8A4-816E-26E2-B6B6-2CF7E51052E7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C308EE-791A-9467-6A17-B8BB89485D0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80660-ED36-2342-9C1F-BC617119C3C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01648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F7A238F-122F-940C-0832-3176FAB7AFA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F1F33BE-4EB1-DBC7-D29F-99A203D52FF5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FF93F31-234D-DB04-D40B-7B5CFB3F6E4F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1FFB4-11B2-CB45-BF39-4BD6E63CFF2D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764108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04B3BA9-2FB9-D47B-B8E7-CCA2B446289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00654D1-69E4-994A-0102-839AFA9C7B49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550B9BCE-5DA9-1F9B-032A-2988870E6CB4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E8927-9715-794B-AC27-AC3C8BBCE2E0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7583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A6A7ACA-1786-1DC6-3C6A-983FFCA02C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E00DF3-63E0-8173-A280-EED641D6B1C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8CBC36B-A29D-955B-4E1B-7038AD7A89DA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05C92-3FC1-1845-9E96-AEDA4403CEFF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208351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24D30F04-641E-E9A0-D477-161F3EBD025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9E711C1-9A59-635C-8536-E94B58A1807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81C6C81-059E-866F-062C-1C68E3D4541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134FC-FE8B-C64F-B793-FA3AB7BD1E43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95543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E40A0E-F2A7-E318-0798-C5FF5251CF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EA02253-FDA3-4B8F-1C99-50A618952B8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24252603-0DB7-3E52-8B87-5CD4E7E1AA8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FAA00-E314-CD48-AED1-E1C4CBCA7812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3422762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5EBD22-952A-F4FF-DD96-9462ADD3D45B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25302A-FC8A-7255-10F9-3CC72101159F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37A722-19E8-D7EA-24E5-90F3E1C48F67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BF13E-D7A5-C342-9644-0E3132C9B15E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  <p:extLst>
      <p:ext uri="{BB962C8B-B14F-4D97-AF65-F5344CB8AC3E}">
        <p14:creationId xmlns:p14="http://schemas.microsoft.com/office/powerpoint/2010/main" val="146921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721793DF-4185-F9C6-737C-9D7117697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32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das Format des Titeltextes zu bearbeiten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F5DC2EFE-9E80-E11D-6CA4-C3C20622B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CZ"/>
              <a:t>Klicken Sie, um die Formate des Gliederungstextes zu bearbeiten</a:t>
            </a:r>
          </a:p>
          <a:p>
            <a:pPr lvl="1"/>
            <a:r>
              <a:rPr lang="en-GB" altLang="de-CZ"/>
              <a:t>Zweite Gliederungsebene</a:t>
            </a:r>
          </a:p>
          <a:p>
            <a:pPr lvl="2"/>
            <a:r>
              <a:rPr lang="en-GB" altLang="de-CZ"/>
              <a:t>Dritte Gliederungsebene</a:t>
            </a:r>
          </a:p>
          <a:p>
            <a:pPr lvl="3"/>
            <a:r>
              <a:rPr lang="en-GB" altLang="de-CZ"/>
              <a:t>Vierte Gliederungsebene</a:t>
            </a:r>
          </a:p>
          <a:p>
            <a:pPr lvl="4"/>
            <a:r>
              <a:rPr lang="en-GB" altLang="de-CZ"/>
              <a:t>Fünfte Gliederungsebene</a:t>
            </a:r>
          </a:p>
          <a:p>
            <a:pPr lvl="4"/>
            <a:r>
              <a:rPr lang="en-GB" altLang="de-CZ"/>
              <a:t>Sechste Gliederungsebene</a:t>
            </a:r>
          </a:p>
          <a:p>
            <a:pPr lvl="4"/>
            <a:r>
              <a:rPr lang="en-GB" altLang="de-CZ"/>
              <a:t>Siebente Gliederungsebene</a:t>
            </a:r>
          </a:p>
          <a:p>
            <a:pPr lvl="4"/>
            <a:r>
              <a:rPr lang="en-GB" altLang="de-CZ"/>
              <a:t>Achte Gliederungsebene</a:t>
            </a:r>
          </a:p>
          <a:p>
            <a:pPr lvl="4"/>
            <a:r>
              <a:rPr lang="en-GB" altLang="de-CZ"/>
              <a:t>Neunte Gliederungsebene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51EAF6BA-46AE-C6BE-E77F-FD169193996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686CF3B-8AFE-558B-65F6-4299026B4687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89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F63180-6A38-BB6E-BEBD-3E4CF3738039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27250" cy="4699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eaLnBrk="1" hangingPunct="1"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01243D05-9AD9-5E4D-88D3-41249A796F05}" type="slidenum">
              <a:rPr lang="de-CH" altLang="de-CZ"/>
              <a:pPr>
                <a:defRPr/>
              </a:pPr>
              <a:t>‹Nr.›</a:t>
            </a:fld>
            <a:endParaRPr lang="de-CH" altLang="de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4400">
          <a:solidFill>
            <a:srgbClr val="000000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5B441295-0779-9105-F81A-FC32B7A959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4000" b="1">
                <a:latin typeface="Times New Roman" panose="02020603050405020304" pitchFamily="18" charset="0"/>
              </a:rPr>
              <a:t>Morfologie ruštiny</a:t>
            </a: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462117E-DEA5-B708-0C0A-2A33CFFF59EE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4652963"/>
            <a:ext cx="6400800" cy="911225"/>
          </a:xfrm>
        </p:spPr>
        <p:txBody>
          <a:bodyPr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de-CH" altLang="de-CZ">
                <a:latin typeface="Times New Roman" panose="02020603050405020304" pitchFamily="18" charset="0"/>
              </a:rPr>
              <a:t>Markus Giger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>
            <a:extLst>
              <a:ext uri="{FF2B5EF4-FFF2-40B4-BE49-F238E27FC236}">
                <a16:creationId xmlns:a16="http://schemas.microsoft.com/office/drawing/2014/main" id="{56A69580-4A11-18E9-8F44-57E6909988A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0483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Fakticky tedy tyto číslovky opakují skloňování základních číslovek 2 až 9 se svými jednotlivými zvláštnostmi, zobrazují se však konvenčně jako jeden typ: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дв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сти			тр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ста				пятьс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двухс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т			трёхсот				пятис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двумст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			трёмстам			пятист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сти			тр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ста				пятьс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двумяст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ми		тремяст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ми			пятьюст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ми 											(пятист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ми)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двухст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х			трёхстах				пятист</a:t>
            </a:r>
            <a:r>
              <a:rPr lang="ru-RU" altLang="de-CZ" sz="2800" u="sng">
                <a:latin typeface="Times New Roman" panose="02020603050405020304" pitchFamily="18" charset="0"/>
              </a:rPr>
              <a:t>а</a:t>
            </a:r>
            <a:r>
              <a:rPr lang="ru-RU" altLang="de-CZ" sz="2800">
                <a:latin typeface="Times New Roman" panose="02020603050405020304" pitchFamily="18" charset="0"/>
              </a:rPr>
              <a:t>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>
            <a:extLst>
              <a:ext uri="{FF2B5EF4-FFF2-40B4-BE49-F238E27FC236}">
                <a16:creationId xmlns:a16="http://schemas.microsoft.com/office/drawing/2014/main" id="{58A3A6B4-8C57-4512-F69D-F48EA20862D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424863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Číslovka </a:t>
            </a:r>
            <a:r>
              <a:rPr lang="cs-CZ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 i="1">
                <a:latin typeface="Times New Roman" panose="02020603050405020304" pitchFamily="18" charset="0"/>
              </a:rPr>
              <a:t>сяча</a:t>
            </a:r>
            <a:r>
              <a:rPr lang="cs-CZ" altLang="de-CZ" sz="2800">
                <a:latin typeface="Times New Roman" panose="02020603050405020304" pitchFamily="18" charset="0"/>
              </a:rPr>
              <a:t> se skloňuje jako substantivum </a:t>
            </a:r>
            <a:r>
              <a:rPr lang="cs-CZ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 u="sng">
                <a:latin typeface="Times New Roman" panose="02020603050405020304" pitchFamily="18" charset="0"/>
              </a:rPr>
              <a:t>у</a:t>
            </a:r>
            <a:r>
              <a:rPr lang="cs-CZ" altLang="de-CZ" sz="2800" i="1">
                <a:latin typeface="Times New Roman" panose="02020603050405020304" pitchFamily="18" charset="0"/>
              </a:rPr>
              <a:t>ча</a:t>
            </a:r>
            <a:r>
              <a:rPr lang="cs-CZ" altLang="de-CZ" sz="2800">
                <a:latin typeface="Times New Roman" panose="02020603050405020304" pitchFamily="18" charset="0"/>
              </a:rPr>
              <a:t>, má však v I vedle pravidelného tvaru </a:t>
            </a:r>
            <a:r>
              <a:rPr lang="cs-CZ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 i="1">
                <a:latin typeface="Times New Roman" panose="02020603050405020304" pitchFamily="18" charset="0"/>
              </a:rPr>
              <a:t>сячей</a:t>
            </a:r>
            <a:r>
              <a:rPr lang="cs-CZ" altLang="de-CZ" sz="2800">
                <a:latin typeface="Times New Roman" panose="02020603050405020304" pitchFamily="18" charset="0"/>
              </a:rPr>
              <a:t> vedlejší tvar </a:t>
            </a:r>
            <a:r>
              <a:rPr lang="cs-CZ" altLang="de-CZ" sz="2800" i="1">
                <a:latin typeface="Times New Roman" panose="02020603050405020304" pitchFamily="18" charset="0"/>
              </a:rPr>
              <a:t>т</a:t>
            </a:r>
            <a:r>
              <a:rPr lang="cs-CZ" altLang="de-CZ" sz="2800" i="1" u="sng">
                <a:latin typeface="Times New Roman" panose="02020603050405020304" pitchFamily="18" charset="0"/>
              </a:rPr>
              <a:t>ы</a:t>
            </a:r>
            <a:r>
              <a:rPr lang="cs-CZ" altLang="de-CZ" sz="2800" i="1">
                <a:latin typeface="Times New Roman" panose="02020603050405020304" pitchFamily="18" charset="0"/>
              </a:rPr>
              <a:t>сячью</a:t>
            </a:r>
            <a:r>
              <a:rPr lang="cs-CZ" altLang="de-CZ" sz="2800">
                <a:latin typeface="Times New Roman" panose="02020603050405020304" pitchFamily="18" charset="0"/>
              </a:rPr>
              <a:t>, který je viditelně převzat z 3. deklinace, která hraje u číslovek významnou úlohu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Ještě vyšší čísla </a:t>
            </a:r>
            <a:r>
              <a:rPr lang="cs-CZ" altLang="de-CZ" sz="2800" i="1">
                <a:latin typeface="Times New Roman" panose="02020603050405020304" pitchFamily="18" charset="0"/>
              </a:rPr>
              <a:t>(милли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н, милли</a:t>
            </a:r>
            <a:r>
              <a:rPr lang="cs-CZ" altLang="de-CZ" sz="2800" i="1" u="sng">
                <a:latin typeface="Times New Roman" panose="02020603050405020304" pitchFamily="18" charset="0"/>
              </a:rPr>
              <a:t>а</a:t>
            </a:r>
            <a:r>
              <a:rPr lang="cs-CZ" altLang="de-CZ" sz="2800" i="1">
                <a:latin typeface="Times New Roman" panose="02020603050405020304" pitchFamily="18" charset="0"/>
              </a:rPr>
              <a:t>рд)</a:t>
            </a:r>
            <a:r>
              <a:rPr lang="cs-CZ" altLang="de-CZ" sz="2800">
                <a:latin typeface="Times New Roman" panose="02020603050405020304" pitchFamily="18" charset="0"/>
              </a:rPr>
              <a:t> se skloňují jako substantiva 1. deklinace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Číslovka 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ба</a:t>
            </a:r>
            <a:r>
              <a:rPr lang="cs-CZ" altLang="de-CZ" sz="2800">
                <a:latin typeface="Times New Roman" panose="02020603050405020304" pitchFamily="18" charset="0"/>
              </a:rPr>
              <a:t> má N a neživ. A jako </a:t>
            </a:r>
            <a:r>
              <a:rPr lang="ru-RU" altLang="de-CZ" sz="2800" i="1">
                <a:latin typeface="Times New Roman" panose="02020603050405020304" pitchFamily="18" charset="0"/>
              </a:rPr>
              <a:t>два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>
                <a:latin typeface="Times New Roman" panose="02020603050405020304" pitchFamily="18" charset="0"/>
              </a:rPr>
              <a:t>různé rodové tvary však má – jako jediné slovo ve spisovné ruštině – i v ostatních plurálových tvarech, m./n. vs. f.: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N 		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ба				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бе			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ба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G/L 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их			об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их		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D	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им			об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им	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I	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ими			об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ими		об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ими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>
            <a:extLst>
              <a:ext uri="{FF2B5EF4-FFF2-40B4-BE49-F238E27FC236}">
                <a16:creationId xmlns:a16="http://schemas.microsoft.com/office/drawing/2014/main" id="{95A850AA-B88B-D6DD-40E9-8D0C72E16EF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8324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Nakonec je třeba uvést souborové číslovky, které se používají převážně ve spojení s pluralii tantum: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>
                <a:latin typeface="Times New Roman" panose="02020603050405020304" pitchFamily="18" charset="0"/>
              </a:rPr>
              <a:t>дв</a:t>
            </a:r>
            <a:r>
              <a:rPr lang="ru-RU" altLang="de-CZ" sz="2800" u="sng">
                <a:latin typeface="Times New Roman" panose="02020603050405020304" pitchFamily="18" charset="0"/>
              </a:rPr>
              <a:t>о</a:t>
            </a:r>
            <a:r>
              <a:rPr lang="ru-RU" altLang="de-CZ" sz="2800">
                <a:latin typeface="Times New Roman" panose="02020603050405020304" pitchFamily="18" charset="0"/>
              </a:rPr>
              <a:t>е			ч</a:t>
            </a:r>
            <a:r>
              <a:rPr lang="ru-RU" altLang="de-CZ" sz="2800" u="sng">
                <a:latin typeface="Times New Roman" panose="02020603050405020304" pitchFamily="18" charset="0"/>
              </a:rPr>
              <a:t>е</a:t>
            </a:r>
            <a:r>
              <a:rPr lang="ru-RU" altLang="de-CZ" sz="2800">
                <a:latin typeface="Times New Roman" panose="02020603050405020304" pitchFamily="18" charset="0"/>
              </a:rPr>
              <a:t>тверо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дво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х			четвер</a:t>
            </a:r>
            <a:r>
              <a:rPr lang="ru-RU" altLang="de-CZ" sz="2800" u="sng">
                <a:latin typeface="Times New Roman" panose="02020603050405020304" pitchFamily="18" charset="0"/>
              </a:rPr>
              <a:t>ы</a:t>
            </a:r>
            <a:r>
              <a:rPr lang="ru-RU" altLang="de-CZ" sz="2800">
                <a:latin typeface="Times New Roman" panose="02020603050405020304" pitchFamily="18" charset="0"/>
              </a:rPr>
              <a:t>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дво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м			четвер</a:t>
            </a:r>
            <a:r>
              <a:rPr lang="ru-RU" altLang="de-CZ" sz="2800" u="sng">
                <a:latin typeface="Times New Roman" panose="02020603050405020304" pitchFamily="18" charset="0"/>
              </a:rPr>
              <a:t>ы</a:t>
            </a:r>
            <a:r>
              <a:rPr lang="ru-RU" altLang="de-CZ" sz="2800">
                <a:latin typeface="Times New Roman" panose="02020603050405020304" pitchFamily="18" charset="0"/>
              </a:rPr>
              <a:t>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N./G.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дво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ми		четвер</a:t>
            </a:r>
            <a:r>
              <a:rPr lang="ru-RU" altLang="de-CZ" sz="2800" u="sng">
                <a:latin typeface="Times New Roman" panose="02020603050405020304" pitchFamily="18" charset="0"/>
              </a:rPr>
              <a:t>ы</a:t>
            </a:r>
            <a:r>
              <a:rPr lang="ru-RU" altLang="de-CZ" sz="2800">
                <a:latin typeface="Times New Roman" panose="02020603050405020304" pitchFamily="18" charset="0"/>
              </a:rPr>
              <a:t>ми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>
                <a:latin typeface="Times New Roman" panose="02020603050405020304" pitchFamily="18" charset="0"/>
              </a:rPr>
              <a:t>	дво</a:t>
            </a:r>
            <a:r>
              <a:rPr lang="ru-RU" altLang="de-CZ" sz="2800" u="sng">
                <a:latin typeface="Times New Roman" panose="02020603050405020304" pitchFamily="18" charset="0"/>
              </a:rPr>
              <a:t>и</a:t>
            </a:r>
            <a:r>
              <a:rPr lang="ru-RU" altLang="de-CZ" sz="2800">
                <a:latin typeface="Times New Roman" panose="02020603050405020304" pitchFamily="18" charset="0"/>
              </a:rPr>
              <a:t>х			четвер</a:t>
            </a:r>
            <a:r>
              <a:rPr lang="ru-RU" altLang="de-CZ" sz="2800" u="sng">
                <a:latin typeface="Times New Roman" panose="02020603050405020304" pitchFamily="18" charset="0"/>
              </a:rPr>
              <a:t>ы</a:t>
            </a:r>
            <a:r>
              <a:rPr lang="ru-RU" altLang="de-CZ" sz="2800">
                <a:latin typeface="Times New Roman" panose="02020603050405020304" pitchFamily="18" charset="0"/>
              </a:rPr>
              <a:t>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>
            <a:extLst>
              <a:ext uri="{FF2B5EF4-FFF2-40B4-BE49-F238E27FC236}">
                <a16:creationId xmlns:a16="http://schemas.microsoft.com/office/drawing/2014/main" id="{768F0E56-B1A2-09CD-E1B9-D424BC4F478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96300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Vzhledem k tomu, že u číslovek v moderní spisovné ruštině morfologie a syntax úzce souvisejí, lze zde poukázat na některé body ze (známé) specifické syntaktiky ruských číslovek: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2 až 4 mají v ruštině vazbu s Gsg, pokud celé syntagma stojí buď v N nebo v neživotném A: </a:t>
            </a:r>
            <a:r>
              <a:rPr lang="ru-RU" altLang="de-CZ" sz="2800" i="1">
                <a:latin typeface="Times New Roman" panose="02020603050405020304" pitchFamily="18" charset="0"/>
              </a:rPr>
              <a:t>два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две рек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, три м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льчика, чет</a:t>
            </a:r>
            <a:r>
              <a:rPr lang="ru-RU" altLang="de-CZ" sz="2800" i="1" u="sng">
                <a:latin typeface="Times New Roman" panose="02020603050405020304" pitchFamily="18" charset="0"/>
              </a:rPr>
              <a:t>ы</a:t>
            </a:r>
            <a:r>
              <a:rPr lang="ru-RU" altLang="de-CZ" sz="2800" i="1">
                <a:latin typeface="Times New Roman" panose="02020603050405020304" pitchFamily="18" charset="0"/>
              </a:rPr>
              <a:t>ре окн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Ohledně rodových tvarů </a:t>
            </a:r>
            <a:r>
              <a:rPr lang="cs-CZ" altLang="de-CZ" sz="2800" i="1">
                <a:latin typeface="Times New Roman" panose="02020603050405020304" pitchFamily="18" charset="0"/>
              </a:rPr>
              <a:t>два/две</a:t>
            </a:r>
            <a:r>
              <a:rPr lang="cs-CZ" altLang="de-CZ" sz="2800">
                <a:latin typeface="Times New Roman" panose="02020603050405020304" pitchFamily="18" charset="0"/>
              </a:rPr>
              <a:t> kongruuje číslovka jako adjektivum v sg se substantivem, ale ohledně pádu je substantivu syntakticky nadřazená, protože se pojí s Gsg, srov. </a:t>
            </a:r>
            <a:r>
              <a:rPr lang="cs-CZ" altLang="de-CZ" sz="2800" i="1">
                <a:latin typeface="Times New Roman" panose="02020603050405020304" pitchFamily="18" charset="0"/>
              </a:rPr>
              <a:t>две</a:t>
            </a:r>
            <a:r>
              <a:rPr lang="cs-CZ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 i="1">
                <a:latin typeface="Times New Roman" panose="02020603050405020304" pitchFamily="18" charset="0"/>
              </a:rPr>
              <a:t>рек</a:t>
            </a:r>
            <a:r>
              <a:rPr lang="cs-CZ" altLang="de-CZ" sz="2800" i="1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 vs. Npl </a:t>
            </a:r>
            <a:r>
              <a:rPr lang="cs-CZ" altLang="de-CZ" sz="2800" i="1">
                <a:latin typeface="Times New Roman" panose="02020603050405020304" pitchFamily="18" charset="0"/>
              </a:rPr>
              <a:t>р</a:t>
            </a:r>
            <a:r>
              <a:rPr lang="cs-CZ" altLang="de-CZ" sz="2800" i="1" u="sng">
                <a:latin typeface="Times New Roman" panose="02020603050405020304" pitchFamily="18" charset="0"/>
              </a:rPr>
              <a:t>е</a:t>
            </a:r>
            <a:r>
              <a:rPr lang="cs-CZ" altLang="de-CZ" sz="2800" i="1">
                <a:latin typeface="Times New Roman" panose="02020603050405020304" pitchFamily="18" charset="0"/>
              </a:rPr>
              <a:t>ки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>
            <a:extLst>
              <a:ext uri="{FF2B5EF4-FFF2-40B4-BE49-F238E27FC236}">
                <a16:creationId xmlns:a16="http://schemas.microsoft.com/office/drawing/2014/main" id="{E3EC2F63-C836-E14E-2438-58B24469851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od pěti výš se spojují s Gpl, pokud celé syntagma stojí v N nebo A: </a:t>
            </a:r>
            <a:r>
              <a:rPr lang="ru-RU" altLang="de-CZ" sz="2800" i="1">
                <a:latin typeface="Times New Roman" panose="02020603050405020304" pitchFamily="18" charset="0"/>
              </a:rPr>
              <a:t>пять столов, шесть рек, семь мальчиков, восемь окон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Пять недель прошло – Недели прошли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Jestli stojí celé syntagma v jiném pádu než N/A (resp. pro číslovky 2 až 4 neživotný A), tak kongruuje číslovka se substantivem jako adjektivum: </a:t>
            </a:r>
            <a:r>
              <a:rPr lang="ru-RU" altLang="de-CZ" sz="2800" i="1">
                <a:latin typeface="Times New Roman" panose="02020603050405020304" pitchFamily="18" charset="0"/>
              </a:rPr>
              <a:t>из двух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в, к двум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м, с двум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ми, из пят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в, к пят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м, с пять</a:t>
            </a:r>
            <a:r>
              <a:rPr lang="ru-RU" altLang="de-CZ" sz="2800" i="1" u="sng">
                <a:latin typeface="Times New Roman" panose="02020603050405020304" pitchFamily="18" charset="0"/>
              </a:rPr>
              <a:t>ю</a:t>
            </a:r>
            <a:r>
              <a:rPr lang="ru-RU" altLang="de-CZ" sz="2800" i="1">
                <a:latin typeface="Times New Roman" panose="02020603050405020304" pitchFamily="18" charset="0"/>
              </a:rPr>
              <a:t>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к двум/пят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  <a:r>
              <a:rPr lang="ru-RU" altLang="de-CZ" sz="2800" i="1">
                <a:latin typeface="Times New Roman" panose="02020603050405020304" pitchFamily="18" charset="0"/>
              </a:rPr>
              <a:t>/сорок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 – к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м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>
            <a:extLst>
              <a:ext uri="{FF2B5EF4-FFF2-40B4-BE49-F238E27FC236}">
                <a16:creationId xmlns:a16="http://schemas.microsoft.com/office/drawing/2014/main" id="{E027D1EA-48D5-D496-BF03-31FD4DD0FB5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2642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Poněvadž se životnost v pl vyjadřuje pádovým synkretismem G/A, je rozdíl mezi číslovkami 2 až 4 a substantivy spojenými s vyššími číslovkami: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Вижу двух мальчиков, четырёх девушек, два стола, четыре школы – Вижу пять мальчиков, девушек, столов, школ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Jako </a:t>
            </a:r>
            <a:r>
              <a:rPr lang="cs-CZ" altLang="de-CZ" sz="2800" i="1">
                <a:latin typeface="Times New Roman" panose="02020603050405020304" pitchFamily="18" charset="0"/>
              </a:rPr>
              <a:t>два</a:t>
            </a:r>
            <a:r>
              <a:rPr lang="cs-CZ" altLang="de-CZ" sz="2800">
                <a:latin typeface="Times New Roman" panose="02020603050405020304" pitchFamily="18" charset="0"/>
              </a:rPr>
              <a:t> se chová i </a:t>
            </a:r>
            <a:r>
              <a:rPr lang="cs-CZ" altLang="de-CZ" sz="2800" i="1">
                <a:latin typeface="Times New Roman" panose="02020603050405020304" pitchFamily="18" charset="0"/>
              </a:rPr>
              <a:t>оба</a:t>
            </a:r>
            <a:r>
              <a:rPr lang="cs-CZ" altLang="de-CZ" sz="2800">
                <a:latin typeface="Times New Roman" panose="02020603050405020304" pitchFamily="18" charset="0"/>
              </a:rPr>
              <a:t>, tedy pojí se s Gsg: 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ба стол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 – 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бе рек</a:t>
            </a:r>
            <a:r>
              <a:rPr lang="ru-RU" altLang="de-CZ" sz="2800" i="1" u="sng">
                <a:latin typeface="Times New Roman" panose="02020603050405020304" pitchFamily="18" charset="0"/>
              </a:rPr>
              <a:t>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</a:t>
            </a:r>
            <a:r>
              <a:rPr lang="ru-RU" altLang="de-CZ" sz="2800" i="1">
                <a:latin typeface="Times New Roman" panose="02020603050405020304" pitchFamily="18" charset="0"/>
              </a:rPr>
              <a:t>миллион, миллиард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se chovají jako obyčejná substantiva, tj. syntakticky závislé substantivum stojí vždy v Gpl: </a:t>
            </a:r>
            <a:r>
              <a:rPr lang="ru-RU" altLang="de-CZ" sz="2800" i="1">
                <a:latin typeface="Times New Roman" panose="02020603050405020304" pitchFamily="18" charset="0"/>
              </a:rPr>
              <a:t>миллион/миллиард рублей, из миллиона рублей,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к миллиону рублей, с миллионом рублей</a:t>
            </a:r>
            <a:r>
              <a:rPr lang="cs-CZ" altLang="de-CZ" sz="2800">
                <a:latin typeface="Times New Roman" panose="02020603050405020304" pitchFamily="18" charset="0"/>
              </a:rPr>
              <a:t> atd.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>
            <a:extLst>
              <a:ext uri="{FF2B5EF4-FFF2-40B4-BE49-F238E27FC236}">
                <a16:creationId xmlns:a16="http://schemas.microsoft.com/office/drawing/2014/main" id="{52E78FDA-3BE0-1DEF-DDF6-56E38221AD3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97068" cy="61928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Slovo </a:t>
            </a:r>
            <a:r>
              <a:rPr lang="cs-CZ" altLang="de-CZ" sz="2800" i="1" dirty="0" err="1">
                <a:latin typeface="Times New Roman" panose="02020603050405020304" pitchFamily="18" charset="0"/>
              </a:rPr>
              <a:t>тысяча</a:t>
            </a:r>
            <a:r>
              <a:rPr lang="cs-CZ" altLang="de-CZ" sz="2800" dirty="0">
                <a:latin typeface="Times New Roman" panose="02020603050405020304" pitchFamily="18" charset="0"/>
              </a:rPr>
              <a:t> se může chovat jako substantivum anebo  – přes substantivní tvary – jako </a:t>
            </a:r>
            <a:r>
              <a:rPr lang="cs-CZ" altLang="de-CZ" sz="2800" dirty="0" err="1">
                <a:latin typeface="Times New Roman" panose="02020603050405020304" pitchFamily="18" charset="0"/>
              </a:rPr>
              <a:t>kongruující</a:t>
            </a:r>
            <a:r>
              <a:rPr lang="cs-CZ" altLang="de-CZ" sz="2800" dirty="0">
                <a:latin typeface="Times New Roman" panose="02020603050405020304" pitchFamily="18" charset="0"/>
              </a:rPr>
              <a:t> číslovka: </a:t>
            </a:r>
            <a:r>
              <a:rPr lang="ru-RU" altLang="de-CZ" sz="2800" i="1" dirty="0">
                <a:latin typeface="Times New Roman" panose="02020603050405020304" pitchFamily="18" charset="0"/>
              </a:rPr>
              <a:t>тысяча студентов – к тысяче студентов/к тысяче студентам</a:t>
            </a:r>
            <a:r>
              <a:rPr lang="ru-RU" altLang="de-CZ" sz="2800" dirty="0">
                <a:latin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</a:rPr>
              <a:t>genitiv kvantitativně značně dominuje</a:t>
            </a:r>
            <a:r>
              <a:rPr lang="ru-RU" altLang="de-CZ" sz="2800" dirty="0">
                <a:latin typeface="Times New Roman" panose="02020603050405020304" pitchFamily="18" charset="0"/>
              </a:rPr>
              <a:t>)</a:t>
            </a:r>
            <a:r>
              <a:rPr lang="ru-RU" altLang="de-CZ" sz="2800" i="1" dirty="0">
                <a:latin typeface="Times New Roman" panose="02020603050405020304" pitchFamily="18" charset="0"/>
              </a:rPr>
              <a:t>, с тысячей студентов/с тысячью студентами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sz="2800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 слышал эту историю </a:t>
            </a:r>
            <a:r>
              <a:rPr lang="ru-RU" sz="2800" b="0" i="1" u="sng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 тысяче интерпретациях</a:t>
            </a:r>
            <a:r>
              <a:rPr lang="ru-RU" sz="2800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 мне самому довелось участвовать в ее обогащении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sz="2800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Одну новость, можно прочитать </a:t>
            </a:r>
            <a:r>
              <a:rPr lang="ru-RU" sz="2800" i="1" u="sng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тысяче интерпретаций</a:t>
            </a:r>
            <a:r>
              <a:rPr lang="ru-RU" sz="2800" b="0" i="1" u="none" strike="noStrike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и она уже из новости, превращается в сплетню после того, как ее переписали сто раз.</a:t>
            </a: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>
            <a:extLst>
              <a:ext uri="{FF2B5EF4-FFF2-40B4-BE49-F238E27FC236}">
                <a16:creationId xmlns:a16="http://schemas.microsoft.com/office/drawing/2014/main" id="{3D0B1D66-61EB-A36B-D60A-E95DB2574F9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1847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Po číslovkách 2 až 4 v N, resp. neživotném A, kde stojí závislé substantivum v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, se klade otázka po tvaru případného závislého atributu. </a:t>
            </a:r>
            <a:r>
              <a:rPr lang="cs-CZ" altLang="de-CZ" sz="2800">
                <a:latin typeface="Times New Roman" panose="02020603050405020304" pitchFamily="18" charset="0"/>
              </a:rPr>
              <a:t>Zde se maskulinum/neutrum a femininum chovají různě: 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Ve shodě se substantivem mužského či středního rodu stojí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Gpl</a:t>
            </a:r>
            <a:r>
              <a:rPr lang="cs-CZ" altLang="de-CZ" sz="2800" dirty="0">
                <a:latin typeface="Times New Roman" panose="02020603050405020304" pitchFamily="18" charset="0"/>
              </a:rPr>
              <a:t> atributu (ale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syntakticky závislého substantiva), ve shodě se substantivem ženského rodu </a:t>
            </a:r>
            <a:r>
              <a:rPr lang="cs-CZ" altLang="de-CZ" sz="2800" dirty="0" err="1">
                <a:latin typeface="Times New Roman" panose="02020603050405020304" pitchFamily="18" charset="0"/>
              </a:rPr>
              <a:t>Npl</a:t>
            </a:r>
            <a:r>
              <a:rPr lang="cs-CZ" altLang="de-CZ" sz="2800" dirty="0">
                <a:latin typeface="Times New Roman" panose="02020603050405020304" pitchFamily="18" charset="0"/>
              </a:rPr>
              <a:t> atributu (ale stále </a:t>
            </a:r>
            <a:r>
              <a:rPr lang="cs-CZ" altLang="de-CZ" sz="2800" dirty="0" err="1">
                <a:latin typeface="Times New Roman" panose="02020603050405020304" pitchFamily="18" charset="0"/>
              </a:rPr>
              <a:t>Gsg</a:t>
            </a:r>
            <a:r>
              <a:rPr lang="cs-CZ" altLang="de-CZ" sz="2800" dirty="0">
                <a:latin typeface="Times New Roman" panose="02020603050405020304" pitchFamily="18" charset="0"/>
              </a:rPr>
              <a:t> syntakticky závislého substantiva): </a:t>
            </a:r>
            <a:r>
              <a:rPr lang="ru-RU" altLang="de-CZ" sz="2800" i="1" dirty="0">
                <a:latin typeface="Times New Roman" panose="02020603050405020304" pitchFamily="18" charset="0"/>
              </a:rPr>
              <a:t>два 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леньких стол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, две м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i="1" dirty="0">
                <a:latin typeface="Times New Roman" panose="02020603050405020304" pitchFamily="18" charset="0"/>
              </a:rPr>
              <a:t>ленькие рек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, чет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ре молод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х уч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i="1" dirty="0">
                <a:latin typeface="Times New Roman" panose="02020603050405020304" pitchFamily="18" charset="0"/>
              </a:rPr>
              <a:t>теля, чет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  <a:r>
              <a:rPr lang="ru-RU" altLang="de-CZ" sz="2800" i="1" dirty="0">
                <a:latin typeface="Times New Roman" panose="02020603050405020304" pitchFamily="18" charset="0"/>
              </a:rPr>
              <a:t>ре б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е</a:t>
            </a:r>
            <a:r>
              <a:rPr lang="ru-RU" altLang="de-CZ" sz="2800" i="1" dirty="0">
                <a:latin typeface="Times New Roman" panose="02020603050405020304" pitchFamily="18" charset="0"/>
              </a:rPr>
              <a:t>лые стен</a:t>
            </a:r>
            <a:r>
              <a:rPr lang="ru-RU" altLang="de-CZ" sz="2800" i="1" u="sng" dirty="0">
                <a:latin typeface="Times New Roman" panose="02020603050405020304" pitchFamily="18" charset="0"/>
              </a:rPr>
              <a:t>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>
            <a:extLst>
              <a:ext uri="{FF2B5EF4-FFF2-40B4-BE49-F238E27FC236}">
                <a16:creationId xmlns:a16="http://schemas.microsoft.com/office/drawing/2014/main" id="{66654324-2F7F-13A5-F146-B5D1859BBFE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226425" cy="6408738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Komplexní řádové číslovky se tvoří podle základních, pouze poslední číslovka vystupuje jako řádová: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п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двадц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тый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дв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дцать п</a:t>
            </a:r>
            <a:r>
              <a:rPr lang="ru-RU" altLang="de-CZ" sz="2800" i="1" u="sng">
                <a:latin typeface="Times New Roman" panose="02020603050405020304" pitchFamily="18" charset="0"/>
              </a:rPr>
              <a:t>я</a:t>
            </a:r>
            <a:r>
              <a:rPr lang="ru-RU" altLang="de-CZ" sz="2800" i="1">
                <a:latin typeface="Times New Roman" panose="02020603050405020304" pitchFamily="18" charset="0"/>
              </a:rPr>
              <a:t>тый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cs-CZ" altLang="de-CZ" sz="2800">
                <a:latin typeface="Times New Roman" panose="02020603050405020304" pitchFamily="18" charset="0"/>
              </a:rPr>
              <a:t>,dvacátý pátý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de-CZ" sz="2800">
                <a:latin typeface="Times New Roman" panose="02020603050405020304" pitchFamily="18" charset="0"/>
              </a:rPr>
              <a:t>, </a:t>
            </a:r>
            <a:r>
              <a:rPr lang="cs-CZ" altLang="de-CZ" sz="2800" i="1">
                <a:latin typeface="Times New Roman" panose="02020603050405020304" pitchFamily="18" charset="0"/>
              </a:rPr>
              <a:t>с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тый</a:t>
            </a:r>
            <a:r>
              <a:rPr lang="cs-CZ" altLang="de-CZ" sz="2800">
                <a:latin typeface="Times New Roman" panose="02020603050405020304" pitchFamily="18" charset="0"/>
              </a:rPr>
              <a:t> ,stý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ru-RU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сто тр</a:t>
            </a:r>
            <a:r>
              <a:rPr lang="ru-RU" altLang="ja-JP" sz="2800" i="1" u="sng">
                <a:latin typeface="Times New Roman" panose="02020603050405020304" pitchFamily="18" charset="0"/>
              </a:rPr>
              <a:t>и</a:t>
            </a:r>
            <a:r>
              <a:rPr lang="ru-RU" altLang="ja-JP" sz="2800" i="1">
                <a:latin typeface="Times New Roman" panose="02020603050405020304" pitchFamily="18" charset="0"/>
              </a:rPr>
              <a:t>дцать четвёртый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,stý třicátý čtvrtý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</a:t>
            </a:r>
            <a:r>
              <a:rPr lang="ru-RU" altLang="ja-JP" sz="2800" i="1">
                <a:latin typeface="Times New Roman" panose="02020603050405020304" pitchFamily="18" charset="0"/>
              </a:rPr>
              <a:t>в ста пятидесяти шести боях</a:t>
            </a:r>
            <a:r>
              <a:rPr lang="ru-RU" altLang="ja-JP" sz="2800">
                <a:latin typeface="Times New Roman" panose="02020603050405020304" pitchFamily="18" charset="0"/>
              </a:rPr>
              <a:t> ,</a:t>
            </a:r>
            <a:r>
              <a:rPr lang="cs-CZ" altLang="ja-JP" sz="2800">
                <a:latin typeface="Times New Roman" panose="02020603050405020304" pitchFamily="18" charset="0"/>
              </a:rPr>
              <a:t>ve sto padesáti šesti bojích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r>
              <a:rPr lang="cs-CZ" altLang="ja-JP" sz="2800">
                <a:latin typeface="Times New Roman" panose="02020603050405020304" pitchFamily="18" charset="0"/>
              </a:rPr>
              <a:t>, ale</a:t>
            </a:r>
            <a:r>
              <a:rPr lang="ru-RU" altLang="ja-JP" sz="2800">
                <a:latin typeface="Times New Roman" panose="02020603050405020304" pitchFamily="18" charset="0"/>
              </a:rPr>
              <a:t>: </a:t>
            </a:r>
            <a:r>
              <a:rPr lang="ru-RU" altLang="ja-JP" sz="2800" i="1">
                <a:latin typeface="Times New Roman" panose="02020603050405020304" pitchFamily="18" charset="0"/>
              </a:rPr>
              <a:t>в сто пятьдесят шестом бою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cs-CZ" altLang="ja-JP" sz="2800">
                <a:latin typeface="Times New Roman" panose="02020603050405020304" pitchFamily="18" charset="0"/>
              </a:rPr>
              <a:t>,ve stém padesátém šestém boji</a:t>
            </a:r>
            <a:r>
              <a:rPr lang="cs-CZ" altLang="de-DE" sz="2800">
                <a:latin typeface="Times New Roman" panose="02020603050405020304" pitchFamily="18" charset="0"/>
              </a:rPr>
              <a:t>‘</a:t>
            </a:r>
            <a:endParaRPr lang="cs-CZ" altLang="ja-JP" sz="2800">
              <a:latin typeface="Times New Roman" panose="02020603050405020304" pitchFamily="18" charset="0"/>
            </a:endParaRP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двухтысячный</a:t>
            </a:r>
            <a:r>
              <a:rPr lang="ru-RU" altLang="de-CZ" sz="2800">
                <a:latin typeface="Times New Roman" panose="02020603050405020304" pitchFamily="18" charset="0"/>
              </a:rPr>
              <a:t> (числ. поряд. к </a:t>
            </a:r>
            <a:r>
              <a:rPr lang="ru-RU" altLang="de-CZ" sz="2800" i="1">
                <a:latin typeface="Times New Roman" panose="02020603050405020304" pitchFamily="18" charset="0"/>
              </a:rPr>
              <a:t>две тысячи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de-DE" altLang="de-CZ" sz="2800">
                <a:latin typeface="Times New Roman" panose="02020603050405020304" pitchFamily="18" charset="0"/>
              </a:rPr>
              <a:t>srov.</a:t>
            </a:r>
            <a:r>
              <a:rPr lang="ru-RU" altLang="de-CZ" sz="2800">
                <a:latin typeface="Times New Roman" panose="02020603050405020304" pitchFamily="18" charset="0"/>
              </a:rPr>
              <a:t> </a:t>
            </a:r>
            <a:r>
              <a:rPr lang="ru-RU" altLang="de-CZ" sz="2800" i="1">
                <a:latin typeface="Times New Roman" panose="02020603050405020304" pitchFamily="18" charset="0"/>
              </a:rPr>
              <a:t>трехтысячный</a:t>
            </a:r>
            <a:r>
              <a:rPr lang="ru-RU" altLang="de-CZ" sz="2800">
                <a:latin typeface="Times New Roman" panose="02020603050405020304" pitchFamily="18" charset="0"/>
              </a:rPr>
              <a:t> итд.), </a:t>
            </a:r>
            <a:r>
              <a:rPr lang="ru-RU" altLang="de-CZ" sz="2800" i="1">
                <a:latin typeface="Times New Roman" panose="02020603050405020304" pitchFamily="18" charset="0"/>
              </a:rPr>
              <a:t>две тысячи первый</a:t>
            </a:r>
            <a:r>
              <a:rPr lang="ru-RU" altLang="de-CZ" sz="2800">
                <a:latin typeface="Times New Roman" panose="02020603050405020304" pitchFamily="18" charset="0"/>
              </a:rPr>
              <a:t>, </a:t>
            </a:r>
            <a:r>
              <a:rPr lang="ru-RU" altLang="de-CZ" sz="2800" i="1">
                <a:latin typeface="Times New Roman" panose="02020603050405020304" pitchFamily="18" charset="0"/>
              </a:rPr>
              <a:t>две тысячи второй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>
            <a:extLst>
              <a:ext uri="{FF2B5EF4-FFF2-40B4-BE49-F238E27FC236}">
                <a16:creationId xmlns:a16="http://schemas.microsoft.com/office/drawing/2014/main" id="{41CE185D-E2D3-916E-561F-C2E2CC7F208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5976937"/>
          </a:xfrm>
        </p:spPr>
        <p:txBody>
          <a:bodyPr anchor="t"/>
          <a:lstStyle/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 двухтысячном году моя бабушка приватизировала квартиру на себя и своего сына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 две тысячи первом году певцу вручили награду «Лучший альбом года».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Сейчас двухтысячный год. </a:t>
            </a:r>
          </a:p>
          <a:p>
            <a:pPr marL="341313" indent="-341313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Сейчас две тысячи первый год. </a:t>
            </a:r>
          </a:p>
          <a:p>
            <a:pPr marL="341313" indent="-341313" algn="l" eaLnBrk="1" hangingPunct="1">
              <a:spcBef>
                <a:spcPts val="8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>
            <a:extLst>
              <a:ext uri="{FF2B5EF4-FFF2-40B4-BE49-F238E27FC236}">
                <a16:creationId xmlns:a16="http://schemas.microsoft.com/office/drawing/2014/main" id="{152EB3DA-6D5F-361D-AB8F-263EBF55B2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226425" cy="1433512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de-CH" altLang="de-CZ" sz="3200">
                <a:latin typeface="Times New Roman" panose="02020603050405020304" pitchFamily="18" charset="0"/>
              </a:rPr>
              <a:t>Číslovky</a:t>
            </a: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EAD2F91-913A-62F7-1C53-AFADA437EE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6425" cy="4522788"/>
          </a:xfrm>
        </p:spPr>
        <p:txBody>
          <a:bodyPr/>
          <a:lstStyle/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Číslovky se obyčejně dělí na základní (kardinální) a řádové (ordinální), popřípadě další jako souborové typu </a:t>
            </a:r>
            <a:r>
              <a:rPr lang="cs-CZ" altLang="de-CZ" sz="2800" i="1">
                <a:latin typeface="Times New Roman" panose="02020603050405020304" pitchFamily="18" charset="0"/>
              </a:rPr>
              <a:t>двое, трое</a:t>
            </a:r>
            <a:r>
              <a:rPr lang="cs-CZ" altLang="de-CZ" sz="2800">
                <a:latin typeface="Times New Roman" panose="02020603050405020304" pitchFamily="18" charset="0"/>
              </a:rPr>
              <a:t> atd.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Ruské řádové číslovky odpovídají úplně různým typům adjektivní deklinace </a:t>
            </a:r>
            <a:r>
              <a:rPr lang="cs-CZ" altLang="de-CZ" sz="2800" i="1">
                <a:latin typeface="Times New Roman" panose="02020603050405020304" pitchFamily="18" charset="0"/>
              </a:rPr>
              <a:t>(первый, второй, третий)</a:t>
            </a:r>
          </a:p>
          <a:p>
            <a:pPr marL="339725" indent="-339725" eaLnBrk="1" hangingPunct="1"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altLang="de-CZ" sz="2800">
                <a:latin typeface="Times New Roman" panose="02020603050405020304" pitchFamily="18" charset="0"/>
              </a:rPr>
              <a:t>Základní číslovky vykazují oproti tomu různé zvláštnosti v deklinaci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>
            <a:extLst>
              <a:ext uri="{FF2B5EF4-FFF2-40B4-BE49-F238E27FC236}">
                <a16:creationId xmlns:a16="http://schemas.microsoft.com/office/drawing/2014/main" id="{151632E0-3D17-D6C4-F4CB-93402B1388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640763" cy="6553200"/>
          </a:xfrm>
        </p:spPr>
        <p:txBody>
          <a:bodyPr anchor="t"/>
          <a:lstStyle/>
          <a:p>
            <a:pPr marL="342900" indent="-34131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000" b="1"/>
              <a:t>Проблема "двух тысяча ...го года". Как с ней бороться…</a:t>
            </a:r>
          </a:p>
          <a:p>
            <a:pPr marL="342900" indent="-341313" algn="l" eaLnBrk="1" hangingPunct="1"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000"/>
              <a:t>      С экранов телевизоров, из радиоприемников мы слышим с завидным постоянством повторяемое: "</a:t>
            </a:r>
            <a:r>
              <a:rPr lang="ru-RU" altLang="de-CZ" sz="2000" i="1"/>
              <a:t>В двух тысяча первом году… С двух тысяч первого года… К двух тысяча первому году…</a:t>
            </a:r>
            <a:r>
              <a:rPr lang="ru-RU" altLang="de-CZ" sz="2000"/>
              <a:t>" Так, за редким исключением, говорят наши сограждане, вероятно, по инерции перенесшие форму употребления словосочетания "</a:t>
            </a:r>
            <a:r>
              <a:rPr lang="ru-RU" altLang="de-CZ" sz="2000" i="1"/>
              <a:t>двухтысячный год</a:t>
            </a:r>
            <a:r>
              <a:rPr lang="ru-RU" altLang="de-CZ" sz="2000"/>
              <a:t>" на годы последующие - две тысячи первый (второй, третий и т. д.).</a:t>
            </a:r>
            <a:br>
              <a:rPr lang="ru-RU" altLang="de-CZ" sz="2000"/>
            </a:br>
            <a:r>
              <a:rPr lang="ru-RU" altLang="de-CZ" sz="2000"/>
              <a:t>       А между тем перед нами </a:t>
            </a:r>
            <a:r>
              <a:rPr lang="ru-RU" altLang="de-CZ" sz="2000" b="1"/>
              <a:t>не количественное </a:t>
            </a:r>
            <a:r>
              <a:rPr lang="ru-RU" altLang="de-CZ" sz="2000"/>
              <a:t>числительное, где согласно правилу </a:t>
            </a:r>
            <a:r>
              <a:rPr lang="ru-RU" altLang="de-CZ" sz="2000" b="1"/>
              <a:t>склоняются все его части</a:t>
            </a:r>
            <a:r>
              <a:rPr lang="ru-RU" altLang="de-CZ" sz="2000" i="1"/>
              <a:t> </a:t>
            </a:r>
            <a:r>
              <a:rPr lang="ru-RU" altLang="de-CZ" sz="2000"/>
              <a:t>(например: </a:t>
            </a:r>
            <a:r>
              <a:rPr lang="ru-RU" altLang="de-CZ" sz="2000" i="1"/>
              <a:t>не проехал и </a:t>
            </a:r>
            <a:r>
              <a:rPr lang="ru-RU" altLang="de-CZ" sz="2000" b="1"/>
              <a:t>двух тысяч одного</a:t>
            </a:r>
            <a:r>
              <a:rPr lang="ru-RU" altLang="de-CZ" sz="2000" i="1"/>
              <a:t> километра, награжден </a:t>
            </a:r>
            <a:r>
              <a:rPr lang="ru-RU" altLang="de-CZ" sz="2000" b="1"/>
              <a:t>двумя тысячами одним</a:t>
            </a:r>
            <a:r>
              <a:rPr lang="ru-RU" altLang="de-CZ" sz="2000" i="1"/>
              <a:t> рублем</a:t>
            </a:r>
            <a:r>
              <a:rPr lang="ru-RU" altLang="de-CZ" sz="2000"/>
              <a:t>), а </a:t>
            </a:r>
            <a:r>
              <a:rPr lang="ru-RU" altLang="de-CZ" sz="2000" b="1"/>
              <a:t>порядковое</a:t>
            </a:r>
            <a:r>
              <a:rPr lang="ru-RU" altLang="de-CZ" sz="2000"/>
              <a:t>, склонение которого подчиняется строгим правилам и не имеет вариантов: склоняется последняя часть составного порядкового числительного, согласующаяся с существительным. </a:t>
            </a:r>
            <a:br>
              <a:rPr lang="ru-RU" altLang="de-CZ" sz="2000"/>
            </a:br>
            <a:r>
              <a:rPr lang="ru-RU" altLang="de-CZ" sz="2000"/>
              <a:t>       Можно поздравить кого-то с </a:t>
            </a:r>
            <a:r>
              <a:rPr lang="ru-RU" altLang="de-CZ" sz="2000" i="1"/>
              <a:t>двухтысячепятисотлетием</a:t>
            </a:r>
            <a:r>
              <a:rPr lang="ru-RU" altLang="de-CZ" sz="2000"/>
              <a:t> (</a:t>
            </a:r>
            <a:r>
              <a:rPr lang="ru-RU" altLang="de-CZ" sz="2000" b="1"/>
              <a:t>это существительное</a:t>
            </a:r>
            <a:r>
              <a:rPr lang="ru-RU" altLang="de-CZ" sz="2000"/>
              <a:t>, и изменяется оно как существительное второго склонения), но нельзя использовать форму "</a:t>
            </a:r>
            <a:r>
              <a:rPr lang="ru-RU" altLang="de-CZ" sz="2000" i="1"/>
              <a:t>двух тысяча</a:t>
            </a:r>
            <a:r>
              <a:rPr lang="ru-RU" altLang="de-CZ" sz="2000"/>
              <a:t>" применительно к обозначению года.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>
            <a:extLst>
              <a:ext uri="{FF2B5EF4-FFF2-40B4-BE49-F238E27FC236}">
                <a16:creationId xmlns:a16="http://schemas.microsoft.com/office/drawing/2014/main" id="{50333162-141E-4E98-68B0-EA3F6D0B052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6829425"/>
          </a:xfrm>
        </p:spPr>
        <p:txBody>
          <a:bodyPr anchor="t"/>
          <a:lstStyle/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/>
              <a:t>Итак: </a:t>
            </a:r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две тысячи первый год</a:t>
            </a:r>
            <a:r>
              <a:rPr lang="ru-RU" altLang="de-CZ" sz="2400"/>
              <a:t> (именительный)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две тысячи первого года</a:t>
            </a:r>
            <a:r>
              <a:rPr lang="ru-RU" altLang="de-CZ" sz="2400"/>
              <a:t> (родительный)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две тысячи первому году</a:t>
            </a:r>
            <a:r>
              <a:rPr lang="ru-RU" altLang="de-CZ" sz="2400"/>
              <a:t> (дательный)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две тысячи первый год</a:t>
            </a:r>
            <a:r>
              <a:rPr lang="ru-RU" altLang="de-CZ" sz="2400"/>
              <a:t> (винительный)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две тысячи первым годом </a:t>
            </a:r>
            <a:r>
              <a:rPr lang="ru-RU" altLang="de-CZ" sz="2400"/>
              <a:t>(творительный)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altLang="de-CZ" sz="2400" b="1"/>
              <a:t>о (в) две тысячи первом годе(у)</a:t>
            </a:r>
            <a:r>
              <a:rPr lang="ru-RU" altLang="de-CZ" sz="2400"/>
              <a:t> (предложный).</a:t>
            </a:r>
            <a:br>
              <a:rPr lang="ru-RU" altLang="de-CZ" sz="2400"/>
            </a:br>
            <a:endParaRPr lang="ru-RU" altLang="de-CZ" sz="2400"/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br>
              <a:rPr lang="ru-RU" altLang="de-CZ" sz="2400"/>
            </a:br>
            <a:r>
              <a:rPr lang="ru-RU" altLang="de-CZ" sz="2400"/>
              <a:t>      В сочетании с предлогами форма употребления этого числительного остается неизменной: </a:t>
            </a:r>
            <a:r>
              <a:rPr lang="ru-RU" altLang="de-CZ" sz="2400" b="1"/>
              <a:t>по две тысячи первый год</a:t>
            </a:r>
            <a:r>
              <a:rPr lang="ru-RU" altLang="de-CZ" sz="2400"/>
              <a:t>, </a:t>
            </a:r>
            <a:r>
              <a:rPr lang="ru-RU" altLang="de-CZ" sz="2400" b="1"/>
              <a:t>с две тысячи первого года</a:t>
            </a:r>
            <a:r>
              <a:rPr lang="ru-RU" altLang="de-CZ" sz="2400"/>
              <a:t>. </a:t>
            </a:r>
          </a:p>
          <a:p>
            <a:pPr marL="342900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altLang="de-CZ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>
            <a:extLst>
              <a:ext uri="{FF2B5EF4-FFF2-40B4-BE49-F238E27FC236}">
                <a16:creationId xmlns:a16="http://schemas.microsoft.com/office/drawing/2014/main" id="{4F6793F3-F54B-CE3B-AE61-43CD65E3752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642350" cy="7064375"/>
          </a:xfrm>
        </p:spPr>
        <p:txBody>
          <a:bodyPr anchor="t"/>
          <a:lstStyle/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Komentář z internetové stránky o ruštině pro cizince: </a:t>
            </a:r>
            <a:r>
              <a:rPr lang="en-GB" altLang="de-DE" sz="2800">
                <a:latin typeface="Times New Roman" panose="02020603050405020304" pitchFamily="18" charset="0"/>
              </a:rPr>
              <a:t>“</a:t>
            </a:r>
            <a:r>
              <a:rPr lang="en-GB" altLang="ja-JP" sz="2800">
                <a:latin typeface="Times New Roman" panose="02020603050405020304" pitchFamily="18" charset="0"/>
              </a:rPr>
              <a:t>The year 2000 threw some Russian</a:t>
            </a:r>
            <a:r>
              <a:rPr lang="ru-RU" altLang="ja-JP" sz="2800">
                <a:latin typeface="Times New Roman" panose="02020603050405020304" pitchFamily="18" charset="0"/>
              </a:rPr>
              <a:t> </a:t>
            </a:r>
            <a:r>
              <a:rPr lang="en-GB" altLang="ja-JP" sz="2800">
                <a:latin typeface="Times New Roman" panose="02020603050405020304" pitchFamily="18" charset="0"/>
              </a:rPr>
              <a:t>speakers for a loop. </a:t>
            </a:r>
            <a:r>
              <a:rPr lang="de-CH" altLang="ja-JP" sz="2800">
                <a:latin typeface="Times New Roman" panose="02020603050405020304" pitchFamily="18" charset="0"/>
              </a:rPr>
              <a:t>Тhese constructions are errors: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 двух тысяч пятом году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 дветысячном году</a:t>
            </a:r>
            <a:r>
              <a:rPr lang="ru-RU" altLang="de-DE" sz="2800">
                <a:latin typeface="Times New Roman" panose="02020603050405020304" pitchFamily="18" charset="0"/>
              </a:rPr>
              <a:t>”</a:t>
            </a:r>
            <a:endParaRPr lang="ru-RU" altLang="de-CZ" sz="2800">
              <a:latin typeface="Times New Roman" panose="02020603050405020304" pitchFamily="18" charset="0"/>
            </a:endParaRP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de-CH" altLang="de-CZ" sz="2800" i="1">
              <a:latin typeface="Times New Roman" panose="02020603050405020304" pitchFamily="18" charset="0"/>
            </a:endParaRP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„Chyby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lze z internetu doložit: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CZ" sz="2800">
              <a:latin typeface="Times New Roman" panose="02020603050405020304" pitchFamily="18" charset="0"/>
            </a:endParaRP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 двух тысяч пятом году в мире работало двести двадцать девять магазинов торговой сети IKEA в 33 странах.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Вот думаю оно за грехи наши не иначе как та комета што ученые сказали в дветысячном году прелетит и будет нам конец света вот он</a:t>
            </a:r>
            <a:r>
              <a:rPr lang="de-CH" altLang="de-CZ" sz="2800" i="1">
                <a:latin typeface="Times New Roman" panose="02020603050405020304" pitchFamily="18" charset="0"/>
              </a:rPr>
              <a:t>а и прелетела. </a:t>
            </a:r>
          </a:p>
          <a:p>
            <a:pPr marL="341313" indent="-341313" algn="l" eaLnBrk="1" hangingPunct="1">
              <a:lnSpc>
                <a:spcPct val="90000"/>
              </a:lnSpc>
              <a:spcBef>
                <a:spcPts val="800"/>
              </a:spcBef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>
            <a:extLst>
              <a:ext uri="{FF2B5EF4-FFF2-40B4-BE49-F238E27FC236}">
                <a16:creationId xmlns:a16="http://schemas.microsoft.com/office/drawing/2014/main" id="{40F1DEB5-5E8A-9DEE-E391-CDA0361266D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188913"/>
            <a:ext cx="8226425" cy="4522787"/>
          </a:xfrm>
        </p:spPr>
        <p:txBody>
          <a:bodyPr anchor="t"/>
          <a:lstStyle/>
          <a:p>
            <a:pPr marL="341313" indent="-341313" algn="l" eaLnBrk="1" hangingPunct="1">
              <a:lnSpc>
                <a:spcPct val="80000"/>
              </a:lnSpc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ru-RU" altLang="de-CZ" sz="2800" i="1">
                <a:latin typeface="Times New Roman" panose="02020603050405020304" pitchFamily="18" charset="0"/>
              </a:rPr>
              <a:t>Хельга, мне очень нужна ваша помошь. (...) Завтра в уроке встречается сочетание "в 2000 году", как правильно это произносится "в двухтысячном году" или "в дветысячном году". Что-то мне подсказывает что правильно - первый вариант, но лучше перестраховаться.</a:t>
            </a:r>
          </a:p>
          <a:p>
            <a:pPr marL="341313" indent="-341313" algn="l" eaLnBrk="1" hangingPunct="1">
              <a:lnSpc>
                <a:spcPct val="80000"/>
              </a:lnSpc>
              <a:spcBef>
                <a:spcPts val="800"/>
              </a:spcBef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ru-RU" altLang="de-CZ" sz="2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>
            <a:extLst>
              <a:ext uri="{FF2B5EF4-FFF2-40B4-BE49-F238E27FC236}">
                <a16:creationId xmlns:a16="http://schemas.microsoft.com/office/drawing/2014/main" id="{8266954D-E97D-35CC-2BFC-4C13BC6F29B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188913"/>
            <a:ext cx="8226425" cy="6048375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i="1">
                <a:latin typeface="Times New Roman" panose="02020603050405020304" pitchFamily="18" charset="0"/>
              </a:rPr>
              <a:t>один</a:t>
            </a:r>
            <a:r>
              <a:rPr lang="cs-CZ" altLang="de-CZ" sz="2800">
                <a:latin typeface="Times New Roman" panose="02020603050405020304" pitchFamily="18" charset="0"/>
              </a:rPr>
              <a:t> se skloňuje jako </a:t>
            </a:r>
            <a:r>
              <a:rPr lang="cs-CZ" altLang="de-CZ" sz="2800" i="1">
                <a:latin typeface="Times New Roman" panose="02020603050405020304" pitchFamily="18" charset="0"/>
              </a:rPr>
              <a:t>этот</a:t>
            </a:r>
            <a:r>
              <a:rPr lang="cs-CZ" altLang="de-CZ" sz="2800">
                <a:latin typeface="Times New Roman" panose="02020603050405020304" pitchFamily="18" charset="0"/>
              </a:rPr>
              <a:t> nebo </a:t>
            </a:r>
            <a:r>
              <a:rPr lang="cs-CZ" altLang="de-CZ" sz="2800" i="1">
                <a:latin typeface="Times New Roman" panose="02020603050405020304" pitchFamily="18" charset="0"/>
              </a:rPr>
              <a:t>сам</a:t>
            </a:r>
            <a:r>
              <a:rPr lang="cs-CZ" altLang="de-CZ" sz="2800">
                <a:latin typeface="Times New Roman" panose="02020603050405020304" pitchFamily="18" charset="0"/>
              </a:rPr>
              <a:t> (včetně alternace posledního kmenového konsonantu mezi tvrdým a měkkým), má ovšem navíc neobvyklý pohyblivý vokál /i/: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од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н			одн</a:t>
            </a:r>
            <a:r>
              <a:rPr lang="cs-CZ" altLang="de-CZ" sz="2800" u="sng">
                <a:latin typeface="Times New Roman" panose="02020603050405020304" pitchFamily="18" charset="0"/>
              </a:rPr>
              <a:t>а</a:t>
            </a:r>
            <a:r>
              <a:rPr lang="cs-CZ" altLang="de-CZ" sz="2800">
                <a:latin typeface="Times New Roman" panose="02020603050405020304" pitchFamily="18" charset="0"/>
              </a:rPr>
              <a:t>	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		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одног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й					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одном</a:t>
            </a:r>
            <a:r>
              <a:rPr lang="cs-CZ" altLang="de-CZ" sz="2800" u="sng">
                <a:latin typeface="Times New Roman" panose="02020603050405020304" pitchFamily="18" charset="0"/>
              </a:rPr>
              <a:t>у</a:t>
            </a:r>
            <a:r>
              <a:rPr lang="cs-CZ" altLang="de-CZ" sz="2800">
                <a:latin typeface="Times New Roman" panose="02020603050405020304" pitchFamily="18" charset="0"/>
              </a:rPr>
              <a:t>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й					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N./A.			одн</a:t>
            </a:r>
            <a:r>
              <a:rPr lang="cs-CZ" altLang="de-CZ" sz="2800" u="sng">
                <a:latin typeface="Times New Roman" panose="02020603050405020304" pitchFamily="18" charset="0"/>
              </a:rPr>
              <a:t>у</a:t>
            </a:r>
            <a:r>
              <a:rPr lang="cs-CZ" altLang="de-CZ" sz="2800">
                <a:latin typeface="Times New Roman" panose="02020603050405020304" pitchFamily="18" charset="0"/>
              </a:rPr>
              <a:t>	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			N./A.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м	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й					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ми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м			одн</a:t>
            </a:r>
            <a:r>
              <a:rPr lang="cs-CZ" altLang="de-CZ" sz="2800" u="sng">
                <a:latin typeface="Times New Roman" panose="02020603050405020304" pitchFamily="18" charset="0"/>
              </a:rPr>
              <a:t>о</a:t>
            </a:r>
            <a:r>
              <a:rPr lang="cs-CZ" altLang="de-CZ" sz="2800">
                <a:latin typeface="Times New Roman" panose="02020603050405020304" pitchFamily="18" charset="0"/>
              </a:rPr>
              <a:t>й						одн</a:t>
            </a:r>
            <a:r>
              <a:rPr lang="cs-CZ" altLang="de-CZ" sz="2800" u="sng">
                <a:latin typeface="Times New Roman" panose="02020603050405020304" pitchFamily="18" charset="0"/>
              </a:rPr>
              <a:t>и</a:t>
            </a:r>
            <a:r>
              <a:rPr lang="cs-CZ" altLang="de-CZ" sz="2800">
                <a:latin typeface="Times New Roman" panose="02020603050405020304" pitchFamily="18" charset="0"/>
              </a:rPr>
              <a:t>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>
            <a:extLst>
              <a:ext uri="{FF2B5EF4-FFF2-40B4-BE49-F238E27FC236}">
                <a16:creationId xmlns:a16="http://schemas.microsoft.com/office/drawing/2014/main" id="{6311BFD1-88CB-6666-9930-3FD0192AC7E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388" y="188913"/>
            <a:ext cx="8496300" cy="65532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</a:t>
            </a:r>
            <a:r>
              <a:rPr lang="cs-CZ" altLang="de-CZ" sz="2800" i="1">
                <a:latin typeface="Times New Roman" panose="02020603050405020304" pitchFamily="18" charset="0"/>
              </a:rPr>
              <a:t>два, три, четыре</a:t>
            </a:r>
            <a:r>
              <a:rPr lang="cs-CZ" altLang="de-CZ" sz="2800">
                <a:latin typeface="Times New Roman" panose="02020603050405020304" pitchFamily="18" charset="0"/>
              </a:rPr>
              <a:t> mají některé specifické rysy, z nichž zase některé jsou společné, jiné vlastní pouze jedné z nich: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два		две		два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двух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двум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N./G.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двум</a:t>
            </a:r>
            <a:r>
              <a:rPr lang="cs-CZ" altLang="de-CZ" sz="2800" u="sng">
                <a:latin typeface="Times New Roman" panose="02020603050405020304" pitchFamily="18" charset="0"/>
              </a:rPr>
              <a:t>я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			двух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nominativu jsou dva rodové tvary, jeden pro maskulinum a neutrum, druhý pro femininum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>
            <a:extLst>
              <a:ext uri="{FF2B5EF4-FFF2-40B4-BE49-F238E27FC236}">
                <a16:creationId xmlns:a16="http://schemas.microsoft.com/office/drawing/2014/main" id="{EB94B291-2C42-3071-20C4-955521A7CAD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3373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V ostatních pádech se rody – jako všude v plurálu - nerozlišují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Koncovky genitivu/prepositivu a dativu (asi /-ux/ a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/-um/) jsou podobné odpovídajícím adjektivním a pronominálním tvarům  </a:t>
            </a:r>
            <a:r>
              <a:rPr lang="cs-CZ" altLang="de-CZ" sz="2800" i="1">
                <a:latin typeface="Times New Roman" panose="02020603050405020304" pitchFamily="18" charset="0"/>
              </a:rPr>
              <a:t>(молодых/молодым, тех/тем, их/им)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Instrumentál je nápadný koncovkou /-um,a/ oproti adjektivnímu /-im,i</a:t>
            </a:r>
            <a:r>
              <a:rPr lang="cs-CZ" altLang="de-CZ" sz="2000" baseline="-20000">
                <a:latin typeface="Times New Roman" panose="02020603050405020304" pitchFamily="18" charset="0"/>
              </a:rPr>
              <a:t>3</a:t>
            </a:r>
            <a:r>
              <a:rPr lang="cs-CZ" altLang="de-CZ" sz="2800">
                <a:latin typeface="Times New Roman" panose="02020603050405020304" pitchFamily="18" charset="0"/>
              </a:rPr>
              <a:t>/; jedná se o element z bývalé kategorie duálu, který se stal charakteristickým rysem číslovek 2-4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>
            <a:extLst>
              <a:ext uri="{FF2B5EF4-FFF2-40B4-BE49-F238E27FC236}">
                <a16:creationId xmlns:a16="http://schemas.microsoft.com/office/drawing/2014/main" id="{C5531A05-1EC7-1C97-E0FF-550BBC7C65C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1214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</a:t>
            </a:r>
            <a:r>
              <a:rPr lang="cs-CZ" altLang="de-CZ" sz="2800" i="1">
                <a:latin typeface="Times New Roman" panose="02020603050405020304" pitchFamily="18" charset="0"/>
              </a:rPr>
              <a:t>три </a:t>
            </a:r>
            <a:r>
              <a:rPr lang="cs-CZ" altLang="de-CZ" sz="2800">
                <a:latin typeface="Times New Roman" panose="02020603050405020304" pitchFamily="18" charset="0"/>
              </a:rPr>
              <a:t>a</a:t>
            </a:r>
            <a:r>
              <a:rPr lang="cs-CZ" altLang="de-CZ" sz="2800" i="1">
                <a:latin typeface="Times New Roman" panose="02020603050405020304" pitchFamily="18" charset="0"/>
              </a:rPr>
              <a:t> четыре</a:t>
            </a:r>
            <a:r>
              <a:rPr lang="cs-CZ" altLang="de-CZ" sz="2800">
                <a:latin typeface="Times New Roman" panose="02020603050405020304" pitchFamily="18" charset="0"/>
              </a:rPr>
              <a:t> se skloňují analogicky: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i="1">
                <a:latin typeface="Times New Roman" panose="02020603050405020304" pitchFamily="18" charset="0"/>
              </a:rPr>
              <a:t>					</a:t>
            </a:r>
            <a:r>
              <a:rPr lang="cs-CZ" altLang="de-CZ" sz="2800">
                <a:latin typeface="Times New Roman" panose="02020603050405020304" pitchFamily="18" charset="0"/>
              </a:rPr>
              <a:t>три			четыре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трёх			четырёх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трём			четырём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N./G.			N./G.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трем</a:t>
            </a:r>
            <a:r>
              <a:rPr lang="cs-CZ" altLang="de-CZ" sz="2800" u="sng">
                <a:latin typeface="Times New Roman" panose="02020603050405020304" pitchFamily="18" charset="0"/>
              </a:rPr>
              <a:t>я</a:t>
            </a:r>
            <a:r>
              <a:rPr lang="cs-CZ" altLang="de-CZ" sz="2800">
                <a:latin typeface="Times New Roman" panose="02020603050405020304" pitchFamily="18" charset="0"/>
              </a:rPr>
              <a:t>			четыр</a:t>
            </a:r>
            <a:r>
              <a:rPr lang="ru-RU" altLang="de-CZ" sz="2800">
                <a:latin typeface="Times New Roman" panose="02020603050405020304" pitchFamily="18" charset="0"/>
              </a:rPr>
              <a:t>ь</a:t>
            </a:r>
            <a:r>
              <a:rPr lang="cs-CZ" altLang="de-CZ" sz="2800">
                <a:latin typeface="Times New Roman" panose="02020603050405020304" pitchFamily="18" charset="0"/>
              </a:rPr>
              <a:t>м</a:t>
            </a:r>
            <a:r>
              <a:rPr lang="cs-CZ" altLang="de-CZ" sz="2800" u="sng">
                <a:latin typeface="Times New Roman" panose="02020603050405020304" pitchFamily="18" charset="0"/>
              </a:rPr>
              <a:t>я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				трёх			четырёх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>
            <a:extLst>
              <a:ext uri="{FF2B5EF4-FFF2-40B4-BE49-F238E27FC236}">
                <a16:creationId xmlns:a16="http://schemas.microsoft.com/office/drawing/2014/main" id="{21FA6A15-01B4-0868-3A02-26F4962D1AF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250825" y="260350"/>
            <a:ext cx="8226425" cy="633730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Pokud považujeme -ox, -om, -om,a za koncovky, tak se liší od koncovek číslovky </a:t>
            </a:r>
            <a:r>
              <a:rPr lang="cs-CZ" altLang="de-CZ" sz="2800" i="1">
                <a:latin typeface="Times New Roman" panose="02020603050405020304" pitchFamily="18" charset="0"/>
              </a:rPr>
              <a:t>два</a:t>
            </a:r>
            <a:r>
              <a:rPr lang="cs-CZ" altLang="de-CZ" sz="2800">
                <a:latin typeface="Times New Roman" panose="02020603050405020304" pitchFamily="18" charset="0"/>
              </a:rPr>
              <a:t> s vokálem /u/. Kdybychom ovšem za koncovky považovali pouze </a:t>
            </a:r>
            <a:br>
              <a:rPr lang="cs-CZ" altLang="de-CZ" sz="2800">
                <a:latin typeface="Times New Roman" panose="02020603050405020304" pitchFamily="18" charset="0"/>
              </a:rPr>
            </a:br>
            <a:r>
              <a:rPr lang="cs-CZ" altLang="de-CZ" sz="2800">
                <a:latin typeface="Times New Roman" panose="02020603050405020304" pitchFamily="18" charset="0"/>
              </a:rPr>
              <a:t>-x, -m, -m,a (a dvu-, tr,o-, četyr,o- za alomorfní kmeny k nominativním kmenům dv-, tr,-, četyr,-), tak by byly totožné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Takovéto koncovky sestávající pouze z jednoho konsonantu by se jako typ (a částečně i jako konkrétní koncovky) mohly spojit s tvary </a:t>
            </a:r>
            <a:r>
              <a:rPr lang="cs-CZ" altLang="de-CZ" sz="2800" i="1">
                <a:latin typeface="Times New Roman" panose="02020603050405020304" pitchFamily="18" charset="0"/>
              </a:rPr>
              <a:t>их, им, ими</a:t>
            </a:r>
            <a:r>
              <a:rPr lang="cs-CZ" altLang="de-CZ" sz="2800">
                <a:latin typeface="Times New Roman" panose="02020603050405020304" pitchFamily="18" charset="0"/>
              </a:rPr>
              <a:t>, kdybychom tam </a:t>
            </a:r>
            <a:r>
              <a:rPr lang="cs-CZ" altLang="de-CZ" sz="2800" i="1">
                <a:latin typeface="Times New Roman" panose="02020603050405020304" pitchFamily="18" charset="0"/>
              </a:rPr>
              <a:t>i</a:t>
            </a:r>
            <a:r>
              <a:rPr lang="cs-CZ" altLang="de-CZ" sz="2800">
                <a:latin typeface="Times New Roman" panose="02020603050405020304" pitchFamily="18" charset="0"/>
              </a:rPr>
              <a:t>- chápali jako kmen 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od 5 výš se skloňují jinak, přičemž je třeba rozlišovat zase různé typy: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>
            <a:extLst>
              <a:ext uri="{FF2B5EF4-FFF2-40B4-BE49-F238E27FC236}">
                <a16:creationId xmlns:a16="http://schemas.microsoft.com/office/drawing/2014/main" id="{663DF9ED-3530-5341-4E55-FC70C07DF98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95288" y="188913"/>
            <a:ext cx="8226425" cy="6408737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Číslovky od 5-20, dále 30 a 50-80 se skloňují jako substantiva 3. deklinace v singuláru: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	</a:t>
            </a:r>
            <a:r>
              <a:rPr lang="ru-RU" altLang="de-CZ" sz="2800" dirty="0">
                <a:latin typeface="Times New Roman" panose="02020603050405020304" pitchFamily="18" charset="0"/>
              </a:rPr>
              <a:t>пять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дцать			шестьдес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пят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дцати			шест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десяти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пят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дцати 		шест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десяти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пять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дцать 		шестьдес</a:t>
            </a:r>
            <a:r>
              <a:rPr lang="ru-RU" altLang="de-CZ" sz="2800" u="sng" dirty="0">
                <a:latin typeface="Times New Roman" panose="02020603050405020304" pitchFamily="18" charset="0"/>
              </a:rPr>
              <a:t>я</a:t>
            </a:r>
            <a:r>
              <a:rPr lang="ru-RU" altLang="de-CZ" sz="2800" dirty="0">
                <a:latin typeface="Times New Roman" panose="02020603050405020304" pitchFamily="18" charset="0"/>
              </a:rPr>
              <a:t>т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пять</a:t>
            </a:r>
            <a:r>
              <a:rPr lang="ru-RU" altLang="de-CZ" sz="2800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дцатью		шесть</a:t>
            </a:r>
            <a:r>
              <a:rPr lang="ru-RU" altLang="de-CZ" sz="2800" u="sng" dirty="0">
                <a:latin typeface="Times New Roman" panose="02020603050405020304" pitchFamily="18" charset="0"/>
              </a:rPr>
              <a:t>ю</a:t>
            </a:r>
            <a:r>
              <a:rPr lang="ru-RU" altLang="de-CZ" sz="2800" dirty="0">
                <a:latin typeface="Times New Roman" panose="02020603050405020304" pitchFamily="18" charset="0"/>
              </a:rPr>
              <a:t>десятью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	пят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		семн</a:t>
            </a:r>
            <a:r>
              <a:rPr lang="ru-RU" altLang="de-CZ" sz="2800" u="sng" dirty="0">
                <a:latin typeface="Times New Roman" panose="02020603050405020304" pitchFamily="18" charset="0"/>
              </a:rPr>
              <a:t>а</a:t>
            </a:r>
            <a:r>
              <a:rPr lang="ru-RU" altLang="de-CZ" sz="2800" dirty="0">
                <a:latin typeface="Times New Roman" panose="02020603050405020304" pitchFamily="18" charset="0"/>
              </a:rPr>
              <a:t>дцати 		шест</a:t>
            </a:r>
            <a:r>
              <a:rPr lang="ru-RU" altLang="de-CZ" sz="2800" u="sng" dirty="0">
                <a:latin typeface="Times New Roman" panose="02020603050405020304" pitchFamily="18" charset="0"/>
              </a:rPr>
              <a:t>и</a:t>
            </a:r>
            <a:r>
              <a:rPr lang="ru-RU" altLang="de-CZ" sz="2800" dirty="0">
                <a:latin typeface="Times New Roman" panose="02020603050405020304" pitchFamily="18" charset="0"/>
              </a:rPr>
              <a:t>десяти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cs-CZ" altLang="de-CZ" sz="2800" dirty="0">
              <a:latin typeface="Times New Roman" panose="02020603050405020304" pitchFamily="18" charset="0"/>
            </a:endParaRP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 dirty="0">
                <a:latin typeface="Times New Roman" panose="02020603050405020304" pitchFamily="18" charset="0"/>
              </a:rPr>
              <a:t>Koncovky jsou tedy jednotné a paradigmatické, </a:t>
            </a:r>
            <a:r>
              <a:rPr lang="cs-CZ" altLang="de-CZ" sz="2800" dirty="0" err="1">
                <a:latin typeface="Times New Roman" panose="02020603050405020304" pitchFamily="18" charset="0"/>
              </a:rPr>
              <a:t>akcentuální</a:t>
            </a:r>
            <a:r>
              <a:rPr lang="cs-CZ" altLang="de-CZ" sz="2800" dirty="0">
                <a:latin typeface="Times New Roman" panose="02020603050405020304" pitchFamily="18" charset="0"/>
              </a:rPr>
              <a:t> chování je však různé a číslovky 50-80 se skloňují „dvakrát</a:t>
            </a:r>
            <a:r>
              <a:rPr lang="cs-CZ" altLang="de-DE" sz="2800" dirty="0">
                <a:latin typeface="Times New Roman" panose="02020603050405020304" pitchFamily="18" charset="0"/>
              </a:rPr>
              <a:t>“</a:t>
            </a:r>
            <a:endParaRPr lang="cs-CZ" altLang="de-CZ" sz="28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>
            <a:extLst>
              <a:ext uri="{FF2B5EF4-FFF2-40B4-BE49-F238E27FC236}">
                <a16:creationId xmlns:a16="http://schemas.microsoft.com/office/drawing/2014/main" id="{B5CD9C64-8769-B70E-B119-90E0B934A9E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3850" y="260350"/>
            <a:ext cx="8226425" cy="6597650"/>
          </a:xfrm>
        </p:spPr>
        <p:txBody>
          <a:bodyPr anchor="t"/>
          <a:lstStyle/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Přitom mají v N/A před nulovou koncovkou nepalatalizovaný konsonant, který je neobvyklý pro 3. deklinaci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</a:t>
            </a:r>
            <a:r>
              <a:rPr lang="cs-CZ" altLang="de-CZ" sz="2800" i="1">
                <a:latin typeface="Times New Roman" panose="02020603050405020304" pitchFamily="18" charset="0"/>
              </a:rPr>
              <a:t>с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рок, девян</a:t>
            </a:r>
            <a:r>
              <a:rPr lang="cs-CZ" altLang="de-CZ" sz="2800" i="1" u="sng">
                <a:latin typeface="Times New Roman" panose="02020603050405020304" pitchFamily="18" charset="0"/>
              </a:rPr>
              <a:t>о</a:t>
            </a:r>
            <a:r>
              <a:rPr lang="cs-CZ" altLang="de-CZ" sz="2800" i="1">
                <a:latin typeface="Times New Roman" panose="02020603050405020304" pitchFamily="18" charset="0"/>
              </a:rPr>
              <a:t>сто</a:t>
            </a:r>
            <a:r>
              <a:rPr lang="cs-CZ" altLang="de-CZ" sz="2800">
                <a:latin typeface="Times New Roman" panose="02020603050405020304" pitchFamily="18" charset="0"/>
              </a:rPr>
              <a:t> a </a:t>
            </a:r>
            <a:r>
              <a:rPr lang="cs-CZ" altLang="de-CZ" sz="2800" i="1">
                <a:latin typeface="Times New Roman" panose="02020603050405020304" pitchFamily="18" charset="0"/>
              </a:rPr>
              <a:t>сто</a:t>
            </a:r>
            <a:r>
              <a:rPr lang="cs-CZ" altLang="de-CZ" sz="2800">
                <a:latin typeface="Times New Roman" panose="02020603050405020304" pitchFamily="18" charset="0"/>
              </a:rPr>
              <a:t> mají jenom dva tvary: jeden pro N/A a jeden pro ostatní pády:</a:t>
            </a:r>
          </a:p>
          <a:p>
            <a:pPr marL="339725" indent="-339725" algn="l" eaLnBrk="1" hangingPunct="1">
              <a:spcBef>
                <a:spcPts val="800"/>
              </a:spcBef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	</a:t>
            </a:r>
            <a:r>
              <a:rPr lang="ru-RU" altLang="de-CZ" sz="2800" i="1">
                <a:latin typeface="Times New Roman" panose="02020603050405020304" pitchFamily="18" charset="0"/>
              </a:rPr>
              <a:t>с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рок – сорок</a:t>
            </a:r>
            <a:r>
              <a:rPr lang="ru-RU" altLang="de-CZ" sz="2800" i="1" u="sng">
                <a:latin typeface="Times New Roman" panose="02020603050405020304" pitchFamily="18" charset="0"/>
              </a:rPr>
              <a:t>а</a:t>
            </a:r>
            <a:r>
              <a:rPr lang="ru-RU" altLang="de-CZ" sz="2800" i="1">
                <a:latin typeface="Times New Roman" panose="02020603050405020304" pitchFamily="18" charset="0"/>
              </a:rPr>
              <a:t>, девян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сто – девян</a:t>
            </a:r>
            <a:r>
              <a:rPr lang="ru-RU" altLang="de-CZ" sz="2800" i="1" u="sng">
                <a:latin typeface="Times New Roman" panose="02020603050405020304" pitchFamily="18" charset="0"/>
              </a:rPr>
              <a:t>о</a:t>
            </a:r>
            <a:r>
              <a:rPr lang="ru-RU" altLang="de-CZ" sz="2800" i="1">
                <a:latin typeface="Times New Roman" panose="02020603050405020304" pitchFamily="18" charset="0"/>
              </a:rPr>
              <a:t>ста, сто – ста</a:t>
            </a:r>
          </a:p>
          <a:p>
            <a:pPr marL="339725" indent="-339725" algn="l" eaLnBrk="1" hangingPunct="1">
              <a:spcBef>
                <a:spcPts val="800"/>
              </a:spcBef>
              <a:buFont typeface="Times New Roman" panose="02020603050405020304" pitchFamily="18" charset="0"/>
              <a:buChar char="•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cs-CZ" altLang="de-CZ" sz="2800">
                <a:latin typeface="Times New Roman" panose="02020603050405020304" pitchFamily="18" charset="0"/>
              </a:rPr>
              <a:t>Číslovky od 200 do 900 mají také „dvojité</a:t>
            </a:r>
            <a:r>
              <a:rPr lang="cs-CZ" altLang="de-DE" sz="2800">
                <a:latin typeface="Times New Roman" panose="02020603050405020304" pitchFamily="18" charset="0"/>
              </a:rPr>
              <a:t>“</a:t>
            </a:r>
            <a:r>
              <a:rPr lang="cs-CZ" altLang="de-CZ" sz="2800">
                <a:latin typeface="Times New Roman" panose="02020603050405020304" pitchFamily="18" charset="0"/>
              </a:rPr>
              <a:t> skloňování, tj. skloňují se číslovky 2 až 9, a k tomu přichází plurál slova </a:t>
            </a:r>
            <a:r>
              <a:rPr lang="cs-CZ" altLang="de-CZ" sz="2800" i="1">
                <a:latin typeface="Times New Roman" panose="02020603050405020304" pitchFamily="18" charset="0"/>
              </a:rPr>
              <a:t>сто</a:t>
            </a:r>
            <a:r>
              <a:rPr lang="cs-CZ" altLang="de-CZ" sz="2800">
                <a:latin typeface="Times New Roman" panose="02020603050405020304" pitchFamily="18" charset="0"/>
              </a:rPr>
              <a:t> který neodpovídá samotné deklinaci číslovky </a:t>
            </a:r>
            <a:r>
              <a:rPr lang="cs-CZ" altLang="de-CZ" sz="2800" i="1">
                <a:latin typeface="Times New Roman" panose="02020603050405020304" pitchFamily="18" charset="0"/>
              </a:rPr>
              <a:t>сто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Design">
  <a:themeElements>
    <a:clrScheme name="Office-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0"/>
            <a:cs typeface="Arial" charset="0"/>
          </a:defRPr>
        </a:defPPr>
      </a:lstStyle>
    </a:lnDef>
  </a:objectDefaults>
  <a:extraClrSchemeLst>
    <a:extraClrScheme>
      <a:clrScheme name="Office-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2001</Words>
  <Application>Microsoft Macintosh PowerPoint</Application>
  <PresentationFormat>Bildschirmpräsentation (4:3)</PresentationFormat>
  <Paragraphs>114</Paragraphs>
  <Slides>23</Slides>
  <Notes>23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6" baseType="lpstr">
      <vt:lpstr>Arial</vt:lpstr>
      <vt:lpstr>Times New Roman</vt:lpstr>
      <vt:lpstr>Office-Design</vt:lpstr>
      <vt:lpstr>Morfologie ruštiny</vt:lpstr>
      <vt:lpstr>Číslovky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Aufbruch und Konsolidierung, Konvergenz und Divergenz: Die slavischen Sprachen im 19. Jahrhundert</dc:title>
  <dc:creator>Markus Giger</dc:creator>
  <cp:lastModifiedBy>Markus Giger</cp:lastModifiedBy>
  <cp:revision>1813</cp:revision>
  <cp:lastPrinted>1601-01-01T00:00:00Z</cp:lastPrinted>
  <dcterms:created xsi:type="dcterms:W3CDTF">2010-03-17T05:32:37Z</dcterms:created>
  <dcterms:modified xsi:type="dcterms:W3CDTF">2024-04-09T20:04:16Z</dcterms:modified>
</cp:coreProperties>
</file>