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69" r:id="rId4"/>
    <p:sldId id="258" r:id="rId5"/>
    <p:sldId id="293" r:id="rId6"/>
    <p:sldId id="259" r:id="rId7"/>
    <p:sldId id="267" r:id="rId8"/>
    <p:sldId id="275" r:id="rId9"/>
    <p:sldId id="265" r:id="rId10"/>
    <p:sldId id="263" r:id="rId11"/>
    <p:sldId id="282" r:id="rId12"/>
    <p:sldId id="270" r:id="rId13"/>
    <p:sldId id="271" r:id="rId14"/>
    <p:sldId id="273" r:id="rId15"/>
    <p:sldId id="274" r:id="rId16"/>
    <p:sldId id="276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losar" initials="DS" lastIdx="2" clrIdx="0">
    <p:extLst>
      <p:ext uri="{19B8F6BF-5375-455C-9EA6-DF929625EA0E}">
        <p15:presenceInfo xmlns:p15="http://schemas.microsoft.com/office/powerpoint/2012/main" userId="a33662c6d56659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76870" autoAdjust="0"/>
  </p:normalViewPr>
  <p:slideViewPr>
    <p:cSldViewPr snapToGrid="0">
      <p:cViewPr varScale="1">
        <p:scale>
          <a:sx n="89" d="100"/>
          <a:sy n="89" d="100"/>
        </p:scale>
        <p:origin x="128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E4898-B349-4586-8E30-D6B8F60ACD1D}" type="datetimeFigureOut">
              <a:rPr lang="cs-CZ" smtClean="0"/>
              <a:t>31.03.2021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A1066-5471-49AF-B8CC-83654AEF84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1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3772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Když někdo požaduje IF na 3 desetinná místa, tak jsou to falešné perly pravým </a:t>
            </a:r>
            <a:r>
              <a:rPr lang="cs-CZ" smtClean="0"/>
              <a:t>sviním</a:t>
            </a:r>
            <a:r>
              <a:rPr lang="cs-CZ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083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015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483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244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63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527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Co je společný</a:t>
            </a:r>
            <a:r>
              <a:rPr lang="cs-CZ" baseline="0" dirty="0" smtClean="0"/>
              <a:t> jmenovatel a hlavní činitel? </a:t>
            </a:r>
            <a:r>
              <a:rPr lang="cs-CZ" baseline="0" dirty="0" smtClean="0"/>
              <a:t>Peníze.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76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957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175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906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Q1</a:t>
            </a:r>
            <a:r>
              <a:rPr lang="fr-FR" dirty="0" smtClean="0"/>
              <a:t> </a:t>
            </a:r>
            <a:r>
              <a:rPr lang="cs-CZ" dirty="0" smtClean="0"/>
              <a:t>(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1,404</a:t>
            </a:r>
            <a:r>
              <a:rPr lang="fr-FR" dirty="0" smtClean="0"/>
              <a:t> </a:t>
            </a:r>
            <a:r>
              <a:rPr lang="cs-CZ" dirty="0" smtClean="0"/>
              <a:t>-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0,1405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Q2</a:t>
            </a:r>
            <a:r>
              <a:rPr lang="fr-FR" dirty="0" smtClean="0"/>
              <a:t> </a:t>
            </a:r>
            <a:r>
              <a:rPr lang="cs-CZ" dirty="0" smtClean="0"/>
              <a:t>(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0,1405</a:t>
            </a:r>
            <a:r>
              <a:rPr lang="fr-FR" dirty="0" smtClean="0"/>
              <a:t> </a:t>
            </a:r>
            <a:r>
              <a:rPr lang="cs-CZ" dirty="0" smtClean="0"/>
              <a:t>-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0,1105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Q3</a:t>
            </a:r>
            <a:r>
              <a:rPr lang="fr-FR" dirty="0" smtClean="0"/>
              <a:t> </a:t>
            </a:r>
            <a:r>
              <a:rPr lang="cs-CZ" dirty="0" smtClean="0"/>
              <a:t>(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0,1105</a:t>
            </a:r>
            <a:r>
              <a:rPr lang="fr-FR" dirty="0" smtClean="0"/>
              <a:t> </a:t>
            </a:r>
            <a:r>
              <a:rPr lang="cs-CZ" dirty="0" smtClean="0"/>
              <a:t>-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0,1005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fr-FR" dirty="0" smtClean="0"/>
              <a:t>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Q4</a:t>
            </a:r>
            <a:r>
              <a:rPr lang="fr-FR" dirty="0" smtClean="0"/>
              <a:t> </a:t>
            </a:r>
            <a:r>
              <a:rPr lang="cs-CZ" dirty="0" smtClean="0"/>
              <a:t>(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0,1005</a:t>
            </a:r>
            <a:r>
              <a:rPr lang="fr-FR" dirty="0" smtClean="0"/>
              <a:t> </a:t>
            </a:r>
            <a:r>
              <a:rPr lang="cs-CZ" dirty="0" smtClean="0"/>
              <a:t>- 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0,1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fr-FR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930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259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A1066-5471-49AF-B8CC-83654AEF843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331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447BAC5-E3C7-43EF-988D-10D58F652533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943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66A-CB5C-487E-9E31-D2DC2E40397F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08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08631-6280-4F92-9185-1319D6BF0A12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09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18DE-0CE0-4140-9AED-3C2F12AFF3D7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95044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F983-387E-411C-AD69-6B363C82BF5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1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33E-7DC7-477B-9979-D1E2B24C9791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86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568-8639-4701-82B2-9D55AD94CB1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29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1BE6-724F-4B48-8767-0521D84C38DF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87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7D444-3E4A-42D0-8A3B-E35B5E177435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8B6E-2123-4DEB-BB22-2B0E64FB138C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8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5051-23C7-4AEE-A844-9473100F9ECA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75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618DE-0CE0-4140-9AED-3C2F12AFF3D7}" type="datetime1">
              <a:rPr lang="en-GB" smtClean="0"/>
              <a:t>31/03/2021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C6AA91A-D56C-4F02-BEE4-B1823BB0BC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dnes.cz/technet/veda/manipulace-grafy-statistika.A151023_164547_veda_pka" TargetMode="External"/><Relationship Id="rId3" Type="http://schemas.openxmlformats.org/officeDocument/2006/relationships/hyperlink" Target="https://www.researchgate.net/publication/271218294_A_Review_of_Theory_and_Practice_in_Scientometrics" TargetMode="External"/><Relationship Id="rId7" Type="http://schemas.openxmlformats.org/officeDocument/2006/relationships/hyperlink" Target="http://www.leidenmanifesto.org/uploads/4/1/6/0/41603901/leiden_manifesto_cz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todikahodnoceni.blogspot.com/2019/01/o-porcovani-medveda-la-msmt19.html" TargetMode="External"/><Relationship Id="rId5" Type="http://schemas.openxmlformats.org/officeDocument/2006/relationships/hyperlink" Target="https://scientometrics.muni.cz/cs" TargetMode="External"/><Relationship Id="rId4" Type="http://schemas.openxmlformats.org/officeDocument/2006/relationships/hyperlink" Target="https://www.researchgate.net/deref/http%3A%2F%2Fdx.doi.org%2F10.1016%2Fj.ejor.2015.04.002?_sg%5B0%5D=lutrLKm2SFPBE03a_dQ_afOkZ693nJTuWk-4lnShJNT5Db2wd_cG3sbtXWs0tK7ix8g9mYkKwEKLz0IGV5ZRhhZcLA.jT0G79U9IzTJvqgTxistEjAvfJBqmdL3zDtQva_eGewFBHfqbEI9HM84lJHkkHTeN3X9qsBGNDfW104gBjNIzw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jamboard.google.com/d/1i8INPg0iRRygaZVE4NGi9x6MpkjHZw3vPLE9jAqYg_g/edit?usp=shar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Aplikovaná </a:t>
            </a:r>
            <a:r>
              <a:rPr lang="cs-CZ" dirty="0" err="1" smtClean="0"/>
              <a:t>scientometrie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121229"/>
          </a:xfrm>
        </p:spPr>
        <p:txBody>
          <a:bodyPr/>
          <a:lstStyle/>
          <a:p>
            <a:r>
              <a:rPr lang="cs-CZ" dirty="0" smtClean="0"/>
              <a:t>Best </a:t>
            </a:r>
            <a:r>
              <a:rPr lang="cs-CZ" dirty="0" err="1" smtClean="0"/>
              <a:t>practices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17837" y="6104238"/>
            <a:ext cx="10824520" cy="510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7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. výuková hodina			   				             31.3. 2021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Data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Citační databáze by měly poskytovat dat, aby si uživatel analýzu vypracoval sám. Jinak je analýza kryptická a méně důvěryhodná. Například </a:t>
            </a:r>
            <a:r>
              <a:rPr lang="cs-CZ" dirty="0" err="1" smtClean="0">
                <a:solidFill>
                  <a:schemeClr val="bg1"/>
                </a:solidFill>
              </a:rPr>
              <a:t>Scopus</a:t>
            </a:r>
            <a:r>
              <a:rPr lang="cs-CZ" dirty="0" smtClean="0">
                <a:solidFill>
                  <a:schemeClr val="bg1"/>
                </a:solidFill>
              </a:rPr>
              <a:t> má ve svých smluvních podmínkách velká omezení pro nakládání s daty a tlačí tak zákazníky používat jeho analytické nástroje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Správně je prezentovat – morální dilema prezentace dat.</a:t>
            </a:r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8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11</a:t>
            </a:fld>
            <a:endParaRPr lang="en-GB" dirty="0"/>
          </a:p>
        </p:txBody>
      </p:sp>
      <p:sp>
        <p:nvSpPr>
          <p:cNvPr id="7" name="TextovéPole 6"/>
          <p:cNvSpPr txBox="1"/>
          <p:nvPr/>
        </p:nvSpPr>
        <p:spPr>
          <a:xfrm>
            <a:off x="944880" y="1971675"/>
            <a:ext cx="401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93397" y="1798898"/>
            <a:ext cx="6414066" cy="425765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98898"/>
            <a:ext cx="5581945" cy="425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Versus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Nové indikátory Složité a přesné - jednoduché a jasné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Vypadat hezky – být pravdivý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Vysoká vědecká kvalita – Vysoké hodnoty </a:t>
            </a:r>
            <a:r>
              <a:rPr lang="cs-CZ" dirty="0" err="1" smtClean="0">
                <a:solidFill>
                  <a:schemeClr val="bg1"/>
                </a:solidFill>
              </a:rPr>
              <a:t>scientometrických</a:t>
            </a:r>
            <a:r>
              <a:rPr lang="cs-CZ" dirty="0" smtClean="0">
                <a:solidFill>
                  <a:schemeClr val="bg1"/>
                </a:solidFill>
              </a:rPr>
              <a:t> indikátorů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Little</a:t>
            </a:r>
            <a:r>
              <a:rPr lang="cs-CZ" dirty="0" smtClean="0">
                <a:solidFill>
                  <a:schemeClr val="bg1"/>
                </a:solidFill>
              </a:rPr>
              <a:t> science – Big science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 vs. Peer-</a:t>
            </a:r>
            <a:r>
              <a:rPr lang="cs-CZ" dirty="0" err="1" smtClean="0">
                <a:solidFill>
                  <a:schemeClr val="bg1"/>
                </a:solidFill>
              </a:rPr>
              <a:t>review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Mikro – </a:t>
            </a:r>
            <a:r>
              <a:rPr lang="cs-CZ" dirty="0" err="1" smtClean="0">
                <a:solidFill>
                  <a:schemeClr val="bg1"/>
                </a:solidFill>
              </a:rPr>
              <a:t>meso</a:t>
            </a:r>
            <a:r>
              <a:rPr lang="cs-CZ" dirty="0" smtClean="0">
                <a:solidFill>
                  <a:schemeClr val="bg1"/>
                </a:solidFill>
              </a:rPr>
              <a:t> – makro úroveň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Čistota dat – vynaložené úsilí.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Věda – peníze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Autocitace</a:t>
            </a:r>
            <a:r>
              <a:rPr lang="cs-CZ" dirty="0" smtClean="0">
                <a:solidFill>
                  <a:schemeClr val="bg1"/>
                </a:solidFill>
              </a:rPr>
              <a:t> - </a:t>
            </a:r>
            <a:r>
              <a:rPr lang="cs-CZ" dirty="0" err="1" smtClean="0">
                <a:solidFill>
                  <a:schemeClr val="bg1"/>
                </a:solidFill>
              </a:rPr>
              <a:t>autocitace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95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Berlin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principles</a:t>
            </a:r>
            <a:r>
              <a:rPr lang="cs-CZ" dirty="0" smtClean="0">
                <a:solidFill>
                  <a:schemeClr val="bg1"/>
                </a:solidFill>
              </a:rPr>
              <a:t> on </a:t>
            </a:r>
            <a:r>
              <a:rPr lang="cs-CZ" dirty="0" err="1" smtClean="0">
                <a:solidFill>
                  <a:schemeClr val="bg1"/>
                </a:solidFill>
              </a:rPr>
              <a:t>rankings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of</a:t>
            </a:r>
            <a:r>
              <a:rPr lang="cs-CZ" dirty="0" smtClean="0">
                <a:solidFill>
                  <a:schemeClr val="bg1"/>
                </a:solidFill>
              </a:rPr>
              <a:t> HIE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Jasně definované cíle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Transparentní metodologie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Relevantní a validní indikátory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Určení váhy indikátorů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Vzít v potaz rozdílnosti institucí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(volba správného zdroje dat)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(vhodná interpretace)</a:t>
            </a:r>
          </a:p>
          <a:p>
            <a:pPr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77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Požadavky - VRRRR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Validity – měří skutečně, co to měřit má?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Relevance – musí být smysluplné v kontextu účelu?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Reliability – </a:t>
            </a:r>
            <a:r>
              <a:rPr lang="cs-CZ" dirty="0" err="1" smtClean="0">
                <a:solidFill>
                  <a:schemeClr val="bg1"/>
                </a:solidFill>
              </a:rPr>
              <a:t>posouditelnost</a:t>
            </a:r>
            <a:r>
              <a:rPr lang="cs-CZ" dirty="0" smtClean="0">
                <a:solidFill>
                  <a:schemeClr val="bg1"/>
                </a:solidFill>
              </a:rPr>
              <a:t> měření a chyb. 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Reproducibility</a:t>
            </a:r>
            <a:r>
              <a:rPr lang="cs-CZ" dirty="0" smtClean="0">
                <a:solidFill>
                  <a:schemeClr val="bg1"/>
                </a:solidFill>
              </a:rPr>
              <a:t> – pod stejnými podmínkami by mělo být možné získat stejné výsledky.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Robustness</a:t>
            </a:r>
            <a:r>
              <a:rPr lang="cs-CZ" dirty="0" smtClean="0">
                <a:solidFill>
                  <a:schemeClr val="bg1"/>
                </a:solidFill>
              </a:rPr>
              <a:t> – malá změna v datech by neměla způsobit velkou změnu výsledku.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88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Best </a:t>
            </a:r>
            <a:r>
              <a:rPr lang="cs-CZ" dirty="0" err="1" smtClean="0">
                <a:solidFill>
                  <a:schemeClr val="bg1"/>
                </a:solidFill>
              </a:rPr>
              <a:t>Practices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Nejdříve si rozmyslet, co chci dělat, proč to chci dělat, co je optimální výsledek, jak a čím toho dosáhnout (VRRRR).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Všechno pečlivě popsat a zdokumentovat do nejmenšího detailu. Zpřehlednit dokumentaci a </a:t>
            </a:r>
            <a:r>
              <a:rPr lang="cs-CZ" dirty="0" smtClean="0">
                <a:solidFill>
                  <a:schemeClr val="bg1"/>
                </a:solidFill>
              </a:rPr>
              <a:t>popsat obecné principy </a:t>
            </a:r>
            <a:r>
              <a:rPr lang="cs-CZ" dirty="0" smtClean="0">
                <a:solidFill>
                  <a:schemeClr val="bg1"/>
                </a:solidFill>
              </a:rPr>
              <a:t>je možné kdykoliv později.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Snažit se co nejvíc přenášet práci s daty do naprogramovaných skriptů =&gt; vyhýbat se Excelu.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Pokud možno: Propagovat jednoznačné identifikátory (DOI, ORCID). Používat </a:t>
            </a:r>
            <a:r>
              <a:rPr lang="cs-CZ" dirty="0" err="1" smtClean="0">
                <a:solidFill>
                  <a:schemeClr val="bg1"/>
                </a:solidFill>
              </a:rPr>
              <a:t>scientometrii</a:t>
            </a:r>
            <a:r>
              <a:rPr lang="cs-CZ" dirty="0" smtClean="0">
                <a:solidFill>
                  <a:schemeClr val="bg1"/>
                </a:solidFill>
              </a:rPr>
              <a:t> jako podpůrný nástroj pro hodnocení, ale nepřevádět hodnoty indikátorů na peníze. Šířit osvětu od vlastnostech citací, indikátorů, jejich významů atd. aby nedocházelo k jejich uctívání. 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Prezentovat data, tak jak jsou a nemučit je.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 by měla vědeckou etiku podporovat, ne ji potlačovat.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09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bg1"/>
                </a:solidFill>
              </a:rPr>
              <a:t>Literatura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3"/>
              </a:rPr>
              <a:t>www.researchgate.net/publication/271218294_A_Review_of_Theory_and_Practice_in_Scientometrics</a:t>
            </a:r>
            <a:r>
              <a:rPr lang="cs-CZ" dirty="0" smtClean="0">
                <a:solidFill>
                  <a:schemeClr val="bg1"/>
                </a:solidFill>
              </a:rPr>
              <a:t> (</a:t>
            </a:r>
            <a:r>
              <a:rPr lang="cs-CZ" u="sng" dirty="0" smtClean="0">
                <a:hlinkClick r:id="rId4"/>
              </a:rPr>
              <a:t>10.1016/j.ejor.2015.04.002</a:t>
            </a:r>
            <a:r>
              <a:rPr lang="cs-CZ" dirty="0" smtClean="0">
                <a:solidFill>
                  <a:schemeClr val="bg1"/>
                </a:solidFill>
              </a:rPr>
              <a:t>) - </a:t>
            </a:r>
            <a:r>
              <a:rPr lang="cs-CZ" dirty="0" err="1" smtClean="0">
                <a:solidFill>
                  <a:schemeClr val="bg1"/>
                </a:solidFill>
              </a:rPr>
              <a:t>Review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teorie a praxe</a:t>
            </a:r>
          </a:p>
          <a:p>
            <a:r>
              <a:rPr lang="cs-CZ" dirty="0">
                <a:hlinkClick r:id="rId5"/>
              </a:rPr>
              <a:t>https://</a:t>
            </a:r>
            <a:r>
              <a:rPr lang="cs-CZ" dirty="0" smtClean="0">
                <a:hlinkClick r:id="rId5"/>
              </a:rPr>
              <a:t>scientometrics.muni.cz/cs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bg1"/>
                </a:solidFill>
              </a:rPr>
              <a:t>- Masarykova univerzita a její </a:t>
            </a:r>
            <a:r>
              <a:rPr lang="cs-CZ" dirty="0" err="1" smtClean="0">
                <a:solidFill>
                  <a:schemeClr val="bg1"/>
                </a:solidFill>
              </a:rPr>
              <a:t>scientometrická</a:t>
            </a:r>
            <a:r>
              <a:rPr lang="cs-CZ" dirty="0" smtClean="0">
                <a:solidFill>
                  <a:schemeClr val="bg1"/>
                </a:solidFill>
              </a:rPr>
              <a:t> praxe.</a:t>
            </a:r>
          </a:p>
          <a:p>
            <a:r>
              <a:rPr lang="cs-CZ" dirty="0">
                <a:solidFill>
                  <a:schemeClr val="bg1"/>
                </a:solidFill>
                <a:hlinkClick r:id="rId6"/>
              </a:rPr>
              <a:t>http://</a:t>
            </a:r>
            <a:r>
              <a:rPr lang="cs-CZ" dirty="0" smtClean="0">
                <a:solidFill>
                  <a:schemeClr val="bg1"/>
                </a:solidFill>
                <a:hlinkClick r:id="rId6"/>
              </a:rPr>
              <a:t>metodikahodnoceni.blogspot.com/2019/01/o-porcovani-medveda-la-msmt19.html</a:t>
            </a:r>
            <a:r>
              <a:rPr lang="cs-CZ" dirty="0" smtClean="0">
                <a:solidFill>
                  <a:schemeClr val="bg1"/>
                </a:solidFill>
              </a:rPr>
              <a:t> - Doc. </a:t>
            </a:r>
            <a:r>
              <a:rPr lang="cs-CZ" dirty="0" err="1" smtClean="0">
                <a:solidFill>
                  <a:schemeClr val="bg1"/>
                </a:solidFill>
              </a:rPr>
              <a:t>Munich</a:t>
            </a:r>
            <a:r>
              <a:rPr lang="cs-CZ" dirty="0" smtClean="0">
                <a:solidFill>
                  <a:schemeClr val="bg1"/>
                </a:solidFill>
              </a:rPr>
              <a:t> komentuje přerozdělování peněz na základě tvrdé </a:t>
            </a:r>
            <a:r>
              <a:rPr lang="cs-CZ" dirty="0" err="1" smtClean="0">
                <a:solidFill>
                  <a:schemeClr val="bg1"/>
                </a:solidFill>
              </a:rPr>
              <a:t>bibliometrie</a:t>
            </a:r>
            <a:r>
              <a:rPr lang="cs-CZ" dirty="0" smtClean="0">
                <a:solidFill>
                  <a:schemeClr val="bg1"/>
                </a:solidFill>
              </a:rPr>
              <a:t> u MŠMT.</a:t>
            </a:r>
          </a:p>
          <a:p>
            <a:r>
              <a:rPr lang="cs-CZ" dirty="0">
                <a:solidFill>
                  <a:schemeClr val="bg1"/>
                </a:solidFill>
                <a:hlinkClick r:id="rId7"/>
              </a:rPr>
              <a:t>http://</a:t>
            </a:r>
            <a:r>
              <a:rPr lang="cs-CZ" dirty="0" smtClean="0">
                <a:solidFill>
                  <a:schemeClr val="bg1"/>
                </a:solidFill>
                <a:hlinkClick r:id="rId7"/>
              </a:rPr>
              <a:t>www.leidenmanifesto.org/uploads/4/1/6/0/41603901/leiden_manifesto_cz.pdf</a:t>
            </a:r>
            <a:r>
              <a:rPr lang="cs-CZ" dirty="0" smtClean="0">
                <a:solidFill>
                  <a:schemeClr val="bg1"/>
                </a:solidFill>
              </a:rPr>
              <a:t> - Leiden </a:t>
            </a:r>
            <a:r>
              <a:rPr lang="cs-CZ" dirty="0" err="1" smtClean="0">
                <a:solidFill>
                  <a:schemeClr val="bg1"/>
                </a:solidFill>
              </a:rPr>
              <a:t>Manifesto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  <a:hlinkClick r:id="rId8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8"/>
              </a:rPr>
              <a:t>www.idnes.cz/technet/veda/manipulace-grafy-statistika.A151023_164547_veda_pka</a:t>
            </a:r>
            <a:r>
              <a:rPr lang="cs-CZ" dirty="0" smtClean="0">
                <a:solidFill>
                  <a:schemeClr val="bg1"/>
                </a:solidFill>
              </a:rPr>
              <a:t> - zdroj převzatých grafů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9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Zpětná vazba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jamboard.google.com/d/1i8INPg0iRRygaZVE4NGi9x6MpkjHZw3vPLE9jAqYg_g/edit?usp=sharing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365759"/>
            <a:ext cx="8075766" cy="6460613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0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804" y="150607"/>
            <a:ext cx="8721224" cy="61318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 minulé hodině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3</a:t>
            </a:fld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4" y="871370"/>
            <a:ext cx="11153062" cy="5894556"/>
          </a:xfrm>
        </p:spPr>
      </p:pic>
    </p:spTree>
    <p:extLst>
      <p:ext uri="{BB962C8B-B14F-4D97-AF65-F5344CB8AC3E}">
        <p14:creationId xmlns:p14="http://schemas.microsoft.com/office/powerpoint/2010/main" val="4070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172123"/>
            <a:ext cx="9692640" cy="1325562"/>
          </a:xfrm>
        </p:spPr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Stakeholders</a:t>
            </a:r>
            <a:r>
              <a:rPr lang="cs-CZ" dirty="0" smtClean="0">
                <a:solidFill>
                  <a:schemeClr val="bg1"/>
                </a:solidFill>
              </a:rPr>
              <a:t> - účastníci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581375"/>
            <a:ext cx="8595360" cy="518455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Daňoví poplatníci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Politici (strany, ministři, vedení krajů, EU)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Grantové agentury (ministerstva, EU)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Výzkumná instituce (ústav/fakulta, oddělení/katedra)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Vědecký pracovník (tým, laboratoř)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Nakladatelský dům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Nakladatel (editor)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Citační databáze (s metrikami pro hodnocení)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Databáze veřejného sektoru (RIV, OBD, ASEP atd.)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Databáze soukromého sektoru (ORCID, ISSN.org, Google, atd.)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Knihovníci/zpracovatelé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Sociální sítě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Studenti</a:t>
            </a:r>
          </a:p>
          <a:p>
            <a:pPr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8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Odvětví </a:t>
            </a:r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Základní výzkum: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Statistické zákony a jevy, charakteristiky oborů, mapování vědy, vlastnosti databází, filozofické pozadí, tvorby metrik, detekce </a:t>
            </a:r>
            <a:r>
              <a:rPr lang="cs-CZ" dirty="0" err="1" smtClean="0">
                <a:solidFill>
                  <a:schemeClr val="bg1"/>
                </a:solidFill>
              </a:rPr>
              <a:t>fraudů</a:t>
            </a:r>
            <a:r>
              <a:rPr lang="cs-CZ" dirty="0" smtClean="0">
                <a:solidFill>
                  <a:schemeClr val="bg1"/>
                </a:solidFill>
              </a:rPr>
              <a:t> (co-citační analýza), definování politik, 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Aplikovaná část: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Stahování dat, popis citačních databází, čištění zdrojových dat (přímo v databázi i stažených), realizace výpočtů, tvorba zpráv, vizualizace, interpretace/hodnocení, </a:t>
            </a:r>
            <a:r>
              <a:rPr lang="cs-CZ" dirty="0" err="1" smtClean="0">
                <a:solidFill>
                  <a:schemeClr val="bg1"/>
                </a:solidFill>
              </a:rPr>
              <a:t>benchmarking</a:t>
            </a:r>
            <a:r>
              <a:rPr lang="cs-CZ" dirty="0" smtClean="0">
                <a:solidFill>
                  <a:schemeClr val="bg1"/>
                </a:solidFill>
              </a:rPr>
              <a:t>.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12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Leiden </a:t>
            </a:r>
            <a:r>
              <a:rPr lang="cs-CZ" dirty="0" err="1" smtClean="0">
                <a:solidFill>
                  <a:schemeClr val="bg1"/>
                </a:solidFill>
              </a:rPr>
              <a:t>Manifesto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691322"/>
            <a:ext cx="9692640" cy="4730993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bg1"/>
                </a:solidFill>
              </a:rPr>
              <a:t>1. Kvantitativní hodnocení by mělo sloužit jako podpora kvalitativního, </a:t>
            </a:r>
            <a:r>
              <a:rPr lang="cs-CZ" dirty="0" smtClean="0">
                <a:solidFill>
                  <a:schemeClr val="bg1"/>
                </a:solidFill>
              </a:rPr>
              <a:t>odborného posouzení</a:t>
            </a:r>
            <a:r>
              <a:rPr lang="cs-CZ" dirty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</a:rPr>
              <a:t>2. Měřte výkonnost ve vztahu k výzkumným cílům instituce, skupiny </a:t>
            </a:r>
            <a:r>
              <a:rPr lang="cs-CZ" dirty="0" smtClean="0">
                <a:solidFill>
                  <a:schemeClr val="bg1"/>
                </a:solidFill>
              </a:rPr>
              <a:t>nebo výzkumníka</a:t>
            </a:r>
            <a:r>
              <a:rPr lang="cs-CZ" dirty="0">
                <a:solidFill>
                  <a:schemeClr val="bg1"/>
                </a:solidFill>
              </a:rPr>
              <a:t>.</a:t>
            </a:r>
          </a:p>
          <a:p>
            <a:r>
              <a:rPr lang="cs-CZ" dirty="0">
                <a:solidFill>
                  <a:schemeClr val="bg1"/>
                </a:solidFill>
              </a:rPr>
              <a:t>3. Je třeba chránit vynikající výzkum regionálního významu.</a:t>
            </a:r>
          </a:p>
          <a:p>
            <a:r>
              <a:rPr lang="cs-CZ" dirty="0">
                <a:solidFill>
                  <a:schemeClr val="bg1"/>
                </a:solidFill>
              </a:rPr>
              <a:t>4. Sběr a analýza dat by měly být otevřené, transparentní a jednoduché.</a:t>
            </a:r>
          </a:p>
          <a:p>
            <a:r>
              <a:rPr lang="cs-CZ" dirty="0">
                <a:solidFill>
                  <a:schemeClr val="bg1"/>
                </a:solidFill>
              </a:rPr>
              <a:t>5. Ti, kteří jsou hodnoceni, by měli mít možnost ověřit data a analýzy.</a:t>
            </a:r>
          </a:p>
          <a:p>
            <a:r>
              <a:rPr lang="cs-CZ" dirty="0">
                <a:solidFill>
                  <a:schemeClr val="bg1"/>
                </a:solidFill>
              </a:rPr>
              <a:t>6. Je nutné zohledňovat rozdíly mezi obory v publikační a citační praxi.</a:t>
            </a:r>
          </a:p>
          <a:p>
            <a:r>
              <a:rPr lang="cs-CZ" dirty="0">
                <a:solidFill>
                  <a:schemeClr val="bg1"/>
                </a:solidFill>
              </a:rPr>
              <a:t>7. Hodnocení jednotlivých výzkumníků by mělo být založeno na </a:t>
            </a:r>
            <a:r>
              <a:rPr lang="cs-CZ" dirty="0" smtClean="0">
                <a:solidFill>
                  <a:schemeClr val="bg1"/>
                </a:solidFill>
              </a:rPr>
              <a:t>kvalitativním posouzení </a:t>
            </a:r>
            <a:r>
              <a:rPr lang="cs-CZ" dirty="0">
                <a:solidFill>
                  <a:schemeClr val="bg1"/>
                </a:solidFill>
              </a:rPr>
              <a:t>jejich portfolií.</a:t>
            </a:r>
          </a:p>
          <a:p>
            <a:r>
              <a:rPr lang="cs-CZ" dirty="0">
                <a:solidFill>
                  <a:schemeClr val="bg1"/>
                </a:solidFill>
              </a:rPr>
              <a:t>8. Vyhněte se nemístné konkrétnosti a falešné přesnosti.</a:t>
            </a:r>
          </a:p>
          <a:p>
            <a:r>
              <a:rPr lang="cs-CZ" dirty="0">
                <a:solidFill>
                  <a:schemeClr val="bg1"/>
                </a:solidFill>
              </a:rPr>
              <a:t>9. Věnujte pozornost vlivu hodnocení a indikátorů na systém.</a:t>
            </a:r>
          </a:p>
          <a:p>
            <a:r>
              <a:rPr lang="cs-CZ" dirty="0">
                <a:solidFill>
                  <a:schemeClr val="bg1"/>
                </a:solidFill>
              </a:rPr>
              <a:t>10. Indikátory by měly být pravidelně přezkoumávány a aktualizovány.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Případová studie časopisu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799"/>
            <a:ext cx="8595360" cy="4937125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Český časopis dodržuje nakladatelské standardy a etiku práce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Je však v oboru, kterému toho nepřeje a citační dynamika je nízká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Z univerzit v časopisu nechtějí publikovat kvůli nízkým metrikám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Časopis může buď dodržet vědeckou etiku nebo mít dobré metriky.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(senzitivita indikátorů. Pokud mi teploměr bláznivě skáče, tak asi není vhodný pro měření teploty).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5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28800"/>
            <a:ext cx="5783821" cy="4494998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8</a:t>
            </a:fld>
            <a:endParaRPr lang="en-GB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939" y="0"/>
            <a:ext cx="9116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9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Komise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Představte si, že máte přijmout vědce do instituce.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Podle jakých kritérií budete postupovat?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Podle </a:t>
            </a:r>
            <a:r>
              <a:rPr lang="cs-CZ" dirty="0" err="1" smtClean="0">
                <a:solidFill>
                  <a:schemeClr val="bg1"/>
                </a:solidFill>
              </a:rPr>
              <a:t>scientometrie</a:t>
            </a:r>
            <a:r>
              <a:rPr lang="cs-CZ" dirty="0" smtClean="0">
                <a:solidFill>
                  <a:schemeClr val="bg1"/>
                </a:solidFill>
              </a:rPr>
              <a:t>? Podle předchozí publikační činnosti? Podle návrhu výzkumu, kterému by se měl věnovat? Podle doporučení vedoucího</a:t>
            </a:r>
            <a:r>
              <a:rPr lang="cs-CZ" dirty="0" smtClean="0">
                <a:solidFill>
                  <a:schemeClr val="bg1"/>
                </a:solidFill>
              </a:rPr>
              <a:t>?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- Nenabírat </a:t>
            </a:r>
            <a:r>
              <a:rPr lang="cs-CZ" dirty="0">
                <a:solidFill>
                  <a:schemeClr val="bg1"/>
                </a:solidFill>
              </a:rPr>
              <a:t>vědce, které si sami </a:t>
            </a:r>
            <a:r>
              <a:rPr lang="cs-CZ" dirty="0" smtClean="0">
                <a:solidFill>
                  <a:schemeClr val="bg1"/>
                </a:solidFill>
              </a:rPr>
              <a:t>vychováme. Preferovat Zahraniční pracovníky. Příklad: </a:t>
            </a:r>
            <a:r>
              <a:rPr lang="cs-CZ" dirty="0" err="1" smtClean="0">
                <a:solidFill>
                  <a:schemeClr val="bg1"/>
                </a:solidFill>
              </a:rPr>
              <a:t>Cerge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C6AA91A-D56C-4F02-BEE4-B1823BB0BC1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4565</TotalTime>
  <Words>867</Words>
  <Application>Microsoft Office PowerPoint</Application>
  <PresentationFormat>Širokoúhlá obrazovka</PresentationFormat>
  <Paragraphs>120</Paragraphs>
  <Slides>17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Schoolbook</vt:lpstr>
      <vt:lpstr>Wingdings 2</vt:lpstr>
      <vt:lpstr>View</vt:lpstr>
      <vt:lpstr>Aplikovaná scientometrie</vt:lpstr>
      <vt:lpstr>Prezentace aplikace PowerPoint</vt:lpstr>
      <vt:lpstr>V minulé hodině</vt:lpstr>
      <vt:lpstr>Stakeholders - účastníci</vt:lpstr>
      <vt:lpstr>Odvětví scientometrie</vt:lpstr>
      <vt:lpstr>Leiden Manifesto</vt:lpstr>
      <vt:lpstr>Případová studie časopisu</vt:lpstr>
      <vt:lpstr>Prezentace aplikace PowerPoint</vt:lpstr>
      <vt:lpstr>Komise</vt:lpstr>
      <vt:lpstr>Data</vt:lpstr>
      <vt:lpstr>Prezentace aplikace PowerPoint</vt:lpstr>
      <vt:lpstr>Versus</vt:lpstr>
      <vt:lpstr>Berlin principles on rankings of HIE</vt:lpstr>
      <vt:lpstr>Požadavky - VRRRR</vt:lpstr>
      <vt:lpstr>Best Practices</vt:lpstr>
      <vt:lpstr>Literatura</vt:lpstr>
      <vt:lpstr>Zpětná vazba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Aplikovaná scientometrie</dc:title>
  <dc:creator>David Slosar</dc:creator>
  <cp:lastModifiedBy>Účet Microsoft</cp:lastModifiedBy>
  <cp:revision>141</cp:revision>
  <dcterms:created xsi:type="dcterms:W3CDTF">2021-01-10T12:00:52Z</dcterms:created>
  <dcterms:modified xsi:type="dcterms:W3CDTF">2021-03-31T14:09:06Z</dcterms:modified>
</cp:coreProperties>
</file>