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77" r:id="rId6"/>
    <p:sldId id="259" r:id="rId7"/>
    <p:sldId id="260" r:id="rId8"/>
    <p:sldId id="261" r:id="rId9"/>
    <p:sldId id="262" r:id="rId10"/>
    <p:sldId id="273" r:id="rId11"/>
    <p:sldId id="263" r:id="rId12"/>
    <p:sldId id="264" r:id="rId13"/>
    <p:sldId id="265" r:id="rId14"/>
    <p:sldId id="266" r:id="rId15"/>
    <p:sldId id="267" r:id="rId16"/>
    <p:sldId id="276" r:id="rId17"/>
    <p:sldId id="268" r:id="rId18"/>
    <p:sldId id="269" r:id="rId19"/>
    <p:sldId id="270" r:id="rId20"/>
    <p:sldId id="274" r:id="rId21"/>
    <p:sldId id="271" r:id="rId22"/>
    <p:sldId id="278" r:id="rId23"/>
  </p:sldIdLst>
  <p:sldSz cx="12192000" cy="685800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E06D9F-D618-A00F-43E8-3939CE40346A}" v="55" dt="2021-05-12T20:07:02.728"/>
    <p1510:client id="{90A6478C-454B-1DA7-58F9-105339A95B84}" v="1300" dt="2021-05-12T19:41:41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cs-CZ" sz="6000" b="0" strike="noStrike" spc="-1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lang="cs-CZ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EE43B198-7794-4549-B39B-E4B6DEA57144}" type="datetime">
              <a:rPr lang="cs-CZ" sz="1200" b="0" strike="noStrike" spc="-1">
                <a:solidFill>
                  <a:srgbClr val="8B8B8B"/>
                </a:solidFill>
                <a:latin typeface="Calibri"/>
              </a:rPr>
              <a:t>24.05.2021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cs-CZ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481292FD-B2E5-466D-AA59-6748A07BB358}" type="slidenum">
              <a:rPr lang="cs-CZ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cs-CZ" sz="4400" b="0" strike="noStrike" spc="-1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Po kliknutí můžete upravovat styly textu v předloze.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latin typeface="Calibri"/>
              </a:rPr>
              <a:t>Druhá úroveň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Třetí úroveň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Čtvrtá úroveň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Pátá úroveň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4293D320-F766-456B-BB54-2CA80A8B81F8}" type="datetime">
              <a:rPr lang="cs-CZ" sz="1200" b="0" strike="noStrike" spc="-1">
                <a:solidFill>
                  <a:srgbClr val="8B8B8B"/>
                </a:solidFill>
                <a:latin typeface="Calibri"/>
              </a:rPr>
              <a:t>24.05.2021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cs-CZ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CC849E5D-77C3-4C35-B8CD-A6AFE441E53A}" type="slidenum">
              <a:rPr lang="cs-CZ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cs-CZ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3" name="CustomShape 2"/>
          <p:cNvSpPr/>
          <p:nvPr/>
        </p:nvSpPr>
        <p:spPr>
          <a:xfrm flipH="1">
            <a:off x="0" y="0"/>
            <a:ext cx="5801760" cy="6857640"/>
          </a:xfrm>
          <a:custGeom>
            <a:avLst/>
            <a:gdLst/>
            <a:ahLst/>
            <a:cxnLst/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4" name="TextShape 3"/>
          <p:cNvSpPr txBox="1"/>
          <p:nvPr/>
        </p:nvSpPr>
        <p:spPr>
          <a:xfrm>
            <a:off x="773280" y="992160"/>
            <a:ext cx="4094142" cy="279468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latin typeface="Calibri Light"/>
              </a:rPr>
              <a:t>Putovní výstava 30 let SKV Praha</a:t>
            </a:r>
            <a:endParaRPr lang="cs-CZ" sz="4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TextShape 4"/>
          <p:cNvSpPr txBox="1"/>
          <p:nvPr/>
        </p:nvSpPr>
        <p:spPr>
          <a:xfrm>
            <a:off x="996120" y="4121280"/>
            <a:ext cx="3124800" cy="17442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Barbora Kuhnová</a:t>
            </a:r>
            <a:endParaRPr lang="cs-CZ" sz="16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Štěpánka Bumbová</a:t>
            </a:r>
            <a:endParaRPr lang="cs-CZ" sz="16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Žaneta Kuncipálová</a:t>
            </a:r>
            <a:endParaRPr lang="cs-CZ" sz="16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Gabriela Pelikánová</a:t>
            </a:r>
            <a:endParaRPr lang="cs-CZ" sz="1600" b="0" strike="noStrike" spc="-1">
              <a:latin typeface="Arial"/>
            </a:endParaRPr>
          </a:p>
        </p:txBody>
      </p:sp>
      <p:pic>
        <p:nvPicPr>
          <p:cNvPr id="86" name="Obrázek 4"/>
          <p:cNvPicPr/>
          <p:nvPr/>
        </p:nvPicPr>
        <p:blipFill>
          <a:blip r:embed="rId2"/>
          <a:stretch/>
        </p:blipFill>
        <p:spPr>
          <a:xfrm>
            <a:off x="5895720" y="1944000"/>
            <a:ext cx="5708160" cy="2939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stomShape 1"/>
          <p:cNvSpPr/>
          <p:nvPr/>
        </p:nvSpPr>
        <p:spPr>
          <a:xfrm>
            <a:off x="355680" y="0"/>
            <a:ext cx="11480040" cy="2753640"/>
          </a:xfrm>
          <a:prstGeom prst="rect">
            <a:avLst/>
          </a:prstGeom>
          <a:gradFill rotWithShape="0">
            <a:gsLst>
              <a:gs pos="0">
                <a:srgbClr val="3965B5"/>
              </a:gs>
              <a:gs pos="100000">
                <a:srgbClr val="3B3838"/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14" name="Picture 9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15" name="TextShape 2"/>
          <p:cNvSpPr txBox="1"/>
          <p:nvPr/>
        </p:nvSpPr>
        <p:spPr>
          <a:xfrm>
            <a:off x="1179360" y="826560"/>
            <a:ext cx="98330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cs-CZ" sz="4000" b="0" strike="noStrike" spc="-1">
                <a:solidFill>
                  <a:srgbClr val="FFFFFF"/>
                </a:solidFill>
                <a:latin typeface="Calibri Light"/>
              </a:rPr>
              <a:t>Plzeň</a:t>
            </a:r>
            <a:endParaRPr lang="cs-CZ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TextShape 3"/>
          <p:cNvSpPr txBox="1"/>
          <p:nvPr/>
        </p:nvSpPr>
        <p:spPr>
          <a:xfrm>
            <a:off x="1179360" y="3093120"/>
            <a:ext cx="9833040" cy="26935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900" b="0" strike="noStrike" spc="-1">
                <a:solidFill>
                  <a:srgbClr val="000000"/>
                </a:solidFill>
                <a:latin typeface="Calibri"/>
              </a:rPr>
              <a:t>Původní návrhy: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900" b="0" strike="noStrike" spc="-1">
                <a:solidFill>
                  <a:srgbClr val="000000"/>
                </a:solidFill>
                <a:latin typeface="Calibri"/>
              </a:rPr>
              <a:t>Papírna Plzeň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900" b="0" strike="noStrike" spc="-1">
                <a:solidFill>
                  <a:srgbClr val="000000"/>
                </a:solidFill>
                <a:latin typeface="Calibri"/>
              </a:rPr>
              <a:t>Depo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900" b="0" strike="noStrike" spc="-1">
                <a:solidFill>
                  <a:srgbClr val="000000"/>
                </a:solidFill>
                <a:latin typeface="Calibri"/>
              </a:rPr>
              <a:t>Vědecká knihovna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900" b="0" strike="noStrike" spc="-1">
                <a:solidFill>
                  <a:srgbClr val="000000"/>
                </a:solidFill>
                <a:latin typeface="Calibri"/>
              </a:rPr>
              <a:t>Techmanie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900" b="0" strike="noStrike" spc="-1">
                <a:solidFill>
                  <a:srgbClr val="000000"/>
                </a:solidFill>
                <a:latin typeface="Calibri"/>
              </a:rPr>
              <a:t>Informace: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900" b="0" strike="noStrike" spc="-1">
                <a:solidFill>
                  <a:srgbClr val="000000"/>
                </a:solidFill>
                <a:latin typeface="Calibri"/>
              </a:rPr>
              <a:t>Vozíčkářka Martina Henrichová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900" b="0" strike="noStrike" spc="-1">
                <a:solidFill>
                  <a:srgbClr val="000000"/>
                </a:solidFill>
                <a:latin typeface="Calibri"/>
              </a:rPr>
              <a:t>Studentky bakalářského oboru Fyzioterapie a Ergoterapie v Plzni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0" y="0"/>
            <a:ext cx="5614560" cy="6857640"/>
          </a:xfrm>
          <a:prstGeom prst="rect">
            <a:avLst/>
          </a:prstGeom>
          <a:gradFill rotWithShape="0">
            <a:gsLst>
              <a:gs pos="0">
                <a:srgbClr val="4472C4">
                  <a:alpha val="60000"/>
                </a:srgbClr>
              </a:gs>
              <a:gs pos="100000">
                <a:srgbClr val="AFABAB"/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18" name="Picture 1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19" name="TextShape 2"/>
          <p:cNvSpPr txBox="1"/>
          <p:nvPr/>
        </p:nvSpPr>
        <p:spPr>
          <a:xfrm>
            <a:off x="6094080" y="802800"/>
            <a:ext cx="4977720" cy="14536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4400" b="0" strike="noStrike" spc="-1">
                <a:solidFill>
                  <a:srgbClr val="000000"/>
                </a:solidFill>
                <a:latin typeface="Calibri Light"/>
              </a:rPr>
              <a:t>Papírna Plzeň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CustomShape 3"/>
          <p:cNvSpPr/>
          <p:nvPr/>
        </p:nvSpPr>
        <p:spPr>
          <a:xfrm>
            <a:off x="0" y="738720"/>
            <a:ext cx="5000040" cy="5400720"/>
          </a:xfrm>
          <a:custGeom>
            <a:avLst/>
            <a:gdLst/>
            <a:ahLst/>
            <a:cxnLst/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21" name="Obrázek 4" descr="Obsah obrázku země, exteriér, budova, dřevěné&#10;&#10;Popis byl vytvořen automaticky"/>
          <p:cNvPicPr/>
          <p:nvPr/>
        </p:nvPicPr>
        <p:blipFill>
          <a:blip r:embed="rId3"/>
          <a:srcRect l="23214" r="24479"/>
          <a:stretch/>
        </p:blipFill>
        <p:spPr>
          <a:xfrm>
            <a:off x="267286" y="907380"/>
            <a:ext cx="4837680" cy="506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2" name="TextShape 4"/>
          <p:cNvSpPr txBox="1"/>
          <p:nvPr/>
        </p:nvSpPr>
        <p:spPr>
          <a:xfrm>
            <a:off x="6090480" y="2421720"/>
            <a:ext cx="4977360" cy="36388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Domlouvání zatím v procesu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Majitel momentálně počítá cenu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Termín: přelom září a října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Industriální prostor bývalé papírny na Slovanech, vzhled cihlové továrny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Galerie výtvarného umění, taneční sál, sál pro hudební produkci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V přízemí kavárna, možnost venkovního posezení, grilování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Vernisáž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Catering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Bezbariérový prostor, autem lze zajet přímo před vchod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cs-CZ" sz="16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355680" y="0"/>
            <a:ext cx="11480040" cy="2753640"/>
          </a:xfrm>
          <a:prstGeom prst="rect">
            <a:avLst/>
          </a:prstGeom>
          <a:gradFill rotWithShape="0">
            <a:gsLst>
              <a:gs pos="0">
                <a:srgbClr val="3965B5"/>
              </a:gs>
              <a:gs pos="100000">
                <a:srgbClr val="3B3838"/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24" name="Picture 9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25" name="TextShape 2"/>
          <p:cNvSpPr txBox="1"/>
          <p:nvPr/>
        </p:nvSpPr>
        <p:spPr>
          <a:xfrm>
            <a:off x="1179360" y="826560"/>
            <a:ext cx="98330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cs-CZ" sz="4000" b="0" strike="noStrike" spc="-1">
                <a:solidFill>
                  <a:srgbClr val="FFFFFF"/>
                </a:solidFill>
                <a:latin typeface="Calibri Light"/>
              </a:rPr>
              <a:t>Ostrava</a:t>
            </a:r>
            <a:endParaRPr lang="cs-CZ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6" name="TextShape 3"/>
          <p:cNvSpPr txBox="1"/>
          <p:nvPr/>
        </p:nvSpPr>
        <p:spPr>
          <a:xfrm>
            <a:off x="1179360" y="3093120"/>
            <a:ext cx="9833040" cy="34761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Původní návrhy:</a:t>
            </a:r>
          </a:p>
          <a:p>
            <a:pPr marL="685800" lvl="1" indent="-228240"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Ostravské muzeum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Trojhalí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Plato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Gong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Černá Louka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Galerie Díra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Informace: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Vozíčkář Roman Telička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Markéta Wernerová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Bývalý student Fotografie a audiovize v Ostravě + jeho spolužáci</a:t>
            </a:r>
          </a:p>
          <a:p>
            <a:endParaRPr lang="cs-CZ" sz="16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6090480" y="2421720"/>
            <a:ext cx="4977360" cy="36388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Domlouvání  v procesu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Domlouvání přesného termínu, finance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Nejdříve kontaktování odboru kultury, následně ředitelka Ostravského muzea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Termín: říjen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Prostor vstupní haly (chodba)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Stálé expozice, výstavy, park, zvonice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Bezbariérový prostor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cs-CZ" sz="1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TextShape 2"/>
          <p:cNvSpPr txBox="1"/>
          <p:nvPr/>
        </p:nvSpPr>
        <p:spPr>
          <a:xfrm>
            <a:off x="6094440" y="802800"/>
            <a:ext cx="4977720" cy="14536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4400" b="0" strike="noStrike" spc="-1">
                <a:solidFill>
                  <a:srgbClr val="000000"/>
                </a:solidFill>
                <a:latin typeface="Calibri Light"/>
              </a:rPr>
              <a:t>Ostravské muzeum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29" name="Obrázek 128"/>
          <p:cNvPicPr/>
          <p:nvPr/>
        </p:nvPicPr>
        <p:blipFill>
          <a:blip r:embed="rId2"/>
          <a:stretch/>
        </p:blipFill>
        <p:spPr>
          <a:xfrm>
            <a:off x="269336" y="1927412"/>
            <a:ext cx="5658480" cy="353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355680" y="0"/>
            <a:ext cx="11480040" cy="2753640"/>
          </a:xfrm>
          <a:prstGeom prst="rect">
            <a:avLst/>
          </a:prstGeom>
          <a:gradFill rotWithShape="0">
            <a:gsLst>
              <a:gs pos="0">
                <a:srgbClr val="3965B5"/>
              </a:gs>
              <a:gs pos="100000">
                <a:srgbClr val="3B3838"/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1" name="Picture 9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32" name="TextShape 2"/>
          <p:cNvSpPr txBox="1"/>
          <p:nvPr/>
        </p:nvSpPr>
        <p:spPr>
          <a:xfrm>
            <a:off x="1179360" y="826560"/>
            <a:ext cx="98330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cs-CZ" sz="4000" b="0" strike="noStrike" spc="-1">
                <a:solidFill>
                  <a:srgbClr val="FFFFFF"/>
                </a:solidFill>
                <a:latin typeface="Calibri Light"/>
              </a:rPr>
              <a:t>Strakonice</a:t>
            </a:r>
            <a:endParaRPr lang="cs-CZ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TextShape 3"/>
          <p:cNvSpPr txBox="1"/>
          <p:nvPr/>
        </p:nvSpPr>
        <p:spPr>
          <a:xfrm>
            <a:off x="1179360" y="3093120"/>
            <a:ext cx="9833040" cy="269352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normAutofit lnSpcReduction="10000"/>
          </a:bodyPr>
          <a:lstStyle/>
          <a:p>
            <a:pPr marL="457200" indent="-457200">
              <a:buFont typeface="Arial"/>
              <a:buChar char="•"/>
            </a:pPr>
            <a:r>
              <a:rPr lang="cs-CZ" sz="2000" spc="-1" dirty="0">
                <a:solidFill>
                  <a:srgbClr val="000000"/>
                </a:solidFill>
                <a:latin typeface="Calibri"/>
              </a:rPr>
              <a:t>Nejprve proběhl hovor s odborem kultury města ohledně možností</a:t>
            </a:r>
            <a:endParaRPr lang="cs-CZ" sz="2000">
              <a:solidFill>
                <a:srgbClr val="000000"/>
              </a:solidFill>
              <a:latin typeface="Arial"/>
            </a:endParaRPr>
          </a:p>
          <a:p>
            <a:pPr marL="914400" lvl="1" indent="-457200">
              <a:buFont typeface="Arial"/>
              <a:buChar char="•"/>
            </a:pPr>
            <a:r>
              <a:rPr lang="cs-CZ" sz="2000" spc="-1" dirty="0">
                <a:latin typeface="Calibri"/>
              </a:rPr>
              <a:t>Všechny galerie již do konce roku obsazené</a:t>
            </a:r>
          </a:p>
          <a:p>
            <a:pPr marL="914400" lvl="1" indent="-457200">
              <a:buFont typeface="Arial"/>
              <a:buChar char="•"/>
            </a:pPr>
            <a:r>
              <a:rPr lang="cs-CZ" sz="2000" spc="-1" dirty="0">
                <a:solidFill>
                  <a:srgbClr val="000000"/>
                </a:solidFill>
                <a:latin typeface="Calibri"/>
              </a:rPr>
              <a:t>Poskytli kontakt na ředitelku </a:t>
            </a:r>
            <a:r>
              <a:rPr lang="cs-CZ" sz="2000" spc="-1" dirty="0" err="1">
                <a:solidFill>
                  <a:srgbClr val="000000"/>
                </a:solidFill>
                <a:latin typeface="Calibri"/>
              </a:rPr>
              <a:t>Šmidingerovy</a:t>
            </a:r>
            <a:r>
              <a:rPr lang="cs-CZ" sz="2000" spc="-1" dirty="0">
                <a:solidFill>
                  <a:srgbClr val="000000"/>
                </a:solidFill>
                <a:latin typeface="Calibri"/>
              </a:rPr>
              <a:t> knihovny</a:t>
            </a:r>
          </a:p>
          <a:p>
            <a:pPr marL="457200" indent="-457200">
              <a:buFont typeface="Arial"/>
              <a:buChar char="•"/>
            </a:pPr>
            <a:r>
              <a:rPr lang="cs-CZ" sz="2000" spc="-1" dirty="0">
                <a:solidFill>
                  <a:srgbClr val="000000"/>
                </a:solidFill>
                <a:latin typeface="Calibri"/>
              </a:rPr>
              <a:t>Domlouvání prostor v knihovně v procesu</a:t>
            </a:r>
            <a:endParaRPr lang="cs-CZ" sz="2000"/>
          </a:p>
          <a:p>
            <a:pPr marL="914400" lvl="1" indent="-457200">
              <a:buFont typeface="Arial"/>
              <a:buChar char="•"/>
            </a:pPr>
            <a:r>
              <a:rPr lang="cs-CZ" sz="2000" spc="-1" dirty="0">
                <a:latin typeface="Calibri"/>
              </a:rPr>
              <a:t>Jedná se o prostor vstupní haly knihovny, která sídlí na hradním nádvoří</a:t>
            </a:r>
          </a:p>
          <a:p>
            <a:pPr marL="914400" lvl="1" indent="-457200">
              <a:buFont typeface="Arial"/>
              <a:buChar char="•"/>
            </a:pPr>
            <a:r>
              <a:rPr lang="cs-CZ" sz="2000" spc="-1" dirty="0">
                <a:latin typeface="Calibri"/>
              </a:rPr>
              <a:t>Bezbariérový vstup zajištěn výtahem</a:t>
            </a:r>
          </a:p>
          <a:p>
            <a:pPr marL="914400" lvl="1" indent="-457200">
              <a:buFont typeface="Arial"/>
              <a:buChar char="•"/>
            </a:pPr>
            <a:r>
              <a:rPr lang="cs-CZ" sz="2000" spc="-1" dirty="0">
                <a:latin typeface="Calibri"/>
              </a:rPr>
              <a:t>Cena: symbolická</a:t>
            </a:r>
          </a:p>
          <a:p>
            <a:pPr marL="914400" lvl="1" indent="-457200">
              <a:buFont typeface="Arial"/>
              <a:buChar char="•"/>
            </a:pPr>
            <a:r>
              <a:rPr lang="cs-CZ" sz="2000" spc="-1" dirty="0">
                <a:latin typeface="Calibri"/>
              </a:rPr>
              <a:t>Termín: dle domluvy</a:t>
            </a:r>
          </a:p>
          <a:p>
            <a:pPr marL="914400" lvl="1" indent="-457200">
              <a:buFont typeface="Arial"/>
              <a:buChar char="•"/>
            </a:pPr>
            <a:r>
              <a:rPr lang="cs-CZ" sz="2000" spc="-1" dirty="0">
                <a:latin typeface="Calibri"/>
              </a:rPr>
              <a:t>V knihovně probíhají výstavy pravidelně</a:t>
            </a:r>
          </a:p>
          <a:p>
            <a:pPr marL="914400" lvl="1" indent="-457200">
              <a:buFont typeface="Arial"/>
              <a:buChar char="•"/>
            </a:pPr>
            <a:endParaRPr lang="cs-CZ" sz="2800" spc="-1" dirty="0">
              <a:latin typeface="Calibri"/>
            </a:endParaRPr>
          </a:p>
          <a:p>
            <a:pPr marL="914400" lvl="1" indent="-457200">
              <a:buFont typeface="Arial"/>
              <a:buChar char="•"/>
            </a:pPr>
            <a:endParaRPr lang="cs-CZ" sz="2800" spc="-1" dirty="0">
              <a:latin typeface="Calibri"/>
            </a:endParaRPr>
          </a:p>
          <a:p>
            <a:pPr marL="914400" lvl="1" indent="-457200">
              <a:buFont typeface="Arial"/>
              <a:buChar char="•"/>
            </a:pPr>
            <a:endParaRPr lang="cs-CZ" sz="2800" spc="-1" dirty="0">
              <a:latin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4" descr="Obsah obrázku budova, obloha, exteriér, dům&#10;&#10;Popis se vygeneroval automaticky.">
            <a:extLst>
              <a:ext uri="{FF2B5EF4-FFF2-40B4-BE49-F238E27FC236}">
                <a16:creationId xmlns:a16="http://schemas.microsoft.com/office/drawing/2014/main" id="{8823851B-DCF4-4122-BA93-864B40C274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5709" r="-1" b="-1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B219A36-2C77-4FF3-BBC1-6466E2FE4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478701"/>
            <a:ext cx="9144000" cy="82037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6600">
                <a:solidFill>
                  <a:srgbClr val="FFFFFF"/>
                </a:solidFill>
              </a:rPr>
              <a:t>Šmidingerova knihovna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4964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355680" y="0"/>
            <a:ext cx="11480040" cy="2753640"/>
          </a:xfrm>
          <a:prstGeom prst="rect">
            <a:avLst/>
          </a:prstGeom>
          <a:gradFill rotWithShape="0">
            <a:gsLst>
              <a:gs pos="0">
                <a:srgbClr val="3965B5"/>
              </a:gs>
              <a:gs pos="100000">
                <a:srgbClr val="3B3838"/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5" name="Picture 9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36" name="TextShape 2"/>
          <p:cNvSpPr txBox="1"/>
          <p:nvPr/>
        </p:nvSpPr>
        <p:spPr>
          <a:xfrm>
            <a:off x="1179360" y="826560"/>
            <a:ext cx="98330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cs-CZ" sz="4000" b="0" strike="noStrike" spc="-1">
                <a:solidFill>
                  <a:srgbClr val="FFFFFF"/>
                </a:solidFill>
                <a:latin typeface="Calibri Light"/>
              </a:rPr>
              <a:t>Hradec Králové</a:t>
            </a:r>
            <a:endParaRPr lang="cs-CZ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7" name="TextShape 3"/>
          <p:cNvSpPr txBox="1"/>
          <p:nvPr/>
        </p:nvSpPr>
        <p:spPr>
          <a:xfrm>
            <a:off x="1179360" y="3093120"/>
            <a:ext cx="9833040" cy="26935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900" b="0" strike="noStrike" spc="-1">
                <a:solidFill>
                  <a:srgbClr val="000000"/>
                </a:solidFill>
                <a:latin typeface="Calibri"/>
              </a:rPr>
              <a:t>Původní návrhy: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900" b="0" strike="noStrike" spc="-1">
                <a:solidFill>
                  <a:srgbClr val="000000"/>
                </a:solidFill>
                <a:latin typeface="Calibri"/>
              </a:rPr>
              <a:t>Městská knihovna HK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900" b="0" strike="noStrike" spc="-1">
                <a:solidFill>
                  <a:srgbClr val="000000"/>
                </a:solidFill>
                <a:latin typeface="Calibri"/>
              </a:rPr>
              <a:t>Infocentrum HK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900" b="0" strike="noStrike" spc="-1">
                <a:solidFill>
                  <a:srgbClr val="000000"/>
                </a:solidFill>
                <a:latin typeface="Calibri"/>
              </a:rPr>
              <a:t>Vědecká knihovna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900" b="0" strike="noStrike" spc="-1">
                <a:solidFill>
                  <a:srgbClr val="000000"/>
                </a:solidFill>
                <a:latin typeface="Calibri"/>
              </a:rPr>
              <a:t>Kongresové centrum Aldis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900" b="0" strike="noStrike" spc="-1">
                <a:solidFill>
                  <a:srgbClr val="000000"/>
                </a:solidFill>
                <a:latin typeface="Calibri"/>
              </a:rPr>
              <a:t>Informace: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900" b="0" strike="noStrike" spc="-1">
                <a:solidFill>
                  <a:srgbClr val="000000"/>
                </a:solidFill>
                <a:latin typeface="Calibri"/>
              </a:rPr>
              <a:t>Vozíčkářka Andrea Jandová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900" b="0" strike="noStrike" spc="-1">
                <a:solidFill>
                  <a:srgbClr val="000000"/>
                </a:solidFill>
                <a:latin typeface="Calibri"/>
              </a:rPr>
              <a:t>Přátelé z HK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6090480" y="2421720"/>
            <a:ext cx="4977360" cy="36388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Domlouvání  v procesu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Domlouvání přesného termínu, finance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Nejdříve kontaktování odboru kultury, následně PR městské knihovny HK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Termín: listopad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Wonkova ulice – prostor vstupní haly, foyer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Výstavní prostory v hale, vernisáže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Bezbariérový prostor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cs-CZ" sz="1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9" name="TextShape 2"/>
          <p:cNvSpPr txBox="1"/>
          <p:nvPr/>
        </p:nvSpPr>
        <p:spPr>
          <a:xfrm>
            <a:off x="6094800" y="802800"/>
            <a:ext cx="4977720" cy="14536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4400" b="0" strike="noStrike" spc="-1">
                <a:solidFill>
                  <a:srgbClr val="000000"/>
                </a:solidFill>
                <a:latin typeface="Calibri Light"/>
              </a:rPr>
              <a:t>Městská knihovna HK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0" name="Obrázek 139"/>
          <p:cNvPicPr/>
          <p:nvPr/>
        </p:nvPicPr>
        <p:blipFill>
          <a:blip r:embed="rId2"/>
          <a:stretch/>
        </p:blipFill>
        <p:spPr>
          <a:xfrm>
            <a:off x="450167" y="1592820"/>
            <a:ext cx="4897080" cy="3672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355680" y="0"/>
            <a:ext cx="11480040" cy="2753640"/>
          </a:xfrm>
          <a:prstGeom prst="rect">
            <a:avLst/>
          </a:prstGeom>
          <a:gradFill rotWithShape="0">
            <a:gsLst>
              <a:gs pos="0">
                <a:srgbClr val="3965B5"/>
              </a:gs>
              <a:gs pos="100000">
                <a:srgbClr val="3B3838"/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42" name="Picture 9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43" name="TextShape 2"/>
          <p:cNvSpPr txBox="1"/>
          <p:nvPr/>
        </p:nvSpPr>
        <p:spPr>
          <a:xfrm>
            <a:off x="1179360" y="826560"/>
            <a:ext cx="98330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cs-CZ" sz="4000" b="0" strike="noStrike" spc="-1">
                <a:solidFill>
                  <a:srgbClr val="FFFFFF"/>
                </a:solidFill>
                <a:latin typeface="Calibri Light"/>
              </a:rPr>
              <a:t>České Budějovice</a:t>
            </a:r>
            <a:endParaRPr lang="cs-CZ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4" name="TextShape 3"/>
          <p:cNvSpPr txBox="1"/>
          <p:nvPr/>
        </p:nvSpPr>
        <p:spPr>
          <a:xfrm>
            <a:off x="1179360" y="3093120"/>
            <a:ext cx="9833040" cy="26935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0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Informace od známých, z internetu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spc="-1" dirty="0">
                <a:solidFill>
                  <a:srgbClr val="000000"/>
                </a:solidFill>
                <a:latin typeface="Calibri"/>
              </a:rPr>
              <a:t>Oslovení Odboru kultury a cestovního ruchu České Budějovice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spc="-1" dirty="0">
                <a:solidFill>
                  <a:srgbClr val="000000"/>
                </a:solidFill>
                <a:latin typeface="Calibri"/>
              </a:rPr>
              <a:t>Oslovení Fér kavárny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800" spc="-1" dirty="0">
              <a:solidFill>
                <a:srgbClr val="000000"/>
              </a:solidFill>
              <a:latin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spc="-1" dirty="0">
                <a:latin typeface="Calibri" panose="020F0502020204030204" pitchFamily="34" charset="0"/>
                <a:cs typeface="Calibri" panose="020F0502020204030204" pitchFamily="34" charset="0"/>
              </a:rPr>
              <a:t>Horká Vana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spc="-1" dirty="0">
                <a:latin typeface="Calibri" panose="020F0502020204030204" pitchFamily="34" charset="0"/>
                <a:cs typeface="Calibri" panose="020F0502020204030204" pitchFamily="34" charset="0"/>
              </a:rPr>
              <a:t>kavárna + sál s pódiem o rozloze cca 75 m2 s kapacitou 50 až 100 lidí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konference a semináře, školení, společenské akce, výstavy, workshopy, tvůrčí kurzy, divadelní představení, besídky, koncerty…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spc="-1" dirty="0">
                <a:latin typeface="Calibri" panose="020F0502020204030204" pitchFamily="34" charset="0"/>
                <a:cs typeface="Calibri" panose="020F0502020204030204" pitchFamily="34" charset="0"/>
              </a:rPr>
              <a:t>Bezbariérové, parkování 100 m před domem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spc="-1" dirty="0">
                <a:latin typeface="Calibri" panose="020F0502020204030204" pitchFamily="34" charset="0"/>
                <a:cs typeface="Calibri" panose="020F0502020204030204" pitchFamily="34" charset="0"/>
              </a:rPr>
              <a:t>Stav: jednání o ceně, nutno upřesnit termín vernisáže i výstavy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B532AD-A9F7-4B63-891E-20936FBF7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39"/>
            <a:ext cx="4521711" cy="1618505"/>
          </a:xfrm>
        </p:spPr>
        <p:txBody>
          <a:bodyPr/>
          <a:lstStyle/>
          <a:p>
            <a:r>
              <a:rPr lang="cs-CZ" dirty="0"/>
              <a:t>Horká vana České Budějovice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1D3BCBD-448F-49F2-9D22-6ED4EBFDB8BE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744895" y="2191319"/>
            <a:ext cx="6608424" cy="3289943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2050" name="Picture 2" descr="horkavana02">
            <a:extLst>
              <a:ext uri="{FF2B5EF4-FFF2-40B4-BE49-F238E27FC236}">
                <a16:creationId xmlns:a16="http://schemas.microsoft.com/office/drawing/2014/main" id="{24ACECF6-A2BF-4121-B616-E44CD715A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3368"/>
            <a:ext cx="7849570" cy="3464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E69B9FD-0F7E-4490-AF9D-FA394642F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5051" y="-71264"/>
            <a:ext cx="5196949" cy="3464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1655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355680" y="0"/>
            <a:ext cx="11480040" cy="2753640"/>
          </a:xfrm>
          <a:prstGeom prst="rect">
            <a:avLst/>
          </a:prstGeom>
          <a:gradFill rotWithShape="0">
            <a:gsLst>
              <a:gs pos="0">
                <a:srgbClr val="3965B5"/>
              </a:gs>
              <a:gs pos="100000">
                <a:srgbClr val="3B3838"/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8" name="Picture 9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89" name="TextShape 2"/>
          <p:cNvSpPr txBox="1"/>
          <p:nvPr/>
        </p:nvSpPr>
        <p:spPr>
          <a:xfrm>
            <a:off x="1179360" y="826560"/>
            <a:ext cx="98330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cs-CZ" sz="4000" b="0" strike="noStrike" spc="-1">
                <a:solidFill>
                  <a:srgbClr val="FFFFFF"/>
                </a:solidFill>
                <a:latin typeface="Calibri Light"/>
              </a:rPr>
              <a:t>SKV Praha</a:t>
            </a:r>
            <a:endParaRPr lang="cs-CZ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TextShape 3"/>
          <p:cNvSpPr txBox="1"/>
          <p:nvPr/>
        </p:nvSpPr>
        <p:spPr>
          <a:xfrm>
            <a:off x="1179360" y="3093120"/>
            <a:ext cx="9833040" cy="26935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Hlavní poslání: vytváření podmínek tělesně hendikepovaným ke sportovní činnosti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Nezisková organizace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7 oddílů SKV Praha: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Outdoor, stolní tenis, lyže, florbal, potápění, tanec, orientační běh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Více než 130 členů z celé ČR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Předsedkyně klubu: Michaela Krunclová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Zástupný obsah 4"/>
          <p:cNvPicPr/>
          <p:nvPr/>
        </p:nvPicPr>
        <p:blipFill>
          <a:blip r:embed="rId2"/>
          <a:stretch/>
        </p:blipFill>
        <p:spPr>
          <a:xfrm>
            <a:off x="790200" y="643320"/>
            <a:ext cx="10611360" cy="5570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A9B838-2887-4618-9B5F-1CF9AD9CD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75BE7E7-49AD-4677-8AD1-8EADB14986AD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/>
              <a:t>Děkujeme za pozornost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6271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5920560" y="0"/>
            <a:ext cx="6271200" cy="6857640"/>
          </a:xfrm>
          <a:prstGeom prst="rect">
            <a:avLst/>
          </a:prstGeom>
          <a:gradFill rotWithShape="0">
            <a:gsLst>
              <a:gs pos="0">
                <a:srgbClr val="4472C4">
                  <a:alpha val="60000"/>
                </a:srgbClr>
              </a:gs>
              <a:gs pos="100000">
                <a:srgbClr val="AFABAB"/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2" name="Picture 25"/>
          <p:cNvPicPr/>
          <p:nvPr/>
        </p:nvPicPr>
        <p:blipFill>
          <a:blip r:embed="rId2"/>
          <a:stretch/>
        </p:blipFill>
        <p:spPr>
          <a:xfrm flipH="1">
            <a:off x="36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93" name="TextShape 2"/>
          <p:cNvSpPr txBox="1"/>
          <p:nvPr/>
        </p:nvSpPr>
        <p:spPr>
          <a:xfrm>
            <a:off x="804960" y="798480"/>
            <a:ext cx="4803120" cy="13114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4400" b="0" strike="noStrike" spc="-1">
                <a:solidFill>
                  <a:srgbClr val="000000"/>
                </a:solidFill>
                <a:latin typeface="Calibri Light"/>
              </a:rPr>
              <a:t>Putovní výstava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TextShape 3"/>
          <p:cNvSpPr txBox="1"/>
          <p:nvPr/>
        </p:nvSpPr>
        <p:spPr>
          <a:xfrm>
            <a:off x="804960" y="2272320"/>
            <a:ext cx="4706280" cy="3788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92500" lnSpcReduction="10000"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Výročí 30 let SKV Praha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Zachycení historie činnosti SKV Praha, inspirující příběhy členů SKV Praha, přiblížení života na vozíku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Putovní výstava v sedmi městech ČR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Praha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Brno</a:t>
            </a:r>
            <a:endParaRPr lang="cs-CZ" sz="2000" spc="-1" dirty="0">
              <a:solidFill>
                <a:srgbClr val="000000"/>
              </a:solidFill>
              <a:latin typeface="Calibri"/>
            </a:endParaRP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Plzeň</a:t>
            </a:r>
            <a:endParaRPr lang="cs-CZ" sz="2000" spc="-1" dirty="0">
              <a:solidFill>
                <a:srgbClr val="000000"/>
              </a:solidFill>
              <a:latin typeface="Calibri"/>
            </a:endParaRP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Ostrava</a:t>
            </a:r>
            <a:endParaRPr lang="cs-CZ" sz="2000" spc="-1" dirty="0">
              <a:solidFill>
                <a:srgbClr val="000000"/>
              </a:solidFill>
              <a:latin typeface="Calibri"/>
            </a:endParaRP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České Budějovice</a:t>
            </a:r>
            <a:r>
              <a:rPr lang="cs-CZ" sz="2000" spc="-1" dirty="0">
                <a:solidFill>
                  <a:srgbClr val="000000"/>
                </a:solidFill>
                <a:latin typeface="Calibri"/>
              </a:rPr>
              <a:t> 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Strakonice</a:t>
            </a:r>
            <a:endParaRPr lang="cs-CZ" sz="2000" spc="-1" dirty="0">
              <a:solidFill>
                <a:srgbClr val="000000"/>
              </a:solidFill>
              <a:latin typeface="Calibri"/>
            </a:endParaRP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Hradec Králové</a:t>
            </a:r>
          </a:p>
        </p:txBody>
      </p:sp>
      <p:sp>
        <p:nvSpPr>
          <p:cNvPr id="95" name="CustomShape 4"/>
          <p:cNvSpPr/>
          <p:nvPr/>
        </p:nvSpPr>
        <p:spPr>
          <a:xfrm flipH="1">
            <a:off x="6714000" y="590760"/>
            <a:ext cx="5477760" cy="6276600"/>
          </a:xfrm>
          <a:custGeom>
            <a:avLst/>
            <a:gdLst/>
            <a:ahLst/>
            <a:cxnLst/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Obrázek 6"/>
          <p:cNvPicPr/>
          <p:nvPr/>
        </p:nvPicPr>
        <p:blipFill>
          <a:blip r:embed="rId3"/>
          <a:srcRect l="17676" r="206"/>
          <a:stretch/>
        </p:blipFill>
        <p:spPr>
          <a:xfrm>
            <a:off x="6893280" y="770040"/>
            <a:ext cx="5298480" cy="6096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2A007B3-2534-45EB-8ED1-8903A97B0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cs-CZ" sz="4000">
                <a:latin typeface="Calibri Light"/>
              </a:rPr>
              <a:t>Podoba výstavy</a:t>
            </a:r>
          </a:p>
        </p:txBody>
      </p:sp>
      <p:pic>
        <p:nvPicPr>
          <p:cNvPr id="7" name="Graphic 6" descr="Fotoaparát">
            <a:extLst>
              <a:ext uri="{FF2B5EF4-FFF2-40B4-BE49-F238E27FC236}">
                <a16:creationId xmlns:a16="http://schemas.microsoft.com/office/drawing/2014/main" id="{7AADA028-6C6B-4678-90A2-E8B665FF9D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8130" y="1275070"/>
            <a:ext cx="3876165" cy="3876165"/>
          </a:xfrm>
          <a:prstGeom prst="rect">
            <a:avLst/>
          </a:prstGeom>
        </p:spPr>
      </p:pic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CBD935A-0B92-472E-AAB8-26F0A829AD15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5596502" y="2405894"/>
            <a:ext cx="5754896" cy="3830067"/>
          </a:xfrm>
        </p:spPr>
        <p:txBody>
          <a:bodyPr lIns="0" tIns="0" rIns="0" bIns="0" anchor="t">
            <a:noAutofit/>
          </a:bodyPr>
          <a:lstStyle/>
          <a:p>
            <a:pPr>
              <a:spcAft>
                <a:spcPts val="600"/>
              </a:spcAft>
            </a:pPr>
            <a:r>
              <a:rPr lang="cs-CZ" sz="2000" dirty="0">
                <a:latin typeface="Calibri"/>
                <a:ea typeface="+mn-lt"/>
                <a:cs typeface="+mn-lt"/>
              </a:rPr>
              <a:t>Návrhy studentů s designerské školy</a:t>
            </a:r>
            <a:endParaRPr lang="cs-CZ" sz="2000">
              <a:latin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cs-CZ" sz="2000" dirty="0">
                <a:latin typeface="Calibri"/>
                <a:ea typeface="+mn-lt"/>
                <a:cs typeface="+mn-lt"/>
              </a:rPr>
              <a:t>30 exponátů</a:t>
            </a:r>
            <a:endParaRPr lang="cs-CZ" sz="2000">
              <a:latin typeface="Calibri"/>
            </a:endParaRPr>
          </a:p>
          <a:p>
            <a:pPr lvl="1">
              <a:spcAft>
                <a:spcPts val="600"/>
              </a:spcAft>
            </a:pPr>
            <a:r>
              <a:rPr lang="cs-CZ" sz="2000" dirty="0">
                <a:latin typeface="Calibri"/>
                <a:ea typeface="+mn-lt"/>
                <a:cs typeface="+mn-lt"/>
              </a:rPr>
              <a:t>Fotografie</a:t>
            </a:r>
            <a:endParaRPr lang="cs-CZ" sz="2000">
              <a:latin typeface="Calibri"/>
            </a:endParaRPr>
          </a:p>
          <a:p>
            <a:pPr lvl="1">
              <a:spcAft>
                <a:spcPts val="600"/>
              </a:spcAft>
            </a:pPr>
            <a:r>
              <a:rPr lang="cs-CZ" sz="2000" dirty="0">
                <a:latin typeface="Calibri"/>
                <a:ea typeface="+mn-lt"/>
                <a:cs typeface="+mn-lt"/>
              </a:rPr>
              <a:t>Text</a:t>
            </a:r>
            <a:endParaRPr lang="cs-CZ" sz="2000">
              <a:latin typeface="Calibri"/>
            </a:endParaRPr>
          </a:p>
          <a:p>
            <a:pPr>
              <a:spcAft>
                <a:spcPts val="600"/>
              </a:spcAft>
            </a:pPr>
            <a:r>
              <a:rPr lang="cs-CZ" sz="2000" dirty="0">
                <a:latin typeface="Calibri"/>
                <a:ea typeface="+mn-lt"/>
                <a:cs typeface="+mn-lt"/>
              </a:rPr>
              <a:t>Rozměr cca A2</a:t>
            </a:r>
          </a:p>
          <a:p>
            <a:pPr>
              <a:spcAft>
                <a:spcPts val="600"/>
              </a:spcAft>
            </a:pPr>
            <a:r>
              <a:rPr lang="cs-CZ" sz="2000" dirty="0">
                <a:latin typeface="Calibri"/>
                <a:ea typeface="+mn-lt"/>
                <a:cs typeface="+mn-lt"/>
              </a:rPr>
              <a:t>Kapa desky</a:t>
            </a:r>
          </a:p>
          <a:p>
            <a:pPr>
              <a:spcAft>
                <a:spcPts val="600"/>
              </a:spcAft>
            </a:pPr>
            <a:r>
              <a:rPr lang="cs-CZ" sz="2000" dirty="0">
                <a:latin typeface="Calibri"/>
                <a:ea typeface="+mn-lt"/>
                <a:cs typeface="+mn-lt"/>
              </a:rPr>
              <a:t>Umístění na zeď nebo do prostoru</a:t>
            </a:r>
          </a:p>
          <a:p>
            <a:pPr>
              <a:spcAft>
                <a:spcPts val="600"/>
              </a:spcAft>
            </a:pPr>
            <a:r>
              <a:rPr lang="cs-CZ" sz="2000" dirty="0">
                <a:latin typeface="Calibri"/>
                <a:ea typeface="+mn-lt"/>
                <a:cs typeface="+mn-lt"/>
              </a:rPr>
              <a:t>Dřevěné stojany k dispozici</a:t>
            </a:r>
            <a:endParaRPr lang="cs-CZ" sz="2000" dirty="0">
              <a:latin typeface="Calibri"/>
              <a:cs typeface="Arial"/>
            </a:endParaRPr>
          </a:p>
          <a:p>
            <a:pPr marL="0" indent="0">
              <a:spcAft>
                <a:spcPts val="600"/>
              </a:spcAft>
              <a:buNone/>
            </a:pPr>
            <a:endParaRPr lang="cs-CZ" sz="2000" dirty="0">
              <a:latin typeface="Calibri"/>
              <a:ea typeface="+mn-lt"/>
              <a:cs typeface="+mn-lt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sz="2000" dirty="0">
                <a:latin typeface="Calibri"/>
                <a:ea typeface="+mn-lt"/>
                <a:cs typeface="+mn-lt"/>
              </a:rPr>
              <a:t>Každých 14 dní instalace a deinstalace výstavy + převoz do jiného města</a:t>
            </a:r>
            <a:endParaRPr lang="cs-CZ" sz="2000">
              <a:latin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700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355680" y="0"/>
            <a:ext cx="11480040" cy="2753640"/>
          </a:xfrm>
          <a:prstGeom prst="rect">
            <a:avLst/>
          </a:prstGeom>
          <a:gradFill rotWithShape="0">
            <a:gsLst>
              <a:gs pos="0">
                <a:srgbClr val="3965B5"/>
              </a:gs>
              <a:gs pos="100000">
                <a:srgbClr val="3B3838"/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8" name="Picture 9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99" name="TextShape 2"/>
          <p:cNvSpPr txBox="1"/>
          <p:nvPr/>
        </p:nvSpPr>
        <p:spPr>
          <a:xfrm>
            <a:off x="1179360" y="826560"/>
            <a:ext cx="98330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cs-CZ" sz="4000" b="0" strike="noStrike" spc="-1">
                <a:solidFill>
                  <a:srgbClr val="FFFFFF"/>
                </a:solidFill>
                <a:latin typeface="Calibri Light"/>
              </a:rPr>
              <a:t>Komunikace</a:t>
            </a:r>
            <a:endParaRPr lang="cs-CZ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TextShape 3"/>
          <p:cNvSpPr txBox="1"/>
          <p:nvPr/>
        </p:nvSpPr>
        <p:spPr>
          <a:xfrm>
            <a:off x="1179360" y="3093120"/>
            <a:ext cx="9833040" cy="26935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Michaela </a:t>
            </a:r>
            <a:r>
              <a:rPr lang="cs-CZ" sz="2000" b="0" strike="noStrike" spc="-1" dirty="0" err="1">
                <a:solidFill>
                  <a:srgbClr val="000000"/>
                </a:solidFill>
                <a:latin typeface="Calibri"/>
              </a:rPr>
              <a:t>Krunclová</a:t>
            </a: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, Markéta Wernerová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Google </a:t>
            </a:r>
            <a:r>
              <a:rPr lang="cs-CZ" sz="2000" b="0" strike="noStrike" spc="-1" dirty="0" err="1">
                <a:solidFill>
                  <a:srgbClr val="000000"/>
                </a:solidFill>
                <a:latin typeface="Calibri"/>
              </a:rPr>
              <a:t>Meet</a:t>
            </a: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, Google Disk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Jedenkrát za dva týdny schůzka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355680" y="0"/>
            <a:ext cx="11480040" cy="2753640"/>
          </a:xfrm>
          <a:prstGeom prst="rect">
            <a:avLst/>
          </a:prstGeom>
          <a:gradFill rotWithShape="0">
            <a:gsLst>
              <a:gs pos="0">
                <a:srgbClr val="3965B5"/>
              </a:gs>
              <a:gs pos="100000">
                <a:srgbClr val="3B3838"/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02" name="Picture 9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03" name="TextShape 2"/>
          <p:cNvSpPr txBox="1"/>
          <p:nvPr/>
        </p:nvSpPr>
        <p:spPr>
          <a:xfrm>
            <a:off x="1179360" y="826560"/>
            <a:ext cx="98330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cs-CZ" sz="4000" b="0" strike="noStrike" spc="-1">
                <a:solidFill>
                  <a:srgbClr val="FFFFFF"/>
                </a:solidFill>
                <a:latin typeface="Calibri Light"/>
              </a:rPr>
              <a:t>Naše úkoly</a:t>
            </a:r>
            <a:endParaRPr lang="cs-CZ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TextShape 3"/>
          <p:cNvSpPr txBox="1"/>
          <p:nvPr/>
        </p:nvSpPr>
        <p:spPr>
          <a:xfrm>
            <a:off x="1179360" y="2978281"/>
            <a:ext cx="10018522" cy="3281842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/>
          <a:p>
            <a:pPr marL="228600" indent="-22824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spc="-1" dirty="0">
                <a:solidFill>
                  <a:srgbClr val="000000"/>
                </a:solidFill>
                <a:latin typeface="Calibri"/>
              </a:rPr>
              <a:t>Navázání kontaktu a spolupráce</a:t>
            </a: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 s vozíčkářem z daného města</a:t>
            </a:r>
          </a:p>
          <a:p>
            <a:pPr marL="228600" indent="-22824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Výběr ideálního prostoru pro výstavu</a:t>
            </a:r>
          </a:p>
          <a:p>
            <a:pPr marL="685800" lvl="1" indent="-22824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Bezbariérovost</a:t>
            </a:r>
          </a:p>
          <a:p>
            <a:pPr marL="685800" lvl="1" indent="-22824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Odpovídající velikost</a:t>
            </a:r>
          </a:p>
          <a:p>
            <a:pPr marL="685800" lvl="1" indent="-22824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Finance</a:t>
            </a:r>
          </a:p>
          <a:p>
            <a:pPr marL="685800" lvl="1" indent="-22824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Termín: 14 dní od září do prosince 2021</a:t>
            </a:r>
          </a:p>
          <a:p>
            <a:pPr marL="228600" indent="-22824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Spojení se s vedením daného místa/ městskou částí či odborem</a:t>
            </a:r>
          </a:p>
          <a:p>
            <a:pPr marL="228600" indent="-22824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Dohodnutí pronájmu prostoru, upřesnění podmínek, termínu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355680" y="0"/>
            <a:ext cx="11480040" cy="2753640"/>
          </a:xfrm>
          <a:prstGeom prst="rect">
            <a:avLst/>
          </a:prstGeom>
          <a:gradFill rotWithShape="0">
            <a:gsLst>
              <a:gs pos="0">
                <a:srgbClr val="3965B5"/>
              </a:gs>
              <a:gs pos="100000">
                <a:srgbClr val="3B3838"/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06" name="Picture 9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07" name="TextShape 2"/>
          <p:cNvSpPr txBox="1"/>
          <p:nvPr/>
        </p:nvSpPr>
        <p:spPr>
          <a:xfrm>
            <a:off x="1179360" y="826560"/>
            <a:ext cx="98330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cs-CZ" sz="4000" b="0" strike="noStrike" spc="-1">
                <a:solidFill>
                  <a:srgbClr val="FFFFFF"/>
                </a:solidFill>
                <a:latin typeface="Calibri Light"/>
              </a:rPr>
              <a:t>Praha</a:t>
            </a:r>
            <a:endParaRPr lang="cs-CZ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TextShape 3"/>
          <p:cNvSpPr txBox="1"/>
          <p:nvPr/>
        </p:nvSpPr>
        <p:spPr>
          <a:xfrm>
            <a:off x="1179360" y="3093120"/>
            <a:ext cx="9833040" cy="26935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Zahájení putovní výstavy 9. 9. 2021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000000"/>
                </a:solidFill>
                <a:latin typeface="Calibri"/>
              </a:rPr>
              <a:t>Vernisáž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cs-CZ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355680" y="0"/>
            <a:ext cx="11480040" cy="2753640"/>
          </a:xfrm>
          <a:prstGeom prst="rect">
            <a:avLst/>
          </a:prstGeom>
          <a:gradFill rotWithShape="0">
            <a:gsLst>
              <a:gs pos="0">
                <a:srgbClr val="3965B5"/>
              </a:gs>
              <a:gs pos="100000">
                <a:srgbClr val="3B3838"/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10" name="Picture 9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11" name="TextShape 2"/>
          <p:cNvSpPr txBox="1"/>
          <p:nvPr/>
        </p:nvSpPr>
        <p:spPr>
          <a:xfrm>
            <a:off x="1179360" y="826560"/>
            <a:ext cx="98330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cs-CZ" sz="4000" b="0" strike="noStrike" spc="-1">
                <a:solidFill>
                  <a:srgbClr val="FFFFFF"/>
                </a:solidFill>
                <a:latin typeface="Calibri Light"/>
              </a:rPr>
              <a:t>Brno</a:t>
            </a:r>
            <a:endParaRPr lang="cs-CZ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TextShape 3"/>
          <p:cNvSpPr txBox="1"/>
          <p:nvPr/>
        </p:nvSpPr>
        <p:spPr>
          <a:xfrm>
            <a:off x="1179360" y="2753641"/>
            <a:ext cx="10229538" cy="3689362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latin typeface="Calibri"/>
              </a:rPr>
              <a:t>Úvodní komunikace s vozíčkářem Josefem – rady, tipy, informace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spc="-1" dirty="0">
                <a:solidFill>
                  <a:srgbClr val="000000"/>
                </a:solidFill>
                <a:latin typeface="Calibri"/>
              </a:rPr>
              <a:t>Komunikace s městskou částí Brno střed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latin typeface="Calibri"/>
              </a:rPr>
              <a:t>Komunikace s T</a:t>
            </a:r>
            <a:r>
              <a:rPr lang="cs-CZ" sz="2400" spc="-1" dirty="0">
                <a:solidFill>
                  <a:srgbClr val="000000"/>
                </a:solidFill>
                <a:latin typeface="Calibri"/>
              </a:rPr>
              <a:t>IC (</a:t>
            </a:r>
            <a:r>
              <a:rPr lang="cs-CZ" sz="2400" spc="-1" dirty="0" err="1">
                <a:solidFill>
                  <a:srgbClr val="000000"/>
                </a:solidFill>
                <a:latin typeface="Calibri"/>
              </a:rPr>
              <a:t>Turisticko</a:t>
            </a:r>
            <a:r>
              <a:rPr lang="cs-CZ" sz="2400" spc="-1" dirty="0">
                <a:solidFill>
                  <a:srgbClr val="000000"/>
                </a:solidFill>
                <a:latin typeface="Calibri"/>
              </a:rPr>
              <a:t> informační centrum)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latin typeface="Calibri"/>
              </a:rPr>
              <a:t>Město má jen jednu bezbariérovou galerii (Brno - Cejl, b</a:t>
            </a:r>
            <a:r>
              <a:rPr lang="cs-CZ" sz="2400" spc="-1" dirty="0">
                <a:solidFill>
                  <a:srgbClr val="000000"/>
                </a:solidFill>
                <a:latin typeface="Calibri"/>
              </a:rPr>
              <a:t>ývalá Káznice)</a:t>
            </a:r>
            <a:r>
              <a:rPr lang="cs-CZ" sz="2400" b="0" strike="noStrike" spc="-1" dirty="0">
                <a:solidFill>
                  <a:srgbClr val="000000"/>
                </a:solidFill>
                <a:latin typeface="Calibri"/>
              </a:rPr>
              <a:t> i zde nakonec problém – doporučeno výstavní místo v Kině Art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latin typeface="Calibri"/>
              </a:rPr>
              <a:t>Jednání s Moravskou zemskou knihovnou v Brně – zde by měla proběhnout výstava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latin typeface="Calibri"/>
              </a:rPr>
              <a:t>2. největší knihovna v ČR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spc="-1" dirty="0">
                <a:solidFill>
                  <a:srgbClr val="000000"/>
                </a:solidFill>
                <a:latin typeface="Calibri"/>
              </a:rPr>
              <a:t>Výstavní prostory ve foyer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latin typeface="Calibri"/>
              </a:rPr>
              <a:t>Možnost vernisáže v salónku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latin typeface="Calibri"/>
              </a:rPr>
              <a:t>Výstavní prostory jsou zdarma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latin typeface="Calibri"/>
              </a:rPr>
              <a:t>Stav: v jednání o termínu a exponátech 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1200" b="0" strike="noStrike" spc="-1" dirty="0">
              <a:solidFill>
                <a:srgbClr val="000000"/>
              </a:solidFill>
              <a:latin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1200" b="0" strike="noStrike" spc="-1" dirty="0">
              <a:solidFill>
                <a:srgbClr val="000000"/>
              </a:solidFill>
              <a:latin typeface="Calibri"/>
            </a:endParaRPr>
          </a:p>
          <a:p>
            <a:r>
              <a:rPr lang="cs-CZ" sz="1200" b="0" strike="noStrike" spc="-1" dirty="0">
                <a:solidFill>
                  <a:srgbClr val="000000"/>
                </a:solidFill>
                <a:latin typeface="Calibri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8B6869-6FF9-40E0-9276-C743BC3F9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Moravská zemská knihovna v Brně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FB828A0-224F-49CB-A3E7-A6C7E608CC77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7854520" y="3682719"/>
            <a:ext cx="4019304" cy="1710122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026" name="Picture 2" descr="O budově | Moravská zemská knihovna v Brně">
            <a:extLst>
              <a:ext uri="{FF2B5EF4-FFF2-40B4-BE49-F238E27FC236}">
                <a16:creationId xmlns:a16="http://schemas.microsoft.com/office/drawing/2014/main" id="{9A0C9024-9448-4713-9A5D-DD3494AB1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025" y="1941564"/>
            <a:ext cx="5977799" cy="4234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5CE2BB6-FC24-4DC9-A9A6-576C75F5D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080" y="2480253"/>
            <a:ext cx="4743785" cy="31567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2326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</TotalTime>
  <Words>664</Words>
  <Application>Microsoft Office PowerPoint</Application>
  <PresentationFormat>Širokoúhlá obrazovka</PresentationFormat>
  <Paragraphs>146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Podoba výstavy</vt:lpstr>
      <vt:lpstr>Prezentace aplikace PowerPoint</vt:lpstr>
      <vt:lpstr>Prezentace aplikace PowerPoint</vt:lpstr>
      <vt:lpstr>Prezentace aplikace PowerPoint</vt:lpstr>
      <vt:lpstr>Prezentace aplikace PowerPoint</vt:lpstr>
      <vt:lpstr>Moravská zemská knihovna v Brně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Šmidingerova knihovna</vt:lpstr>
      <vt:lpstr>Prezentace aplikace PowerPoint</vt:lpstr>
      <vt:lpstr>Prezentace aplikace PowerPoint</vt:lpstr>
      <vt:lpstr>Prezentace aplikace PowerPoint</vt:lpstr>
      <vt:lpstr>Horká vana České Budějovice 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Putovní výstava 30 let SKV Praha</dc:title>
  <dc:subject/>
  <dc:creator>David Kuhn</dc:creator>
  <dc:description/>
  <cp:lastModifiedBy>Štěpánka Bumbová</cp:lastModifiedBy>
  <cp:revision>159</cp:revision>
  <dcterms:created xsi:type="dcterms:W3CDTF">2021-05-12T09:04:28Z</dcterms:created>
  <dcterms:modified xsi:type="dcterms:W3CDTF">2021-05-24T11:12:27Z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Širokoúhlá obrazovka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14</vt:i4>
  </property>
</Properties>
</file>