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91" r:id="rId11"/>
    <p:sldId id="292" r:id="rId12"/>
    <p:sldId id="293" r:id="rId13"/>
    <p:sldId id="283" r:id="rId14"/>
    <p:sldId id="298" r:id="rId15"/>
    <p:sldId id="299" r:id="rId16"/>
    <p:sldId id="294" r:id="rId17"/>
    <p:sldId id="295" r:id="rId18"/>
    <p:sldId id="296" r:id="rId19"/>
    <p:sldId id="284" r:id="rId20"/>
    <p:sldId id="297" r:id="rId21"/>
    <p:sldId id="300" r:id="rId22"/>
    <p:sldId id="285" r:id="rId23"/>
    <p:sldId id="286" r:id="rId24"/>
    <p:sldId id="288" r:id="rId25"/>
    <p:sldId id="302" r:id="rId26"/>
    <p:sldId id="303" r:id="rId27"/>
    <p:sldId id="272" r:id="rId28"/>
    <p:sldId id="301" r:id="rId29"/>
    <p:sldId id="304" r:id="rId30"/>
    <p:sldId id="269" r:id="rId31"/>
    <p:sldId id="260" r:id="rId32"/>
    <p:sldId id="270" r:id="rId33"/>
    <p:sldId id="273" r:id="rId34"/>
    <p:sldId id="287" r:id="rId35"/>
    <p:sldId id="259" r:id="rId36"/>
    <p:sldId id="274" r:id="rId37"/>
    <p:sldId id="257" r:id="rId38"/>
    <p:sldId id="289" r:id="rId39"/>
    <p:sldId id="290" r:id="rId40"/>
    <p:sldId id="261" r:id="rId41"/>
    <p:sldId id="305" r:id="rId42"/>
    <p:sldId id="306" r:id="rId43"/>
    <p:sldId id="258" r:id="rId44"/>
    <p:sldId id="268" r:id="rId45"/>
    <p:sldId id="262" r:id="rId46"/>
    <p:sldId id="264" r:id="rId47"/>
    <p:sldId id="263" r:id="rId48"/>
    <p:sldId id="265" r:id="rId49"/>
    <p:sldId id="266" r:id="rId50"/>
    <p:sldId id="267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7B28C-CC28-4DEC-BB56-BA4B399D4D5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B9A5-A361-4185-B724-AFB9DA646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49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Vlevo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collaterale</a:t>
            </a:r>
            <a:r>
              <a:rPr lang="cs-CZ" dirty="0"/>
              <a:t> </a:t>
            </a:r>
            <a:r>
              <a:rPr lang="cs-CZ" dirty="0" err="1"/>
              <a:t>radiale</a:t>
            </a:r>
            <a:r>
              <a:rPr lang="cs-CZ" dirty="0"/>
              <a:t> – jde na ulnu i </a:t>
            </a:r>
            <a:r>
              <a:rPr lang="cs-CZ" dirty="0" err="1"/>
              <a:t>radius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B9A5-A361-4185-B724-AFB9DA646FA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50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 ruka – palma, druhý obrázek – podle radia se spíše jedná o pravou – </a:t>
            </a:r>
            <a:r>
              <a:rPr lang="cs-CZ" dirty="0" err="1"/>
              <a:t>dorzum</a:t>
            </a:r>
            <a:r>
              <a:rPr lang="cs-CZ" dirty="0"/>
              <a:t> ruky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B9A5-A361-4185-B724-AFB9DA646FA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51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n. </a:t>
            </a:r>
            <a:r>
              <a:rPr lang="cs-CZ" dirty="0" err="1"/>
              <a:t>medianus</a:t>
            </a:r>
            <a:r>
              <a:rPr lang="cs-CZ" dirty="0"/>
              <a:t> při operaci lipomu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B9A5-A361-4185-B724-AFB9DA646FA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3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75440-84BF-41F0-AABF-D1BD00294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3C084B-A903-408E-866C-89705FE81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41B8C1-DCD6-4006-A145-44970A3A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46B8B-9EC3-4ED1-99FA-0C65F72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BE37F2-F938-47FB-B5C3-AFC1E07D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38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CD5C-C003-4A59-9CED-C9BDAEB8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589A50-5558-4792-8B54-13F2DD17C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709FB-7870-46A7-9820-6DD140A8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A74749-DF4C-4369-A914-F8F00C7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DAE61-A3AD-4F19-AD48-BE0E766A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25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681D7F-9B7F-4AEF-B863-00E4C62EC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1955C6-9019-4500-95F6-928A88E57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3EC9BF-F0D5-4258-9D5B-31DD484B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781839-66C9-41DB-9EC8-85FBD11E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9124F6-5C6C-475C-9C09-3F22F3A6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7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8A29E-F924-4D42-B70F-8662323D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A2B94E-B4D9-4076-BB0A-20503E00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258477-3311-4D48-BFA5-7868A5FD5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F4FC0-AFEF-43F6-B882-E828A364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89E86C-EB1F-4460-957A-EA07CD0A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45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462A9-F616-45A2-90AE-65B1033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0B065A-E111-4FFF-BCC3-C3AF72782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5D6F5-E592-41DA-80BA-DFD7C5DB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6BA43-FB21-48B6-861F-8231FCD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4DC4A6-1B8C-4CFD-99A5-3448724A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3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7F0DF-AFF5-414E-A1E2-98F423B7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AC1D9-D050-44EE-8DC2-16E38760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9AC9FB7-533A-4B2A-A079-330193560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890722-0804-4631-95F8-ADD9CC8A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F1BD3F-A438-43F3-B5B5-5D458D5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4CA30E-EF76-40B7-8CCB-964E8C6D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8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72610-FA22-4709-B4C1-BB432751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3D1B67-CC9F-4F4D-B0FE-2BB2D350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86E996-1975-4027-86F1-37F95284E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3C91067-8D3F-48CF-9DA8-9765424AB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5CF13E-42F1-4768-9E62-4F4ACD643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C4A4FD-CC1B-4967-BDAF-2490FE32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3A1070-46EC-4014-8931-350EFA3F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12D0E8-5F94-4AA2-BEB2-F6A6166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14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D4FB6-22A1-40C8-929A-068F5B66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FE3114-CF2C-4EA0-9B3D-592661FD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23182E-03C5-4E11-A7F0-2417629C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DCCBC6-F5DD-4C44-BB4E-0FAFB304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0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07E910-A29F-46F5-8DE8-B01E02DE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07498C-03CB-45CA-A073-926F1A36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F29F37-D5E0-49A1-8747-53C29E66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8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D0DFA-4E11-4E50-97D3-391CE11B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EF7AA6-0EC4-439A-BAF0-69A7BF19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ABB93D4-AD24-44E0-8414-7C523DF41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980A2B-B9D4-4BF4-A1F5-D9CC0361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753F89-6459-4321-A910-6E7FF33C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79CA2B-6939-46F8-85A3-22B070C9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5A8D5-212F-414E-A5BC-B119C6FC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0DFAAA-3EAD-48AA-A137-B2AD53732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4B9305-408C-4BA0-BA3F-20D2C2B7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DCCA89-D95C-49D5-9664-F0AC0312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EE28C7-643F-4A28-BA6D-0BA15852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77B736-72E8-473F-87E7-E4DE2A85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2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0110E3-E6B7-4613-A3FC-B2E7E519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DFD8E9-4753-448B-894E-14850DAC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72185E-72F2-4CB7-838A-FA25EC97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173B-0BFC-4723-A6D6-B8BBD4BC3E68}" type="datetimeFigureOut">
              <a:rPr lang="cs-CZ" smtClean="0"/>
              <a:t>04.11.2018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E8072F-EAD8-49E6-9453-14A594B43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93505-50DE-4089-BAC0-5C812B2BE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CBD3-8690-4B39-875B-7F78B109F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9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DA5AF-5CE9-4E02-B213-C71B8F9D5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KOSTI A KLOUBY HK V OBRÁZCÍCH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3FF9D3-9DA3-41BA-95F5-D60B83425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Jana Vaněčková</a:t>
            </a:r>
          </a:p>
        </p:txBody>
      </p:sp>
    </p:spTree>
    <p:extLst>
      <p:ext uri="{BB962C8B-B14F-4D97-AF65-F5344CB8AC3E}">
        <p14:creationId xmlns:p14="http://schemas.microsoft.com/office/powerpoint/2010/main" val="369955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95957-79D3-4CF0-BFBF-22E931D0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B2838B-9ED1-4FEC-82B5-2164E09B8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terminologia-anatomica.org/Content/Media/2163/606.jpg">
            <a:extLst>
              <a:ext uri="{FF2B5EF4-FFF2-40B4-BE49-F238E27FC236}">
                <a16:creationId xmlns:a16="http://schemas.microsoft.com/office/drawing/2014/main" id="{CC50449D-8D4A-473A-A225-905B9E0C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4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98E06-20CE-48C4-A09B-2EAF4D42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3D02D5-C858-4180-BFEC-0FB6B16E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8" name="Picture 4" descr="http://terminologia-anatomica.org/Content/Media/2165/608.jpg">
            <a:extLst>
              <a:ext uri="{FF2B5EF4-FFF2-40B4-BE49-F238E27FC236}">
                <a16:creationId xmlns:a16="http://schemas.microsoft.com/office/drawing/2014/main" id="{BEE5B817-0D87-40AC-83E8-F27C074A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2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77626-2A6B-4C74-B1CF-A25639F0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F4BEA7-5D79-474B-ABDB-27C2AA98E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http://terminologia-anatomica.org/Content/Media/2186/631.jpg">
            <a:extLst>
              <a:ext uri="{FF2B5EF4-FFF2-40B4-BE49-F238E27FC236}">
                <a16:creationId xmlns:a16="http://schemas.microsoft.com/office/drawing/2014/main" id="{B4E6B0E1-3F68-4AA7-94E8-2E26ACEC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9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75E13-0EB2-44C3-B7DF-C8A0D0F4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53" y="316999"/>
            <a:ext cx="1797284" cy="1325563"/>
          </a:xfrm>
        </p:spPr>
        <p:txBody>
          <a:bodyPr/>
          <a:lstStyle/>
          <a:p>
            <a:r>
              <a:rPr lang="cs-CZ" dirty="0" err="1"/>
              <a:t>Radius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3C9392-8A78-4B8F-A0AA-C0504BC0D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41" y="672654"/>
            <a:ext cx="5369670" cy="6155838"/>
          </a:xfrm>
          <a:prstGeom prst="rect">
            <a:avLst/>
          </a:prstGeom>
        </p:spPr>
      </p:pic>
      <p:pic>
        <p:nvPicPr>
          <p:cNvPr id="19462" name="Picture 6" descr="VÃ½sledek obrÃ¡zku pro radius bone">
            <a:extLst>
              <a:ext uri="{FF2B5EF4-FFF2-40B4-BE49-F238E27FC236}">
                <a16:creationId xmlns:a16="http://schemas.microsoft.com/office/drawing/2014/main" id="{8AF05C8F-3F37-46FA-AE33-F69D4049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79" y="737937"/>
            <a:ext cx="4790724" cy="61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3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Ã½sledek obrÃ¡zku pro radius bone">
            <a:extLst>
              <a:ext uri="{FF2B5EF4-FFF2-40B4-BE49-F238E27FC236}">
                <a16:creationId xmlns:a16="http://schemas.microsoft.com/office/drawing/2014/main" id="{2C2E9013-9E80-4B62-BB78-84B11F91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1" y="-18798"/>
            <a:ext cx="9593178" cy="68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8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Ã½sledek obrÃ¡zku pro radius bone">
            <a:extLst>
              <a:ext uri="{FF2B5EF4-FFF2-40B4-BE49-F238E27FC236}">
                <a16:creationId xmlns:a16="http://schemas.microsoft.com/office/drawing/2014/main" id="{92675517-0A93-42D4-A202-09E7960B2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97" y="59470"/>
            <a:ext cx="9146005" cy="67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9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E8859-E766-451C-BD43-EEBC8575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ADA1C0-B4E7-4AF6-A809-AAC45741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terminologia-anatomica.org/Content/Media/2099/510.jpg">
            <a:extLst>
              <a:ext uri="{FF2B5EF4-FFF2-40B4-BE49-F238E27FC236}">
                <a16:creationId xmlns:a16="http://schemas.microsoft.com/office/drawing/2014/main" id="{89940C1A-0927-44B5-BDFA-9B383BA8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"/>
            <a:ext cx="12192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4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3F76E-59CC-4185-A361-705E7F74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7B1B73-A876-41B3-B34F-6F87C1CA9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http://terminologia-anatomica.org/Content/Media/2170/615.jpg">
            <a:extLst>
              <a:ext uri="{FF2B5EF4-FFF2-40B4-BE49-F238E27FC236}">
                <a16:creationId xmlns:a16="http://schemas.microsoft.com/office/drawing/2014/main" id="{6E801E61-83DE-4FCA-94AA-EBD5A2D5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7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95DF8-E103-493C-B551-AD65D578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11F9C4-7E37-4CBB-B176-55276DAE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http://terminologia-anatomica.org/Content/Media/1905/271.jpg">
            <a:extLst>
              <a:ext uri="{FF2B5EF4-FFF2-40B4-BE49-F238E27FC236}">
                <a16:creationId xmlns:a16="http://schemas.microsoft.com/office/drawing/2014/main" id="{89EC65FF-FE41-46C8-9596-2B9E83F7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3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humerus">
            <a:extLst>
              <a:ext uri="{FF2B5EF4-FFF2-40B4-BE49-F238E27FC236}">
                <a16:creationId xmlns:a16="http://schemas.microsoft.com/office/drawing/2014/main" id="{14370D38-65E6-431B-9E70-C2CCC6DAB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69"/>
            <a:ext cx="5806293" cy="66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Ã½sledek obrÃ¡zku pro membrana interossea antebrachii">
            <a:extLst>
              <a:ext uri="{FF2B5EF4-FFF2-40B4-BE49-F238E27FC236}">
                <a16:creationId xmlns:a16="http://schemas.microsoft.com/office/drawing/2014/main" id="{445EFD1E-B064-47E7-BB7D-722D93C8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27" y="0"/>
            <a:ext cx="1579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Ã½sledek obrÃ¡zku pro membrana interossea antebrachii">
            <a:extLst>
              <a:ext uri="{FF2B5EF4-FFF2-40B4-BE49-F238E27FC236}">
                <a16:creationId xmlns:a16="http://schemas.microsoft.com/office/drawing/2014/main" id="{F841395C-7105-4A4C-9A89-A7A03226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9331"/>
            <a:ext cx="451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4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CA66-886C-4BE4-A407-4B4562F9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Scapula</a:t>
            </a:r>
            <a:endParaRPr lang="cs-CZ" dirty="0"/>
          </a:p>
        </p:txBody>
      </p:sp>
      <p:pic>
        <p:nvPicPr>
          <p:cNvPr id="1026" name="Picture 2" descr="https://mir-s3-cdn-cf.behance.net/project_modules/max_1200/3b048552298451.590b849e24bea.png">
            <a:extLst>
              <a:ext uri="{FF2B5EF4-FFF2-40B4-BE49-F238E27FC236}">
                <a16:creationId xmlns:a16="http://schemas.microsoft.com/office/drawing/2014/main" id="{2FA5FE19-D2BC-4A70-B4C3-4C96B1B1F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9" y="2141537"/>
            <a:ext cx="51192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scapula">
            <a:extLst>
              <a:ext uri="{FF2B5EF4-FFF2-40B4-BE49-F238E27FC236}">
                <a16:creationId xmlns:a16="http://schemas.microsoft.com/office/drawing/2014/main" id="{633C5459-EAE1-4ACC-8F18-A99886C5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10" y="2632785"/>
            <a:ext cx="6737684" cy="33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0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67ED5-02C1-4536-B4F9-2691EA75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365125"/>
            <a:ext cx="1828799" cy="1325563"/>
          </a:xfrm>
        </p:spPr>
        <p:txBody>
          <a:bodyPr/>
          <a:lstStyle/>
          <a:p>
            <a:r>
              <a:rPr lang="cs-CZ" dirty="0"/>
              <a:t>Ulna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5E58238-BD8D-4A5B-A193-14377DBD5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30" y="197939"/>
            <a:ext cx="5610822" cy="6462121"/>
          </a:xfrm>
        </p:spPr>
      </p:pic>
      <p:pic>
        <p:nvPicPr>
          <p:cNvPr id="25602" name="Picture 2" descr="VÃ½sledek obrÃ¡zku pro radius bone">
            <a:extLst>
              <a:ext uri="{FF2B5EF4-FFF2-40B4-BE49-F238E27FC236}">
                <a16:creationId xmlns:a16="http://schemas.microsoft.com/office/drawing/2014/main" id="{BFA7DB98-916A-49FB-B2B4-0AD03815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80892"/>
            <a:ext cx="4800504" cy="6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Ã½sledek obrÃ¡zku pro radius bone">
            <a:extLst>
              <a:ext uri="{FF2B5EF4-FFF2-40B4-BE49-F238E27FC236}">
                <a16:creationId xmlns:a16="http://schemas.microsoft.com/office/drawing/2014/main" id="{AE0ED4E3-3CAE-4FC8-B851-AF36C00A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7" y="262541"/>
            <a:ext cx="2541170" cy="63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VÃ½sledek obrÃ¡zku pro radius bone">
            <a:extLst>
              <a:ext uri="{FF2B5EF4-FFF2-40B4-BE49-F238E27FC236}">
                <a16:creationId xmlns:a16="http://schemas.microsoft.com/office/drawing/2014/main" id="{75162894-0645-44B6-B26E-9B539BC4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02" y="1100137"/>
            <a:ext cx="71247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2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7BF9E-8271-40DD-B745-F9FB9426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Ossa</a:t>
            </a:r>
            <a:r>
              <a:rPr lang="cs-CZ" dirty="0"/>
              <a:t> </a:t>
            </a:r>
            <a:r>
              <a:rPr lang="cs-CZ" dirty="0" err="1"/>
              <a:t>manus</a:t>
            </a:r>
            <a:endParaRPr lang="cs-CZ" dirty="0"/>
          </a:p>
        </p:txBody>
      </p:sp>
      <p:pic>
        <p:nvPicPr>
          <p:cNvPr id="10242" name="Picture 2" descr="VÃ½sledek obrÃ¡zku pro humerus">
            <a:extLst>
              <a:ext uri="{FF2B5EF4-FFF2-40B4-BE49-F238E27FC236}">
                <a16:creationId xmlns:a16="http://schemas.microsoft.com/office/drawing/2014/main" id="{906F0CAA-1135-4793-98D2-4B037272D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5" y="3019216"/>
            <a:ext cx="56102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Ã½sledek obrÃ¡zku pro humerus">
            <a:extLst>
              <a:ext uri="{FF2B5EF4-FFF2-40B4-BE49-F238E27FC236}">
                <a16:creationId xmlns:a16="http://schemas.microsoft.com/office/drawing/2014/main" id="{E23567AF-7FD4-442A-87BA-1303B2EF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80" y="1750887"/>
            <a:ext cx="6491705" cy="48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0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VÃ½sledek obrÃ¡zku pro humerus">
            <a:extLst>
              <a:ext uri="{FF2B5EF4-FFF2-40B4-BE49-F238E27FC236}">
                <a16:creationId xmlns:a16="http://schemas.microsoft.com/office/drawing/2014/main" id="{E61EBFE3-FD07-4083-A930-1564BA4B5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42"/>
            <a:ext cx="3625515" cy="65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Ã½sledek obrÃ¡zku pro humerus">
            <a:extLst>
              <a:ext uri="{FF2B5EF4-FFF2-40B4-BE49-F238E27FC236}">
                <a16:creationId xmlns:a16="http://schemas.microsoft.com/office/drawing/2014/main" id="{96CAB7AF-9733-4CB4-A1B7-DBAD83E2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15" y="146042"/>
            <a:ext cx="4475748" cy="659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Ã½sledek obrÃ¡zku pro os hamatum kenhub">
            <a:extLst>
              <a:ext uri="{FF2B5EF4-FFF2-40B4-BE49-F238E27FC236}">
                <a16:creationId xmlns:a16="http://schemas.microsoft.com/office/drawing/2014/main" id="{0396D467-B9C5-45A0-8329-0E108CE4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0"/>
            <a:ext cx="380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23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articulatio cubiti">
            <a:extLst>
              <a:ext uri="{FF2B5EF4-FFF2-40B4-BE49-F238E27FC236}">
                <a16:creationId xmlns:a16="http://schemas.microsoft.com/office/drawing/2014/main" id="{CFB9EEA1-18C1-4548-9544-ABE4028595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01" y="440176"/>
            <a:ext cx="7970197" cy="59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7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Ã½sledek obrÃ¡zku pro ligamentum sternoclaviculare netter">
            <a:extLst>
              <a:ext uri="{FF2B5EF4-FFF2-40B4-BE49-F238E27FC236}">
                <a16:creationId xmlns:a16="http://schemas.microsoft.com/office/drawing/2014/main" id="{5263D356-156B-403F-B32D-EE5E4FFA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34" y="2018279"/>
            <a:ext cx="9240531" cy="28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87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visejÃ­cÃ­ obrÃ¡zek">
            <a:extLst>
              <a:ext uri="{FF2B5EF4-FFF2-40B4-BE49-F238E27FC236}">
                <a16:creationId xmlns:a16="http://schemas.microsoft.com/office/drawing/2014/main" id="{761A414E-9BBF-4181-9737-7AEFDED0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666750"/>
            <a:ext cx="68199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14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Ã½sledek obrÃ¡zku pro ligamentum sternoclaviculare">
            <a:extLst>
              <a:ext uri="{FF2B5EF4-FFF2-40B4-BE49-F238E27FC236}">
                <a16:creationId xmlns:a16="http://schemas.microsoft.com/office/drawing/2014/main" id="{C4438131-FF09-4294-A5A1-D6E0565E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4" y="571500"/>
            <a:ext cx="5638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Ã½sledek obrÃ¡zku pro ligamentum sternoclaviculare">
            <a:extLst>
              <a:ext uri="{FF2B5EF4-FFF2-40B4-BE49-F238E27FC236}">
                <a16:creationId xmlns:a16="http://schemas.microsoft.com/office/drawing/2014/main" id="{FF57C1A5-7B16-4BD8-B2EE-149B2BF4A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74" y="1527790"/>
            <a:ext cx="6277981" cy="47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5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Ã½sledek obrÃ¡zku pro ligamentum acromioclaviculare">
            <a:extLst>
              <a:ext uri="{FF2B5EF4-FFF2-40B4-BE49-F238E27FC236}">
                <a16:creationId xmlns:a16="http://schemas.microsoft.com/office/drawing/2014/main" id="{69B6BB95-05CF-4E60-A023-8D9B16CC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9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Ã½sledek obrÃ¡zku pro humeral joint">
            <a:extLst>
              <a:ext uri="{FF2B5EF4-FFF2-40B4-BE49-F238E27FC236}">
                <a16:creationId xmlns:a16="http://schemas.microsoft.com/office/drawing/2014/main" id="{7B4443D5-6DF3-49C4-B24F-51CAA43B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650"/>
            <a:ext cx="6858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scapula">
            <a:extLst>
              <a:ext uri="{FF2B5EF4-FFF2-40B4-BE49-F238E27FC236}">
                <a16:creationId xmlns:a16="http://schemas.microsoft.com/office/drawing/2014/main" id="{321D3D12-93F5-480A-B8A9-8B9EC08FF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11" y="158722"/>
            <a:ext cx="9974178" cy="66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30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articulatio sternocostalis">
            <a:extLst>
              <a:ext uri="{FF2B5EF4-FFF2-40B4-BE49-F238E27FC236}">
                <a16:creationId xmlns:a16="http://schemas.microsoft.com/office/drawing/2014/main" id="{180724CC-2DE2-4B17-BA7A-534CF7090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28" y="549672"/>
            <a:ext cx="8021543" cy="57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7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articulatio mediocarpalis">
            <a:extLst>
              <a:ext uri="{FF2B5EF4-FFF2-40B4-BE49-F238E27FC236}">
                <a16:creationId xmlns:a16="http://schemas.microsoft.com/office/drawing/2014/main" id="{D1517AFE-0C7C-494F-A6CB-93676C602D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7" y="322897"/>
            <a:ext cx="8718884" cy="62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1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47683A46-B876-4CBC-8F44-E46734CF91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45" y="179279"/>
            <a:ext cx="9903910" cy="64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33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articulatio acromioclavicularis">
            <a:extLst>
              <a:ext uri="{FF2B5EF4-FFF2-40B4-BE49-F238E27FC236}">
                <a16:creationId xmlns:a16="http://schemas.microsoft.com/office/drawing/2014/main" id="{64A0700C-0F6F-4624-9746-2FE13586F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97" y="78959"/>
            <a:ext cx="6047006" cy="67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76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5A08B-7E09-4692-B642-B8D74B3E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Articulatio</a:t>
            </a:r>
            <a:r>
              <a:rPr lang="cs-CZ" dirty="0"/>
              <a:t> </a:t>
            </a:r>
            <a:r>
              <a:rPr lang="cs-CZ" dirty="0" err="1"/>
              <a:t>cubiti</a:t>
            </a:r>
            <a:endParaRPr lang="cs-CZ" dirty="0"/>
          </a:p>
        </p:txBody>
      </p:sp>
      <p:pic>
        <p:nvPicPr>
          <p:cNvPr id="12290" name="Picture 2" descr="VÃ½sledek obrÃ¡zku pro articulatio cubiti">
            <a:extLst>
              <a:ext uri="{FF2B5EF4-FFF2-40B4-BE49-F238E27FC236}">
                <a16:creationId xmlns:a16="http://schemas.microsoft.com/office/drawing/2014/main" id="{7E88F9C6-F723-4D5B-B349-14417EB50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6" y="1690688"/>
            <a:ext cx="4886785" cy="48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Ã½sledek obrÃ¡zku pro articulatio cubiti">
            <a:extLst>
              <a:ext uri="{FF2B5EF4-FFF2-40B4-BE49-F238E27FC236}">
                <a16:creationId xmlns:a16="http://schemas.microsoft.com/office/drawing/2014/main" id="{196A205B-730F-46D5-A4F6-B84595B8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85" y="2625725"/>
            <a:ext cx="3048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06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articulatio cubiti">
            <a:extLst>
              <a:ext uri="{FF2B5EF4-FFF2-40B4-BE49-F238E27FC236}">
                <a16:creationId xmlns:a16="http://schemas.microsoft.com/office/drawing/2014/main" id="{F6215DB1-C716-4470-92B3-8836071DC3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88" y="396666"/>
            <a:ext cx="8086224" cy="6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34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articulatio cubiti">
            <a:extLst>
              <a:ext uri="{FF2B5EF4-FFF2-40B4-BE49-F238E27FC236}">
                <a16:creationId xmlns:a16="http://schemas.microsoft.com/office/drawing/2014/main" id="{2887DAFE-DDDA-42E5-AE3A-90BB6EEF05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5" y="1069040"/>
            <a:ext cx="11726510" cy="47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06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ligamentum collaterale carpi">
            <a:extLst>
              <a:ext uri="{FF2B5EF4-FFF2-40B4-BE49-F238E27FC236}">
                <a16:creationId xmlns:a16="http://schemas.microsoft.com/office/drawing/2014/main" id="{7D74B8E8-3F8E-48B8-A885-7C2F8C9A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7489"/>
            <a:ext cx="5723021" cy="57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ligamentum collaterale carpi">
            <a:extLst>
              <a:ext uri="{FF2B5EF4-FFF2-40B4-BE49-F238E27FC236}">
                <a16:creationId xmlns:a16="http://schemas.microsoft.com/office/drawing/2014/main" id="{87BA2D4F-A0DC-4908-B894-8DF3FD88A5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77" y="1753755"/>
            <a:ext cx="6969292" cy="47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16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Ã½sledek obrÃ¡zku pro articulatio cubiti">
            <a:extLst>
              <a:ext uri="{FF2B5EF4-FFF2-40B4-BE49-F238E27FC236}">
                <a16:creationId xmlns:a16="http://schemas.microsoft.com/office/drawing/2014/main" id="{7F465D7E-7BB7-43B4-B4E5-BBC05E21D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01" y="748757"/>
            <a:ext cx="7665397" cy="57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74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articulatio cubiti">
            <a:extLst>
              <a:ext uri="{FF2B5EF4-FFF2-40B4-BE49-F238E27FC236}">
                <a16:creationId xmlns:a16="http://schemas.microsoft.com/office/drawing/2014/main" id="{4A657ACE-833B-49B8-9CC8-AD82581E5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8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scapula">
            <a:extLst>
              <a:ext uri="{FF2B5EF4-FFF2-40B4-BE49-F238E27FC236}">
                <a16:creationId xmlns:a16="http://schemas.microsoft.com/office/drawing/2014/main" id="{94071616-FE84-4204-A802-AD98D56CD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195479"/>
            <a:ext cx="6164686" cy="64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scapula">
            <a:extLst>
              <a:ext uri="{FF2B5EF4-FFF2-40B4-BE49-F238E27FC236}">
                <a16:creationId xmlns:a16="http://schemas.microsoft.com/office/drawing/2014/main" id="{042147D4-4884-4C17-A84E-706F7AC0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55" y="195479"/>
            <a:ext cx="4314441" cy="64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71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articulatio mediocarpalis">
            <a:extLst>
              <a:ext uri="{FF2B5EF4-FFF2-40B4-BE49-F238E27FC236}">
                <a16:creationId xmlns:a16="http://schemas.microsoft.com/office/drawing/2014/main" id="{4A2E293B-E6F5-44AF-89C5-CD4C19DC8A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9" y="305748"/>
            <a:ext cx="10537761" cy="62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31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30C69-142B-48D8-92B6-8838D719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000984-9420-4F27-BF89-BEA666BCA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VÃ½sledek obrÃ¡zku pro saddle joint thumb">
            <a:extLst>
              <a:ext uri="{FF2B5EF4-FFF2-40B4-BE49-F238E27FC236}">
                <a16:creationId xmlns:a16="http://schemas.microsoft.com/office/drawing/2014/main" id="{3C2BD319-BD51-4E5D-9175-25A497E9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34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Ã½sledek obrÃ¡zku pro saddle joint thumb">
            <a:extLst>
              <a:ext uri="{FF2B5EF4-FFF2-40B4-BE49-F238E27FC236}">
                <a16:creationId xmlns:a16="http://schemas.microsoft.com/office/drawing/2014/main" id="{8D906ED2-C818-4E70-9BE3-E96E08B1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0"/>
            <a:ext cx="690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22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articulatio mediocarpalis">
            <a:extLst>
              <a:ext uri="{FF2B5EF4-FFF2-40B4-BE49-F238E27FC236}">
                <a16:creationId xmlns:a16="http://schemas.microsoft.com/office/drawing/2014/main" id="{C997BE26-6818-4A8C-95BD-6A77F5D3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3" y="900855"/>
            <a:ext cx="10363114" cy="50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2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ligamentum collaterale carpi">
            <a:extLst>
              <a:ext uri="{FF2B5EF4-FFF2-40B4-BE49-F238E27FC236}">
                <a16:creationId xmlns:a16="http://schemas.microsoft.com/office/drawing/2014/main" id="{2C92D1C2-75B5-4667-B92C-57B7452C18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26" y="365125"/>
            <a:ext cx="6802547" cy="61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ligamentum collaterale carpi radiale et ulnare">
            <a:extLst>
              <a:ext uri="{FF2B5EF4-FFF2-40B4-BE49-F238E27FC236}">
                <a16:creationId xmlns:a16="http://schemas.microsoft.com/office/drawing/2014/main" id="{1D17A172-3C54-467B-8729-D51DB285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4" y="0"/>
            <a:ext cx="5438274" cy="68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AD99A719-0C43-496E-9CEE-5606A60A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022"/>
            <a:ext cx="6477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83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canalis carpalis">
            <a:extLst>
              <a:ext uri="{FF2B5EF4-FFF2-40B4-BE49-F238E27FC236}">
                <a16:creationId xmlns:a16="http://schemas.microsoft.com/office/drawing/2014/main" id="{BF2E9817-2A1F-4A1F-87C9-6901075A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966788"/>
            <a:ext cx="86677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90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BE335-0E1F-4953-A6E0-863E528A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B49FF6-3901-450A-AB03-0C7537BA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Ã½sledek obrÃ¡zku pro canalis carpalis">
            <a:extLst>
              <a:ext uri="{FF2B5EF4-FFF2-40B4-BE49-F238E27FC236}">
                <a16:creationId xmlns:a16="http://schemas.microsoft.com/office/drawing/2014/main" id="{99D9CF62-9572-4E23-A5F6-C3D7FB50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19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senzitivnÃ­ inervace n. medianus">
            <a:extLst>
              <a:ext uri="{FF2B5EF4-FFF2-40B4-BE49-F238E27FC236}">
                <a16:creationId xmlns:a16="http://schemas.microsoft.com/office/drawing/2014/main" id="{E7C8DD4B-DB7A-4FBA-907A-CBFECDCBA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57" y="365125"/>
            <a:ext cx="6124074" cy="58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52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visejÃ­cÃ­ obrÃ¡zek">
            <a:extLst>
              <a:ext uri="{FF2B5EF4-FFF2-40B4-BE49-F238E27FC236}">
                <a16:creationId xmlns:a16="http://schemas.microsoft.com/office/drawing/2014/main" id="{C03AB42E-ED5B-4C32-B292-2E9FA5F13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1214726"/>
            <a:ext cx="11133221" cy="44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8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C2A3C-CF08-4594-B734-8F9811E6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41884" cy="1325563"/>
          </a:xfrm>
        </p:spPr>
        <p:txBody>
          <a:bodyPr/>
          <a:lstStyle/>
          <a:p>
            <a:r>
              <a:rPr lang="cs-CZ" dirty="0" err="1"/>
              <a:t>Clavicula</a:t>
            </a:r>
            <a:endParaRPr lang="cs-CZ" dirty="0"/>
          </a:p>
        </p:txBody>
      </p:sp>
      <p:pic>
        <p:nvPicPr>
          <p:cNvPr id="4098" name="Picture 2" descr="VÃ½sledek obrÃ¡zku pro clavicula">
            <a:extLst>
              <a:ext uri="{FF2B5EF4-FFF2-40B4-BE49-F238E27FC236}">
                <a16:creationId xmlns:a16="http://schemas.microsoft.com/office/drawing/2014/main" id="{256F4D1D-F28E-4E46-8AA5-D28DBAF76D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35" y="2506662"/>
            <a:ext cx="70041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clavicle bone">
            <a:extLst>
              <a:ext uri="{FF2B5EF4-FFF2-40B4-BE49-F238E27FC236}">
                <a16:creationId xmlns:a16="http://schemas.microsoft.com/office/drawing/2014/main" id="{6EF96EAC-6CCB-4118-8A7B-01C67F85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3" y="3429000"/>
            <a:ext cx="41433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24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ligamenta ruky">
            <a:extLst>
              <a:ext uri="{FF2B5EF4-FFF2-40B4-BE49-F238E27FC236}">
                <a16:creationId xmlns:a16="http://schemas.microsoft.com/office/drawing/2014/main" id="{FAEA86A7-5256-4F69-8D95-F9762C3B71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41" y="254438"/>
            <a:ext cx="5417917" cy="63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8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clavicula">
            <a:extLst>
              <a:ext uri="{FF2B5EF4-FFF2-40B4-BE49-F238E27FC236}">
                <a16:creationId xmlns:a16="http://schemas.microsoft.com/office/drawing/2014/main" id="{80375597-1A6D-426F-9300-B7CC3E508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0" y="629276"/>
            <a:ext cx="11082239" cy="55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9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DC374-4A7A-4779-BFBD-73DE8706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Humerus</a:t>
            </a:r>
          </a:p>
        </p:txBody>
      </p:sp>
      <p:pic>
        <p:nvPicPr>
          <p:cNvPr id="6146" name="Picture 2" descr="VÃ½sledek obrÃ¡zku pro humerus">
            <a:extLst>
              <a:ext uri="{FF2B5EF4-FFF2-40B4-BE49-F238E27FC236}">
                <a16:creationId xmlns:a16="http://schemas.microsoft.com/office/drawing/2014/main" id="{CCE199FB-25B1-4198-8E34-8A20B12FC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" y="1690688"/>
            <a:ext cx="6668222" cy="48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humerus">
            <a:extLst>
              <a:ext uri="{FF2B5EF4-FFF2-40B4-BE49-F238E27FC236}">
                <a16:creationId xmlns:a16="http://schemas.microsoft.com/office/drawing/2014/main" id="{9522B297-080E-4B77-B8F8-E562593B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34" y="659202"/>
            <a:ext cx="34671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3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humerus">
            <a:extLst>
              <a:ext uri="{FF2B5EF4-FFF2-40B4-BE49-F238E27FC236}">
                <a16:creationId xmlns:a16="http://schemas.microsoft.com/office/drawing/2014/main" id="{73321A19-0F8E-488D-BE95-D79D5F5C6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231628"/>
            <a:ext cx="6394743" cy="63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ek obrÃ¡zku pro humerus">
            <a:extLst>
              <a:ext uri="{FF2B5EF4-FFF2-40B4-BE49-F238E27FC236}">
                <a16:creationId xmlns:a16="http://schemas.microsoft.com/office/drawing/2014/main" id="{2DA9FB3C-DED1-4F06-87AB-00DD3F33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43" y="139283"/>
            <a:ext cx="4987089" cy="67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1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humerus">
            <a:extLst>
              <a:ext uri="{FF2B5EF4-FFF2-40B4-BE49-F238E27FC236}">
                <a16:creationId xmlns:a16="http://schemas.microsoft.com/office/drawing/2014/main" id="{505DE004-8546-4C69-918B-362827F448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8" y="4005"/>
            <a:ext cx="6721724" cy="68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06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54</Words>
  <Application>Microsoft Office PowerPoint</Application>
  <PresentationFormat>Širokoúhlá obrazovka</PresentationFormat>
  <Paragraphs>15</Paragraphs>
  <Slides>50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Motiv Office</vt:lpstr>
      <vt:lpstr>KOSTI A KLOUBY HK V OBRÁZCÍCH</vt:lpstr>
      <vt:lpstr>Scapula</vt:lpstr>
      <vt:lpstr>Prezentace aplikace PowerPoint</vt:lpstr>
      <vt:lpstr>Prezentace aplikace PowerPoint</vt:lpstr>
      <vt:lpstr>Clavicula</vt:lpstr>
      <vt:lpstr>Prezentace aplikace PowerPoint</vt:lpstr>
      <vt:lpstr>Humerus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Radius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Ulna</vt:lpstr>
      <vt:lpstr>Prezentace aplikace PowerPoint</vt:lpstr>
      <vt:lpstr>Ossa manus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Articulatio cubiti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KOSTI A KLOUBY HK V OBRÁZCÍCH</dc:title>
  <dc:creator>Jana Vaněčková</dc:creator>
  <cp:lastModifiedBy>Jana Vaněčková</cp:lastModifiedBy>
  <cp:revision>16</cp:revision>
  <dcterms:created xsi:type="dcterms:W3CDTF">2018-10-15T20:15:05Z</dcterms:created>
  <dcterms:modified xsi:type="dcterms:W3CDTF">2018-11-04T10:10:42Z</dcterms:modified>
</cp:coreProperties>
</file>