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x="12192000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Obrázek 33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Obrázek 69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1" name="Obrázek 70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Obrázek 105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Obrázek 106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Obrázek 141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43" name="Obrázek 142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8" name="Obrázek 177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79" name="Obrázek 178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4" name="Obrázek 213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215" name="Obrázek 214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1595160" y="1122480"/>
            <a:ext cx="9000360" cy="221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/>
            <a:r>
              <a:rPr lang="cs-CZ" sz="4000" b="1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Historická geografie</a:t>
            </a:r>
            <a:endParaRPr lang="cs-CZ" sz="1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cs-CZ" sz="1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cs-CZ" sz="4000" b="1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Prameny Historické geografie – 2. část</a:t>
            </a:r>
            <a:endParaRPr lang="cs-CZ" sz="1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1595160" y="4009320"/>
            <a:ext cx="9000360" cy="193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24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man Old Style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Jitka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Močičková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mocickova@hiu.cas.cz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4"/>
          <p:cNvPicPr/>
          <p:nvPr/>
        </p:nvPicPr>
        <p:blipFill>
          <a:blip r:embed="rId2"/>
          <a:stretch/>
        </p:blipFill>
        <p:spPr>
          <a:xfrm>
            <a:off x="2135160" y="839880"/>
            <a:ext cx="8063280" cy="6017040"/>
          </a:xfrm>
          <a:prstGeom prst="rect">
            <a:avLst/>
          </a:prstGeom>
          <a:ln>
            <a:noFill/>
          </a:ln>
        </p:spPr>
      </p:pic>
      <p:sp>
        <p:nvSpPr>
          <p:cNvPr id="234" name="CustomShape 1"/>
          <p:cNvSpPr/>
          <p:nvPr/>
        </p:nvSpPr>
        <p:spPr>
          <a:xfrm>
            <a:off x="2381760" y="189000"/>
            <a:ext cx="742248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Kladno a okolí, I. vojenské mapování, 80. léta 18. století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Obrázek 2"/>
          <p:cNvPicPr/>
          <p:nvPr/>
        </p:nvPicPr>
        <p:blipFill>
          <a:blip r:embed="rId2"/>
          <a:stretch/>
        </p:blipFill>
        <p:spPr>
          <a:xfrm>
            <a:off x="1775880" y="507960"/>
            <a:ext cx="8685720" cy="566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7.4.1. Srovnávací kartografické prameny HG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2. VM („Františkovo“)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1836–1852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(úpravy do 70. let 19. stol.), 1:28 800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přesnější než 1. VM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Čechy 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1842–1852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, Morava a Slezsko 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1836–1840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z výsledků mapování odvozeny mapy generální (1:288 000) a speciální (1:144 000)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913680" y="609480"/>
            <a:ext cx="10352520" cy="72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Plzeň a okolí, 2. vojenské mapování, 1845-6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9" name="Obrázek 4"/>
          <p:cNvPicPr/>
          <p:nvPr/>
        </p:nvPicPr>
        <p:blipFill>
          <a:blip r:embed="rId2"/>
          <a:stretch/>
        </p:blipFill>
        <p:spPr>
          <a:xfrm>
            <a:off x="0" y="1466280"/>
            <a:ext cx="12191040" cy="4671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Obrázek 5"/>
          <p:cNvPicPr/>
          <p:nvPr/>
        </p:nvPicPr>
        <p:blipFill>
          <a:blip r:embed="rId2"/>
          <a:stretch/>
        </p:blipFill>
        <p:spPr>
          <a:xfrm>
            <a:off x="-1428120" y="-670680"/>
            <a:ext cx="19935360" cy="7639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1736640" y="270000"/>
            <a:ext cx="1832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2"/>
          <p:cNvSpPr/>
          <p:nvPr/>
        </p:nvSpPr>
        <p:spPr>
          <a:xfrm>
            <a:off x="5710320" y="304920"/>
            <a:ext cx="1832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3"/>
          <p:cNvSpPr/>
          <p:nvPr/>
        </p:nvSpPr>
        <p:spPr>
          <a:xfrm>
            <a:off x="0" y="191160"/>
            <a:ext cx="1219104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Praha a okolí,  2. vojenské mapování, 1850/1851, 1873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4" name="Picture 9"/>
          <p:cNvPicPr/>
          <p:nvPr/>
        </p:nvPicPr>
        <p:blipFill>
          <a:blip r:embed="rId2"/>
          <a:stretch/>
        </p:blipFill>
        <p:spPr>
          <a:xfrm>
            <a:off x="2557440" y="765000"/>
            <a:ext cx="7076160" cy="546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7.4.1. Srovnávací kartografické prameny HG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3. VM („Františko-josefské“)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1874–1880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; topografické mapy 1:25 000, speciální mapy 1:75 000 a generální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mapy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1:200 000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po roce 1918 převzal československý stát a vydal s nově upraveným názvoslovím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polohopis a výškopis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; vysoká výpovědní hodnota -&gt; ČZ v procesu industrializace a urbanizace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tištěné mapy často velmi nekvalitní tisk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5"/>
          <p:cNvPicPr/>
          <p:nvPr/>
        </p:nvPicPr>
        <p:blipFill>
          <a:blip r:embed="rId2"/>
          <a:stretch/>
        </p:blipFill>
        <p:spPr>
          <a:xfrm>
            <a:off x="2351160" y="765000"/>
            <a:ext cx="7414200" cy="5750280"/>
          </a:xfrm>
          <a:prstGeom prst="rect">
            <a:avLst/>
          </a:prstGeom>
          <a:ln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2116080" y="281160"/>
            <a:ext cx="786672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Kladno a okolí, III. vojenské mapování, 80. léta 19. století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Obrázek 4"/>
          <p:cNvPicPr/>
          <p:nvPr/>
        </p:nvPicPr>
        <p:blipFill>
          <a:blip r:embed="rId2"/>
          <a:stretch/>
        </p:blipFill>
        <p:spPr>
          <a:xfrm>
            <a:off x="-2480760" y="366480"/>
            <a:ext cx="18304560" cy="642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1736640" y="270000"/>
            <a:ext cx="1832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5710320" y="304920"/>
            <a:ext cx="1832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3"/>
          <p:cNvSpPr/>
          <p:nvPr/>
        </p:nvSpPr>
        <p:spPr>
          <a:xfrm>
            <a:off x="1523880" y="457200"/>
            <a:ext cx="442656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Vojenská mapování - srovnání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3" name="Picture 1029"/>
          <p:cNvPicPr/>
          <p:nvPr/>
        </p:nvPicPr>
        <p:blipFill>
          <a:blip r:embed="rId2"/>
          <a:stretch/>
        </p:blipFill>
        <p:spPr>
          <a:xfrm>
            <a:off x="1523880" y="1125360"/>
            <a:ext cx="4354920" cy="3597840"/>
          </a:xfrm>
          <a:prstGeom prst="rect">
            <a:avLst/>
          </a:prstGeom>
          <a:ln>
            <a:noFill/>
          </a:ln>
        </p:spPr>
      </p:pic>
      <p:pic>
        <p:nvPicPr>
          <p:cNvPr id="254" name="Picture 1030"/>
          <p:cNvPicPr/>
          <p:nvPr/>
        </p:nvPicPr>
        <p:blipFill>
          <a:blip r:embed="rId3"/>
          <a:stretch/>
        </p:blipFill>
        <p:spPr>
          <a:xfrm>
            <a:off x="5951520" y="0"/>
            <a:ext cx="4369320" cy="3657960"/>
          </a:xfrm>
          <a:prstGeom prst="rect">
            <a:avLst/>
          </a:prstGeom>
          <a:ln>
            <a:noFill/>
          </a:ln>
        </p:spPr>
      </p:pic>
      <p:pic>
        <p:nvPicPr>
          <p:cNvPr id="255" name="Picture 1032"/>
          <p:cNvPicPr/>
          <p:nvPr/>
        </p:nvPicPr>
        <p:blipFill>
          <a:blip r:embed="rId4"/>
          <a:stretch/>
        </p:blipFill>
        <p:spPr>
          <a:xfrm>
            <a:off x="6113520" y="3292560"/>
            <a:ext cx="4553280" cy="3564360"/>
          </a:xfrm>
          <a:prstGeom prst="rect">
            <a:avLst/>
          </a:prstGeom>
          <a:ln>
            <a:noFill/>
          </a:ln>
        </p:spPr>
      </p:pic>
      <p:sp>
        <p:nvSpPr>
          <p:cNvPr id="256" name="CustomShape 4"/>
          <p:cNvSpPr/>
          <p:nvPr/>
        </p:nvSpPr>
        <p:spPr>
          <a:xfrm>
            <a:off x="1523880" y="5486400"/>
            <a:ext cx="436932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Jičín a okolí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7.4. Kartografické prameny HG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1) srovnávací </a:t>
            </a:r>
            <a:r>
              <a:rPr lang="cs-CZ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= mapy, plány, ev. atlasy stejného měřítka a kartografického zobrazení pokrývající k určitému datu nebo období celé nebo téměř celé území českých zemí; srovnávací prameny z různých období lze vzájemně </a:t>
            </a: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porovnávat</a:t>
            </a:r>
          </a:p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2) individuální </a:t>
            </a:r>
            <a:r>
              <a:rPr lang="cs-CZ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= různá měřítka, zobrazení nebo nepokrývají většinu území českých zemí; nelze </a:t>
            </a:r>
            <a:r>
              <a:rPr lang="cs-CZ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jednoduše</a:t>
            </a: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</a:t>
            </a:r>
            <a:r>
              <a:rPr lang="cs-CZ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využít pro srovnávání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7.4.1. Srovnávací kartografické prameny hg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2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Soubory topografických map z 20. století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návaznost na vojenská mapování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Symbol" charset="2"/>
              <a:buChar char=""/>
            </a:pPr>
            <a:r>
              <a:rPr lang="cs-CZ" sz="22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Mapy krajů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Symbol" charset="2"/>
              <a:buChar char=""/>
            </a:pP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od 18.  století, do poč. 19. stol. Na základě Müllera, pak František Jakub Jindřich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Kreibich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(Čechy), Konrad </a:t>
            </a:r>
            <a:r>
              <a:rPr lang="cs-CZ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Schenkl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(Morava)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2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Mapy okresních hejtmanství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vychází z 3.VM; 2. pol. 19. stol. a poč. 20. stol.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1:75 000, 1:100 000, 1:220 000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drobné krajinné prvky</a:t>
            </a:r>
            <a:r>
              <a:rPr lang="cs-CZ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, památky, hospodářské objekty</a:t>
            </a:r>
            <a:endParaRPr lang="cs-CZ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2201040" y="352440"/>
            <a:ext cx="27802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Topografické mapy 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0" name="Picture 5"/>
          <p:cNvPicPr/>
          <p:nvPr/>
        </p:nvPicPr>
        <p:blipFill>
          <a:blip r:embed="rId2"/>
          <a:stretch/>
        </p:blipFill>
        <p:spPr>
          <a:xfrm>
            <a:off x="1523880" y="1628640"/>
            <a:ext cx="5039280" cy="3866040"/>
          </a:xfrm>
          <a:prstGeom prst="rect">
            <a:avLst/>
          </a:prstGeom>
          <a:ln>
            <a:noFill/>
          </a:ln>
        </p:spPr>
      </p:pic>
      <p:pic>
        <p:nvPicPr>
          <p:cNvPr id="261" name="Picture 6"/>
          <p:cNvPicPr/>
          <p:nvPr/>
        </p:nvPicPr>
        <p:blipFill>
          <a:blip r:embed="rId3"/>
          <a:stretch/>
        </p:blipFill>
        <p:spPr>
          <a:xfrm>
            <a:off x="5808600" y="2882880"/>
            <a:ext cx="4651920" cy="3711960"/>
          </a:xfrm>
          <a:prstGeom prst="rect">
            <a:avLst/>
          </a:prstGeom>
          <a:ln>
            <a:noFill/>
          </a:ln>
        </p:spPr>
      </p:pic>
      <p:sp>
        <p:nvSpPr>
          <p:cNvPr id="262" name="CustomShape 2"/>
          <p:cNvSpPr/>
          <p:nvPr/>
        </p:nvSpPr>
        <p:spPr>
          <a:xfrm>
            <a:off x="2057400" y="1001880"/>
            <a:ext cx="407556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Vltavský meandr, 1868 a 1927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4"/>
          <p:cNvPicPr/>
          <p:nvPr/>
        </p:nvPicPr>
        <p:blipFill>
          <a:blip r:embed="rId2"/>
          <a:stretch/>
        </p:blipFill>
        <p:spPr>
          <a:xfrm>
            <a:off x="2063880" y="620640"/>
            <a:ext cx="8352360" cy="6055200"/>
          </a:xfrm>
          <a:prstGeom prst="rect">
            <a:avLst/>
          </a:prstGeom>
          <a:ln>
            <a:noFill/>
          </a:ln>
        </p:spPr>
      </p:pic>
      <p:sp>
        <p:nvSpPr>
          <p:cNvPr id="264" name="CustomShape 1"/>
          <p:cNvSpPr/>
          <p:nvPr/>
        </p:nvSpPr>
        <p:spPr>
          <a:xfrm>
            <a:off x="2646000" y="0"/>
            <a:ext cx="68922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Východní okolí Prahy, topografická mapa, cca 1880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4"/>
          <p:cNvPicPr/>
          <p:nvPr/>
        </p:nvPicPr>
        <p:blipFill>
          <a:blip r:embed="rId2"/>
          <a:stretch/>
        </p:blipFill>
        <p:spPr>
          <a:xfrm>
            <a:off x="2063880" y="836640"/>
            <a:ext cx="7955640" cy="5782320"/>
          </a:xfrm>
          <a:prstGeom prst="rect">
            <a:avLst/>
          </a:prstGeom>
          <a:ln>
            <a:noFill/>
          </a:ln>
        </p:spPr>
      </p:pic>
      <p:sp>
        <p:nvSpPr>
          <p:cNvPr id="266" name="CustomShape 1"/>
          <p:cNvSpPr/>
          <p:nvPr/>
        </p:nvSpPr>
        <p:spPr>
          <a:xfrm>
            <a:off x="2782800" y="189000"/>
            <a:ext cx="721872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Kladno a okolí, topografická mapa, kolem 1927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Obrázek 4"/>
          <p:cNvPicPr/>
          <p:nvPr/>
        </p:nvPicPr>
        <p:blipFill>
          <a:blip r:embed="rId2"/>
          <a:stretch/>
        </p:blipFill>
        <p:spPr>
          <a:xfrm>
            <a:off x="2093400" y="0"/>
            <a:ext cx="8004240" cy="685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7.4.1. Srovnávací kartografické prameny hg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Stabilní katastr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1824</a:t>
            </a:r>
            <a:r>
              <a:rPr lang="cs-CZ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</a:t>
            </a: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1843 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(</a:t>
            </a:r>
            <a:r>
              <a:rPr lang="cs-CZ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1826–1843 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Čechy, </a:t>
            </a: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1824</a:t>
            </a:r>
            <a:r>
              <a:rPr lang="cs-CZ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</a:t>
            </a: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1836 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Morava a Slezsko); 1:2880, 1:1440, 1:720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císařské povinné otisky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– neaktualizované; tzv. 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originální, evidenční mapy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SK – zachycují průběžné změny ve výměře pozemků; 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indikační skici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= původní náčrty z terénu pořízené při polních měřických pracích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Reambulovaný katastr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(</a:t>
            </a: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1869</a:t>
            </a:r>
            <a:r>
              <a:rPr lang="cs-CZ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</a:t>
            </a:r>
            <a:r>
              <a:rPr lang="cs-CZ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1880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) a 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katastrální mapy </a:t>
            </a: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od 2. poloviny 19. století do současnosti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1:2880, 1:1440, 1:720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katastrální mapy velkých měřítek umožňují sledovat proměny krajiny až do současnosti na tomtéž mapovém díle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2515680" y="228600"/>
            <a:ext cx="64972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Stabilní katastr </a:t>
            </a:r>
            <a:r>
              <a:rPr lang="cs-CZ" sz="2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1824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</a:t>
            </a:r>
            <a:r>
              <a:rPr lang="cs-CZ" sz="2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1843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1:2880, 1:1440, 1:720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1" name="Picture 1027"/>
          <p:cNvPicPr/>
          <p:nvPr/>
        </p:nvPicPr>
        <p:blipFill>
          <a:blip r:embed="rId2"/>
          <a:stretch/>
        </p:blipFill>
        <p:spPr>
          <a:xfrm>
            <a:off x="1703520" y="825480"/>
            <a:ext cx="5229720" cy="3710520"/>
          </a:xfrm>
          <a:prstGeom prst="rect">
            <a:avLst/>
          </a:prstGeom>
          <a:ln>
            <a:noFill/>
          </a:ln>
        </p:spPr>
      </p:pic>
      <p:sp>
        <p:nvSpPr>
          <p:cNvPr id="272" name="CustomShape 2"/>
          <p:cNvSpPr/>
          <p:nvPr/>
        </p:nvSpPr>
        <p:spPr>
          <a:xfrm>
            <a:off x="1703520" y="4575600"/>
            <a:ext cx="385812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Jičín 1842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3" name="Picture 1030"/>
          <p:cNvPicPr/>
          <p:nvPr/>
        </p:nvPicPr>
        <p:blipFill>
          <a:blip r:embed="rId3"/>
          <a:stretch/>
        </p:blipFill>
        <p:spPr>
          <a:xfrm>
            <a:off x="5562720" y="2590920"/>
            <a:ext cx="4875840" cy="3964320"/>
          </a:xfrm>
          <a:prstGeom prst="rect">
            <a:avLst/>
          </a:prstGeom>
          <a:ln>
            <a:noFill/>
          </a:ln>
        </p:spPr>
      </p:pic>
      <p:sp>
        <p:nvSpPr>
          <p:cNvPr id="274" name="CustomShape 3"/>
          <p:cNvSpPr/>
          <p:nvPr/>
        </p:nvSpPr>
        <p:spPr>
          <a:xfrm>
            <a:off x="6934320" y="1946160"/>
            <a:ext cx="35042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Plzeň 1839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4"/>
          <p:cNvPicPr/>
          <p:nvPr/>
        </p:nvPicPr>
        <p:blipFill>
          <a:blip r:embed="rId2"/>
          <a:stretch/>
        </p:blipFill>
        <p:spPr>
          <a:xfrm>
            <a:off x="2495520" y="836640"/>
            <a:ext cx="7200000" cy="5723280"/>
          </a:xfrm>
          <a:prstGeom prst="rect">
            <a:avLst/>
          </a:prstGeom>
          <a:ln>
            <a:noFill/>
          </a:ln>
        </p:spPr>
      </p:pic>
      <p:sp>
        <p:nvSpPr>
          <p:cNvPr id="276" name="CustomShape 1"/>
          <p:cNvSpPr/>
          <p:nvPr/>
        </p:nvSpPr>
        <p:spPr>
          <a:xfrm>
            <a:off x="2495520" y="352440"/>
            <a:ext cx="720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Brno 1843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4"/>
          <p:cNvPicPr/>
          <p:nvPr/>
        </p:nvPicPr>
        <p:blipFill>
          <a:blip r:embed="rId2"/>
          <a:stretch/>
        </p:blipFill>
        <p:spPr>
          <a:xfrm>
            <a:off x="1973880" y="907920"/>
            <a:ext cx="8242920" cy="5480640"/>
          </a:xfrm>
          <a:prstGeom prst="rect">
            <a:avLst/>
          </a:prstGeom>
          <a:ln>
            <a:noFill/>
          </a:ln>
        </p:spPr>
      </p:pic>
      <p:sp>
        <p:nvSpPr>
          <p:cNvPr id="278" name="CustomShape 1"/>
          <p:cNvSpPr/>
          <p:nvPr/>
        </p:nvSpPr>
        <p:spPr>
          <a:xfrm>
            <a:off x="1992240" y="136440"/>
            <a:ext cx="822456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Hradec Králové 1. polovina 19. století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4"/>
          <p:cNvPicPr/>
          <p:nvPr/>
        </p:nvPicPr>
        <p:blipFill>
          <a:blip r:embed="rId2"/>
          <a:stretch/>
        </p:blipFill>
        <p:spPr>
          <a:xfrm>
            <a:off x="2577240" y="850320"/>
            <a:ext cx="7036200" cy="5610600"/>
          </a:xfrm>
          <a:prstGeom prst="rect">
            <a:avLst/>
          </a:prstGeom>
          <a:ln>
            <a:noFill/>
          </a:ln>
        </p:spPr>
      </p:pic>
      <p:sp>
        <p:nvSpPr>
          <p:cNvPr id="280" name="CustomShape 1"/>
          <p:cNvSpPr/>
          <p:nvPr/>
        </p:nvSpPr>
        <p:spPr>
          <a:xfrm>
            <a:off x="2577240" y="281160"/>
            <a:ext cx="70362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Pardubice 1839</a:t>
            </a: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7.4.1. srovnávací kartografické prameny HG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Müllerova 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mapa Moravy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– 1:180 000 (1:187 000),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1716</a:t>
            </a: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Müllerova mapa Čech 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 1:132 000 (někdy též 1:137 000),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1720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Wielandovy</a:t>
            </a: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mapy Slezska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– návaznost na Müllera, 1:93 000 – 1:870 000, 1752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+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Rukopisné mapy panství – 16. – 1. pol. 19. stol., těžiště v 18. stol.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4"/>
          <p:cNvPicPr/>
          <p:nvPr/>
        </p:nvPicPr>
        <p:blipFill>
          <a:blip r:embed="rId2"/>
          <a:stretch/>
        </p:blipFill>
        <p:spPr>
          <a:xfrm>
            <a:off x="2262960" y="646200"/>
            <a:ext cx="7665120" cy="6210720"/>
          </a:xfrm>
          <a:prstGeom prst="rect">
            <a:avLst/>
          </a:prstGeom>
          <a:ln>
            <a:noFill/>
          </a:ln>
        </p:spPr>
      </p:pic>
      <p:sp>
        <p:nvSpPr>
          <p:cNvPr id="282" name="CustomShape 1"/>
          <p:cNvSpPr/>
          <p:nvPr/>
        </p:nvSpPr>
        <p:spPr>
          <a:xfrm>
            <a:off x="2262960" y="136440"/>
            <a:ext cx="766512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Praha 1842 - výřez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4"/>
          <p:cNvPicPr/>
          <p:nvPr/>
        </p:nvPicPr>
        <p:blipFill>
          <a:blip r:embed="rId2"/>
          <a:stretch/>
        </p:blipFill>
        <p:spPr>
          <a:xfrm>
            <a:off x="2928240" y="620640"/>
            <a:ext cx="6334560" cy="60408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2600640" y="189000"/>
            <a:ext cx="69534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Luže (okr. Chrudim) výřez, 1. polovina 19. století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4"/>
          <p:cNvPicPr/>
          <p:nvPr/>
        </p:nvPicPr>
        <p:blipFill>
          <a:blip r:embed="rId2"/>
          <a:stretch/>
        </p:blipFill>
        <p:spPr>
          <a:xfrm>
            <a:off x="1774800" y="841320"/>
            <a:ext cx="8641440" cy="5605920"/>
          </a:xfrm>
          <a:prstGeom prst="rect">
            <a:avLst/>
          </a:prstGeom>
          <a:ln>
            <a:noFill/>
          </a:ln>
        </p:spPr>
      </p:pic>
      <p:sp>
        <p:nvSpPr>
          <p:cNvPr id="286" name="CustomShape 1"/>
          <p:cNvSpPr/>
          <p:nvPr/>
        </p:nvSpPr>
        <p:spPr>
          <a:xfrm>
            <a:off x="1774800" y="209520"/>
            <a:ext cx="86414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Vysvětlivky k mapám stabilního katastru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7.4.1. Srovnávací kartografické prameny hg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Letecké snímky svislé a šikmé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od 30. a 40. let 20. století až do současnosti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Státní mapové dílo ČR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- zejména Základní mapy ČR 1:10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000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1:100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000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Jaké poznatky o krajině lze z uvedených srovnávacích kartografických pramenů získat?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1.Celkový charakter krajiny v určitém období a jeho proměny v časových obdobích:</a:t>
            </a:r>
            <a:endParaRPr lang="cs-CZ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1.1 </a:t>
            </a:r>
            <a:r>
              <a:rPr lang="cs-CZ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reliéf: změny reliéfu byly v Českých zemích až do 2. poloviny 19. století minimální, od 2. poloviny 19. století vliv hlubinného a později povrchového dolování, výstavba železnic, ve 2. polovině 20. století dálnic</a:t>
            </a:r>
            <a:endParaRPr lang="cs-CZ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1.2</a:t>
            </a:r>
            <a:r>
              <a:rPr lang="cs-CZ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rozsah zeleně, zejména lesů a stromořadí  a jejich úbytek</a:t>
            </a:r>
            <a:endParaRPr lang="cs-CZ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1.3</a:t>
            </a:r>
            <a:r>
              <a:rPr lang="cs-CZ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vodní toky a plochy – toky před regulací, jejich meandry, vysoušení vodních ploch, vznik nových vodních ploch</a:t>
            </a:r>
            <a:endParaRPr lang="cs-CZ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1.4</a:t>
            </a:r>
            <a:r>
              <a:rPr lang="cs-CZ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zemědělská půda – rozsah, její využití a případný úbytek (zejména na základě katastrálních map)</a:t>
            </a:r>
            <a:endParaRPr lang="cs-CZ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1.5</a:t>
            </a:r>
            <a:r>
              <a:rPr lang="cs-CZ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sídla: růst, změny půdorysů</a:t>
            </a:r>
            <a:endParaRPr lang="cs-CZ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1.6 </a:t>
            </a:r>
            <a:r>
              <a:rPr lang="cs-CZ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komunikace: výstavba železnic, silnic a dálniční sítě, mizení drobných polních cest mezi vesnicemi</a:t>
            </a:r>
            <a:endParaRPr lang="cs-CZ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Jaké poznatky o krajině lze z uvedených srovnávacích kartografických pramenů získat?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2. Paměť krajiny: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2.1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názvosloví, místní i pomístní: vývoj a proměny, jazyková variabilita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2.2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architektura v krajině – monumentální i drobná včetně památníků, Božích muk, kapliček, rozhleden apod.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2.3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hospodářské objekty v krajině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2.4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další prvky paměti krajiny: např. komponovaná barokní nebo klasicistní krajina, technické památky, památné stromy, stromořadí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0" y="304920"/>
            <a:ext cx="121910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u="sng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7.4.2. INDIVIDUÁLNÍ MAPY A PLÁNY, příklady: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2403360" y="6041880"/>
            <a:ext cx="1832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5" name="Picture 5"/>
          <p:cNvPicPr/>
          <p:nvPr/>
        </p:nvPicPr>
        <p:blipFill>
          <a:blip r:embed="rId2"/>
          <a:stretch/>
        </p:blipFill>
        <p:spPr>
          <a:xfrm>
            <a:off x="2891520" y="1172160"/>
            <a:ext cx="6407640" cy="4713840"/>
          </a:xfrm>
          <a:prstGeom prst="rect">
            <a:avLst/>
          </a:prstGeom>
          <a:ln>
            <a:noFill/>
          </a:ln>
        </p:spPr>
      </p:pic>
      <p:sp>
        <p:nvSpPr>
          <p:cNvPr id="296" name="CustomShape 3"/>
          <p:cNvSpPr/>
          <p:nvPr/>
        </p:nvSpPr>
        <p:spPr>
          <a:xfrm>
            <a:off x="2891520" y="6041880"/>
            <a:ext cx="64076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Evropa podle Ptolemaia, 15. století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2"/>
          <p:cNvPicPr/>
          <p:nvPr/>
        </p:nvPicPr>
        <p:blipFill>
          <a:blip r:embed="rId2"/>
          <a:stretch/>
        </p:blipFill>
        <p:spPr>
          <a:xfrm>
            <a:off x="1774800" y="620640"/>
            <a:ext cx="8636400" cy="5964840"/>
          </a:xfrm>
          <a:prstGeom prst="rect">
            <a:avLst/>
          </a:prstGeom>
          <a:ln>
            <a:noFill/>
          </a:ln>
        </p:spPr>
      </p:pic>
      <p:sp>
        <p:nvSpPr>
          <p:cNvPr id="298" name="CustomShape 1"/>
          <p:cNvSpPr/>
          <p:nvPr/>
        </p:nvSpPr>
        <p:spPr>
          <a:xfrm>
            <a:off x="1774800" y="0"/>
            <a:ext cx="86364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Jihlava, 1647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2500200" y="498600"/>
            <a:ext cx="18036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0" name="Picture 1027"/>
          <p:cNvPicPr/>
          <p:nvPr/>
        </p:nvPicPr>
        <p:blipFill>
          <a:blip r:embed="rId2"/>
          <a:stretch/>
        </p:blipFill>
        <p:spPr>
          <a:xfrm>
            <a:off x="0" y="-45720"/>
            <a:ext cx="6890976" cy="5577048"/>
          </a:xfrm>
          <a:prstGeom prst="rect">
            <a:avLst/>
          </a:prstGeom>
          <a:ln>
            <a:noFill/>
          </a:ln>
        </p:spPr>
      </p:pic>
      <p:pic>
        <p:nvPicPr>
          <p:cNvPr id="301" name="Picture 1028"/>
          <p:cNvPicPr/>
          <p:nvPr/>
        </p:nvPicPr>
        <p:blipFill>
          <a:blip r:embed="rId3"/>
          <a:stretch/>
        </p:blipFill>
        <p:spPr>
          <a:xfrm>
            <a:off x="6986016" y="2803320"/>
            <a:ext cx="4123080" cy="3537360"/>
          </a:xfrm>
          <a:prstGeom prst="rect">
            <a:avLst/>
          </a:prstGeom>
          <a:ln>
            <a:noFill/>
          </a:ln>
        </p:spPr>
      </p:pic>
      <p:sp>
        <p:nvSpPr>
          <p:cNvPr id="302" name="CustomShape 2"/>
          <p:cNvSpPr/>
          <p:nvPr/>
        </p:nvSpPr>
        <p:spPr>
          <a:xfrm>
            <a:off x="0" y="6172200"/>
            <a:ext cx="6399720" cy="33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Mauritius </a:t>
            </a:r>
            <a:r>
              <a:rPr lang="cs-CZ" sz="2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Vogt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1712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CustomShape 3"/>
          <p:cNvSpPr/>
          <p:nvPr/>
        </p:nvSpPr>
        <p:spPr>
          <a:xfrm>
            <a:off x="6542280" y="2362320"/>
            <a:ext cx="4566816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8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</a:t>
            </a:r>
            <a:r>
              <a:rPr lang="cs-CZ" sz="2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Matthäeus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cs-CZ" sz="2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Seutter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cca 1733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1830600" y="228600"/>
            <a:ext cx="25668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5" name="Picture 3"/>
          <p:cNvPicPr/>
          <p:nvPr/>
        </p:nvPicPr>
        <p:blipFill>
          <a:blip r:embed="rId2"/>
          <a:stretch/>
        </p:blipFill>
        <p:spPr>
          <a:xfrm>
            <a:off x="1523880" y="260280"/>
            <a:ext cx="4986720" cy="3962880"/>
          </a:xfrm>
          <a:prstGeom prst="rect">
            <a:avLst/>
          </a:prstGeom>
          <a:ln>
            <a:noFill/>
          </a:ln>
        </p:spPr>
      </p:pic>
      <p:pic>
        <p:nvPicPr>
          <p:cNvPr id="306" name="Picture 6"/>
          <p:cNvPicPr/>
          <p:nvPr/>
        </p:nvPicPr>
        <p:blipFill>
          <a:blip r:embed="rId3"/>
          <a:stretch/>
        </p:blipFill>
        <p:spPr>
          <a:xfrm>
            <a:off x="6400800" y="2935440"/>
            <a:ext cx="4266000" cy="3537360"/>
          </a:xfrm>
          <a:prstGeom prst="rect">
            <a:avLst/>
          </a:prstGeom>
          <a:ln>
            <a:noFill/>
          </a:ln>
        </p:spPr>
      </p:pic>
      <p:sp>
        <p:nvSpPr>
          <p:cNvPr id="307" name="CustomShape 2"/>
          <p:cNvSpPr/>
          <p:nvPr/>
        </p:nvSpPr>
        <p:spPr>
          <a:xfrm>
            <a:off x="1523880" y="4542840"/>
            <a:ext cx="48758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Charles H. A. Jaillot, Paris 1695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CustomShape 3"/>
          <p:cNvSpPr/>
          <p:nvPr/>
        </p:nvSpPr>
        <p:spPr>
          <a:xfrm>
            <a:off x="6512040" y="2060640"/>
            <a:ext cx="41551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Matthäus Seutter, 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Augsburg 1732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2133720" y="457200"/>
            <a:ext cx="778716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Müllerova mapa Čech, 1:132,000 (1:137,000), 1720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3" name="Picture 3"/>
          <p:cNvPicPr/>
          <p:nvPr/>
        </p:nvPicPr>
        <p:blipFill>
          <a:blip r:embed="rId2"/>
          <a:stretch/>
        </p:blipFill>
        <p:spPr>
          <a:xfrm>
            <a:off x="1703520" y="979560"/>
            <a:ext cx="4394880" cy="3792960"/>
          </a:xfrm>
          <a:prstGeom prst="rect">
            <a:avLst/>
          </a:prstGeom>
          <a:ln>
            <a:noFill/>
          </a:ln>
        </p:spPr>
      </p:pic>
      <p:pic>
        <p:nvPicPr>
          <p:cNvPr id="224" name="Picture 4"/>
          <p:cNvPicPr/>
          <p:nvPr/>
        </p:nvPicPr>
        <p:blipFill>
          <a:blip r:embed="rId3"/>
          <a:stretch/>
        </p:blipFill>
        <p:spPr>
          <a:xfrm>
            <a:off x="5016600" y="2276640"/>
            <a:ext cx="5447160" cy="4342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4"/>
          <p:cNvPicPr/>
          <p:nvPr/>
        </p:nvPicPr>
        <p:blipFill>
          <a:blip r:embed="rId2"/>
          <a:stretch/>
        </p:blipFill>
        <p:spPr>
          <a:xfrm>
            <a:off x="3017880" y="260280"/>
            <a:ext cx="6155280" cy="5213880"/>
          </a:xfrm>
          <a:prstGeom prst="rect">
            <a:avLst/>
          </a:prstGeom>
          <a:ln>
            <a:noFill/>
          </a:ln>
        </p:spPr>
      </p:pic>
      <p:sp>
        <p:nvSpPr>
          <p:cNvPr id="310" name="CustomShape 1"/>
          <p:cNvSpPr/>
          <p:nvPr/>
        </p:nvSpPr>
        <p:spPr>
          <a:xfrm>
            <a:off x="3017880" y="5445000"/>
            <a:ext cx="615528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Johann Tobias Mayer, 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Homannovi dědici, Habsburská monarchie, 1747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2"/>
          <p:cNvPicPr/>
          <p:nvPr/>
        </p:nvPicPr>
        <p:blipFill>
          <a:blip r:embed="rId2"/>
          <a:stretch/>
        </p:blipFill>
        <p:spPr>
          <a:xfrm>
            <a:off x="-146304" y="0"/>
            <a:ext cx="6442560" cy="4450824"/>
          </a:xfrm>
          <a:prstGeom prst="rect">
            <a:avLst/>
          </a:prstGeom>
          <a:ln>
            <a:noFill/>
          </a:ln>
        </p:spPr>
      </p:pic>
      <p:pic>
        <p:nvPicPr>
          <p:cNvPr id="312" name="Picture 3"/>
          <p:cNvPicPr/>
          <p:nvPr/>
        </p:nvPicPr>
        <p:blipFill>
          <a:blip r:embed="rId3"/>
          <a:stretch/>
        </p:blipFill>
        <p:spPr>
          <a:xfrm>
            <a:off x="5880240" y="2066544"/>
            <a:ext cx="6311760" cy="4790376"/>
          </a:xfrm>
          <a:prstGeom prst="rect">
            <a:avLst/>
          </a:prstGeom>
          <a:ln>
            <a:noFill/>
          </a:ln>
        </p:spPr>
      </p:pic>
      <p:sp>
        <p:nvSpPr>
          <p:cNvPr id="313" name="CustomShape 1"/>
          <p:cNvSpPr/>
          <p:nvPr/>
        </p:nvSpPr>
        <p:spPr>
          <a:xfrm>
            <a:off x="0" y="4952880"/>
            <a:ext cx="58788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Franz J. J. </a:t>
            </a:r>
            <a:r>
              <a:rPr lang="cs-CZ" sz="1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Reilly</a:t>
            </a:r>
            <a:r>
              <a:rPr lang="cs-CZ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cs-CZ" sz="1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Wien</a:t>
            </a:r>
            <a:r>
              <a:rPr lang="cs-CZ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1791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CustomShape 2"/>
          <p:cNvSpPr/>
          <p:nvPr/>
        </p:nvSpPr>
        <p:spPr>
          <a:xfrm>
            <a:off x="6370128" y="1143108"/>
            <a:ext cx="57480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Martin Alois David, 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Praha 1819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5"/>
          <p:cNvPicPr/>
          <p:nvPr/>
        </p:nvPicPr>
        <p:blipFill>
          <a:blip r:embed="rId2"/>
          <a:stretch/>
        </p:blipFill>
        <p:spPr>
          <a:xfrm>
            <a:off x="1914480" y="1484280"/>
            <a:ext cx="8361720" cy="3888360"/>
          </a:xfrm>
          <a:prstGeom prst="rect">
            <a:avLst/>
          </a:prstGeom>
          <a:ln>
            <a:noFill/>
          </a:ln>
        </p:spPr>
      </p:pic>
      <p:sp>
        <p:nvSpPr>
          <p:cNvPr id="316" name="CustomShape 1"/>
          <p:cNvSpPr/>
          <p:nvPr/>
        </p:nvSpPr>
        <p:spPr>
          <a:xfrm>
            <a:off x="1914480" y="712800"/>
            <a:ext cx="836172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Horní tok Labe koncem 18. století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1830600" y="228600"/>
            <a:ext cx="25668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CustomShape 2"/>
          <p:cNvSpPr/>
          <p:nvPr/>
        </p:nvSpPr>
        <p:spPr>
          <a:xfrm>
            <a:off x="6553080" y="1341360"/>
            <a:ext cx="4113720" cy="66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9" name="Picture 7"/>
          <p:cNvPicPr/>
          <p:nvPr/>
        </p:nvPicPr>
        <p:blipFill>
          <a:blip r:embed="rId2"/>
          <a:stretch/>
        </p:blipFill>
        <p:spPr>
          <a:xfrm>
            <a:off x="2100240" y="407880"/>
            <a:ext cx="7990560" cy="5683680"/>
          </a:xfrm>
          <a:prstGeom prst="rect">
            <a:avLst/>
          </a:prstGeom>
          <a:ln>
            <a:noFill/>
          </a:ln>
        </p:spPr>
      </p:pic>
      <p:sp>
        <p:nvSpPr>
          <p:cNvPr id="320" name="CustomShape 3"/>
          <p:cNvSpPr/>
          <p:nvPr/>
        </p:nvSpPr>
        <p:spPr>
          <a:xfrm>
            <a:off x="2100240" y="6093000"/>
            <a:ext cx="799056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J. Loth, plán Prahy, 1847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5"/>
          <p:cNvPicPr/>
          <p:nvPr/>
        </p:nvPicPr>
        <p:blipFill>
          <a:blip r:embed="rId2"/>
          <a:stretch/>
        </p:blipFill>
        <p:spPr>
          <a:xfrm>
            <a:off x="2890080" y="621720"/>
            <a:ext cx="6410880" cy="613764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2890080" y="65160"/>
            <a:ext cx="64108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Hradec Králové, Gočárův plán, 1926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1545120" y="152280"/>
            <a:ext cx="553752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staré/historické mapy jako rekonstrukce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4" name="Picture 3"/>
          <p:cNvPicPr/>
          <p:nvPr/>
        </p:nvPicPr>
        <p:blipFill>
          <a:blip r:embed="rId2"/>
          <a:stretch/>
        </p:blipFill>
        <p:spPr>
          <a:xfrm>
            <a:off x="2286000" y="762120"/>
            <a:ext cx="4034520" cy="2500920"/>
          </a:xfrm>
          <a:prstGeom prst="rect">
            <a:avLst/>
          </a:prstGeom>
          <a:ln>
            <a:noFill/>
          </a:ln>
        </p:spPr>
      </p:pic>
      <p:pic>
        <p:nvPicPr>
          <p:cNvPr id="325" name="Picture 4"/>
          <p:cNvPicPr/>
          <p:nvPr/>
        </p:nvPicPr>
        <p:blipFill>
          <a:blip r:embed="rId3"/>
          <a:stretch/>
        </p:blipFill>
        <p:spPr>
          <a:xfrm>
            <a:off x="7238880" y="3733920"/>
            <a:ext cx="2659680" cy="2970720"/>
          </a:xfrm>
          <a:prstGeom prst="rect">
            <a:avLst/>
          </a:prstGeom>
          <a:ln>
            <a:noFill/>
          </a:ln>
        </p:spPr>
      </p:pic>
      <p:pic>
        <p:nvPicPr>
          <p:cNvPr id="326" name="Picture 5"/>
          <p:cNvPicPr/>
          <p:nvPr/>
        </p:nvPicPr>
        <p:blipFill>
          <a:blip r:embed="rId4"/>
          <a:stretch/>
        </p:blipFill>
        <p:spPr>
          <a:xfrm>
            <a:off x="2514600" y="3962520"/>
            <a:ext cx="3672360" cy="2678760"/>
          </a:xfrm>
          <a:prstGeom prst="rect">
            <a:avLst/>
          </a:prstGeom>
          <a:ln>
            <a:noFill/>
          </a:ln>
        </p:spPr>
      </p:pic>
      <p:pic>
        <p:nvPicPr>
          <p:cNvPr id="327" name="Picture 6"/>
          <p:cNvPicPr/>
          <p:nvPr/>
        </p:nvPicPr>
        <p:blipFill>
          <a:blip r:embed="rId5"/>
          <a:stretch/>
        </p:blipFill>
        <p:spPr>
          <a:xfrm>
            <a:off x="6816600" y="620640"/>
            <a:ext cx="3421440" cy="3083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4"/>
          <p:cNvPicPr/>
          <p:nvPr/>
        </p:nvPicPr>
        <p:blipFill>
          <a:blip r:embed="rId2"/>
          <a:stretch/>
        </p:blipFill>
        <p:spPr>
          <a:xfrm>
            <a:off x="2250480" y="0"/>
            <a:ext cx="769104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Obrázek 1"/>
          <p:cNvPicPr/>
          <p:nvPr/>
        </p:nvPicPr>
        <p:blipFill>
          <a:blip r:embed="rId2"/>
          <a:stretch/>
        </p:blipFill>
        <p:spPr>
          <a:xfrm>
            <a:off x="3503676" y="0"/>
            <a:ext cx="5184648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2546640" y="228600"/>
            <a:ext cx="7053480" cy="109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Müllerova mapa Moravy 1:180,000 (1:187,000), 1716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8" name="Picture 3"/>
          <p:cNvPicPr/>
          <p:nvPr/>
        </p:nvPicPr>
        <p:blipFill>
          <a:blip r:embed="rId2"/>
          <a:stretch/>
        </p:blipFill>
        <p:spPr>
          <a:xfrm>
            <a:off x="2895480" y="838080"/>
            <a:ext cx="6172560" cy="5671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4"/>
          <p:cNvPicPr/>
          <p:nvPr/>
        </p:nvPicPr>
        <p:blipFill>
          <a:blip r:embed="rId2"/>
          <a:stretch/>
        </p:blipFill>
        <p:spPr>
          <a:xfrm>
            <a:off x="1703520" y="907920"/>
            <a:ext cx="8963640" cy="5717160"/>
          </a:xfrm>
          <a:prstGeom prst="rect">
            <a:avLst/>
          </a:prstGeom>
          <a:ln>
            <a:noFill/>
          </a:ln>
        </p:spPr>
      </p:pic>
      <p:sp>
        <p:nvSpPr>
          <p:cNvPr id="230" name="CustomShape 1"/>
          <p:cNvSpPr/>
          <p:nvPr/>
        </p:nvSpPr>
        <p:spPr>
          <a:xfrm>
            <a:off x="1703520" y="281160"/>
            <a:ext cx="89636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Panství Libeň 1777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913680" y="609480"/>
            <a:ext cx="1035252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cs-CZ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  <a:ea typeface="DejaVu Sans"/>
              </a:rPr>
              <a:t>7.4.1. Srovnávací kartografické prameny HG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913680" y="2095920"/>
            <a:ext cx="10352520" cy="369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i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Vojenská mapování</a:t>
            </a:r>
            <a:r>
              <a:rPr lang="cs-CZ" sz="2400" b="1" i="1" u="sng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:</a:t>
            </a:r>
          </a:p>
          <a:p>
            <a:pPr marL="1080">
              <a:lnSpc>
                <a:spcPct val="120000"/>
              </a:lnSpc>
              <a:buClr>
                <a:srgbClr val="FFFFFF"/>
              </a:buClr>
            </a:pP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24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1. VM („josefské“) 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60. a 80. léta 18. století, 1:28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800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náhrada za Müllerovy mapy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Čechy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1764–1767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, Morava 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1764–1768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, České Slezsko 1763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opravy chybných listů (rektifikace) a nové mapování Čechy 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1780–1783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, Morava 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1779–1781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, České Slezsko 1780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TM04033921[[fn=Damašek]]</Template>
  <TotalTime>1125</TotalTime>
  <Words>821</Words>
  <Application>Microsoft Office PowerPoint</Application>
  <PresentationFormat>Širokoúhlá obrazovka</PresentationFormat>
  <Paragraphs>117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45</vt:i4>
      </vt:variant>
    </vt:vector>
  </HeadingPairs>
  <TitlesOfParts>
    <vt:vector size="58" baseType="lpstr">
      <vt:lpstr>Arial</vt:lpstr>
      <vt:lpstr>Bookman Old Style</vt:lpstr>
      <vt:lpstr>DejaVu Sans</vt:lpstr>
      <vt:lpstr>Rockwell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Historická geografie  1. Vývoj oboru a metodologie</dc:title>
  <dc:subject/>
  <dc:creator>Roman</dc:creator>
  <dc:description/>
  <cp:lastModifiedBy>Účet Microsoft</cp:lastModifiedBy>
  <cp:revision>111</cp:revision>
  <dcterms:created xsi:type="dcterms:W3CDTF">2017-01-16T09:12:23Z</dcterms:created>
  <dcterms:modified xsi:type="dcterms:W3CDTF">2022-11-09T11:40:44Z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101</vt:i4>
  </property>
</Properties>
</file>