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sldIdLst>
    <p:sldId id="257" r:id="rId2"/>
    <p:sldId id="385" r:id="rId3"/>
    <p:sldId id="413" r:id="rId4"/>
    <p:sldId id="421" r:id="rId5"/>
    <p:sldId id="422" r:id="rId6"/>
    <p:sldId id="423" r:id="rId7"/>
    <p:sldId id="395" r:id="rId8"/>
    <p:sldId id="424" r:id="rId9"/>
    <p:sldId id="415" r:id="rId10"/>
    <p:sldId id="427" r:id="rId11"/>
    <p:sldId id="425" r:id="rId12"/>
    <p:sldId id="450" r:id="rId13"/>
    <p:sldId id="428" r:id="rId14"/>
    <p:sldId id="416" r:id="rId15"/>
    <p:sldId id="437" r:id="rId16"/>
    <p:sldId id="399" r:id="rId17"/>
    <p:sldId id="400" r:id="rId18"/>
    <p:sldId id="436" r:id="rId19"/>
    <p:sldId id="401" r:id="rId20"/>
    <p:sldId id="402" r:id="rId21"/>
    <p:sldId id="430" r:id="rId22"/>
    <p:sldId id="404" r:id="rId23"/>
    <p:sldId id="405" r:id="rId24"/>
    <p:sldId id="406" r:id="rId25"/>
    <p:sldId id="438" r:id="rId26"/>
    <p:sldId id="439" r:id="rId27"/>
    <p:sldId id="440" r:id="rId28"/>
    <p:sldId id="442" r:id="rId29"/>
    <p:sldId id="407" r:id="rId30"/>
    <p:sldId id="429" r:id="rId31"/>
    <p:sldId id="445" r:id="rId32"/>
    <p:sldId id="448" r:id="rId33"/>
    <p:sldId id="449" r:id="rId34"/>
    <p:sldId id="418" r:id="rId35"/>
    <p:sldId id="419" r:id="rId36"/>
    <p:sldId id="420" r:id="rId37"/>
    <p:sldId id="411" r:id="rId38"/>
    <p:sldId id="410" r:id="rId39"/>
    <p:sldId id="444" r:id="rId4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7ACEA"/>
    <a:srgbClr val="9999FF"/>
    <a:srgbClr val="B50003"/>
    <a:srgbClr val="786CBB"/>
    <a:srgbClr val="A484BB"/>
    <a:srgbClr val="C7A1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75DCB02-9BB8-47FD-8907-85C794F793BA}" styleName="Styl s motivem 1 – zvýraznění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B344D84-9AFB-497E-A393-DC336BA19D2E}" styleName="Střední styl 3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916" autoAdjust="0"/>
    <p:restoredTop sz="86536" autoAdjust="0"/>
  </p:normalViewPr>
  <p:slideViewPr>
    <p:cSldViewPr snapToGrid="0" snapToObjects="1">
      <p:cViewPr varScale="1">
        <p:scale>
          <a:sx n="94" d="100"/>
          <a:sy n="94" d="100"/>
        </p:scale>
        <p:origin x="1128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FA2FA0-4E80-4AED-B2F4-9676FDEF9377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93B75E-5A7B-4CA8-9CAA-08523360C9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8817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obrazu snímky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Zástupný symbol poznámok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Podnětem pro akomodační reflex je změna pohledu z dálky do blízka, kterou zaregistruje zraková kůra v důsledku rozmazání obrazu sítnice. Aferentní dráha začíná přenosem signálu ze sítnice přes zrakový nerv (1) do primární zrakové kůry (2). Následuje projekce signálu do asociačních zrakových korových oblastí a odtud do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pretektální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oblasti středního mozku (3), ze které pokračuje přenos signálu do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okulomotrického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jádra a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Edingerova-Westphalova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jádra (4). Parasympatická nervová vlákna z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Edingerova-Westphalova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jádra (5, červená dráha) vstupují do ciliárního ganglia, ze kterého vystupují krátká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postgangliová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parasympatická vlákna. Ty následně řídí kontrakci m.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ciliaris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m.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sphincter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pupillae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které zodpovídají za zvýšení optické mohutnosti čočky a zúžení zornice.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Somatomotorická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vlákna z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okulomotrického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jádra (5, modrá dráha) řídí kontrakci m.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rectus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medialis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jsou tedy odpovědné za pohyb očí nazálním směrem a konvergenci zrakových os.</a:t>
            </a:r>
          </a:p>
          <a:p>
            <a:endParaRPr lang="en-US" altLang="cs-CZ" b="1" dirty="0">
              <a:solidFill>
                <a:schemeClr val="tx1"/>
              </a:solidFill>
            </a:endParaRPr>
          </a:p>
          <a:p>
            <a:endParaRPr lang="cs-CZ" altLang="cs-CZ" dirty="0">
              <a:solidFill>
                <a:schemeClr val="tx1"/>
              </a:solidFill>
            </a:endParaRPr>
          </a:p>
        </p:txBody>
      </p:sp>
      <p:sp>
        <p:nvSpPr>
          <p:cNvPr id="7172" name="Zástupný symbol čísla snímky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04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04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04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04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2DCA0AE-8412-4B99-BB5D-CE97FEBE55C5}" type="slidenum">
              <a:rPr lang="cs-CZ" altLang="cs-CZ" sz="130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6</a:t>
            </a:fld>
            <a:endParaRPr lang="cs-CZ" altLang="cs-CZ" sz="13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9221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Zástupný symbol obrazu snímky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Zástupný symbol poznámok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25604" name="Zástupný symbol čísla snímky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04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04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04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04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CC90327-9998-4A8B-80ED-641CF21DF46B}" type="slidenum">
              <a:rPr lang="cs-CZ" altLang="cs-CZ" sz="130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23</a:t>
            </a:fld>
            <a:endParaRPr lang="cs-CZ" altLang="cs-CZ" sz="13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8131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3B75E-5A7B-4CA8-9CAA-08523360C93C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59959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93B75E-5A7B-4CA8-9CAA-08523360C93C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02560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obrazu snímky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oznámok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28676" name="Zástupný symbol čísla snímky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04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04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04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04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429F467-CF93-4E6E-9459-91F154B36691}" type="slidenum">
              <a:rPr lang="cs-CZ" altLang="cs-CZ" sz="130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29</a:t>
            </a:fld>
            <a:endParaRPr lang="cs-CZ" altLang="cs-CZ" sz="13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8277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3B75E-5A7B-4CA8-9CAA-08523360C93C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57839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93B75E-5A7B-4CA8-9CAA-08523360C93C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237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3B75E-5A7B-4CA8-9CAA-08523360C93C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7133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3B75E-5A7B-4CA8-9CAA-08523360C93C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0966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3B75E-5A7B-4CA8-9CAA-08523360C93C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99404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3B75E-5A7B-4CA8-9CAA-08523360C93C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38771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obrazu snímky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Zástupný symbol poznámok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15364" name="Zástupný symbol čísla snímky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04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04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04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04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C4B0334-583A-41D4-AF3D-18383F6B0C71}" type="slidenum">
              <a:rPr lang="cs-CZ" altLang="cs-CZ" sz="130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16</a:t>
            </a:fld>
            <a:endParaRPr lang="cs-CZ" altLang="cs-CZ" sz="13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8658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obrazu snímky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Zástupný symbol poznámok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18436" name="Zástupný symbol čísla snímky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04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04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04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04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EB21A94-1D16-466E-AA38-E3B3BE284F29}" type="slidenum">
              <a:rPr lang="cs-CZ" altLang="cs-CZ" sz="130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19</a:t>
            </a:fld>
            <a:endParaRPr lang="cs-CZ" altLang="cs-CZ" sz="13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4181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93B75E-5A7B-4CA8-9CAA-08523360C93C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83071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Zástupný symbol obrazu snímky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Zástupný symbol poznámok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23556" name="Zástupný symbol čísla snímky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04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04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04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04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6DE414B-4DE5-4B76-B945-8BB73E9BC39A}" type="slidenum">
              <a:rPr lang="cs-CZ" altLang="cs-CZ" sz="130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22</a:t>
            </a:fld>
            <a:endParaRPr lang="cs-CZ" altLang="cs-CZ" sz="13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821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F2593-6BFA-4DE3-B186-EB2F50C5682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F2C7-111E-49CD-8F5A-8543EDD8BC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6807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F2593-6BFA-4DE3-B186-EB2F50C5682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F2C7-111E-49CD-8F5A-8543EDD8BC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3421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F2593-6BFA-4DE3-B186-EB2F50C5682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F2C7-111E-49CD-8F5A-8543EDD8BC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8327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F2593-6BFA-4DE3-B186-EB2F50C5682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F2C7-111E-49CD-8F5A-8543EDD8BC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5483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F2593-6BFA-4DE3-B186-EB2F50C5682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F2C7-111E-49CD-8F5A-8543EDD8BC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3771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F2593-6BFA-4DE3-B186-EB2F50C5682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F2C7-111E-49CD-8F5A-8543EDD8BC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0568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F2593-6BFA-4DE3-B186-EB2F50C5682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F2C7-111E-49CD-8F5A-8543EDD8BC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0171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F2593-6BFA-4DE3-B186-EB2F50C5682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F2C7-111E-49CD-8F5A-8543EDD8BC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6590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F2593-6BFA-4DE3-B186-EB2F50C5682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F2C7-111E-49CD-8F5A-8543EDD8BC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4657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F2593-6BFA-4DE3-B186-EB2F50C5682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F2C7-111E-49CD-8F5A-8543EDD8BC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3223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F2593-6BFA-4DE3-B186-EB2F50C5682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F2C7-111E-49CD-8F5A-8543EDD8BC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8642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F2593-6BFA-4DE3-B186-EB2F50C5682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7F2C7-111E-49CD-8F5A-8543EDD8BC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5610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onlinelibrary.wiley.com/doi/full/10.1111/aos.14194" TargetMode="Externa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ao.org/annual-meeting-video/purkinje-images-2" TargetMode="External"/><Relationship Id="rId2" Type="http://schemas.openxmlformats.org/officeDocument/2006/relationships/hyperlink" Target="https://www.youtube.com/watch?v=4ThlgfK4jl0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facebook.com/SabongLecture/videos/844067465798685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jove.com/science-education/10146/ophthalmoscopic-examination" TargetMode="Externa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eMexvs9HVU" TargetMode="External"/><Relationship Id="rId2" Type="http://schemas.openxmlformats.org/officeDocument/2006/relationships/hyperlink" Target="https://www.youtube.com/watch?v=NhzBjm1xAnk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youtube.com/watch?v=NE_epHjNpfo&amp;t=110s" TargetMode="External"/><Relationship Id="rId4" Type="http://schemas.openxmlformats.org/officeDocument/2006/relationships/hyperlink" Target="https://www.youtube.com/watch?v=VdV6cp4jpgA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27534332/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ncbi.nlm.nih.gov/pmc/articles/PMC5418066/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Uq_Y3sUYO4" TargetMode="External"/><Relationship Id="rId2" Type="http://schemas.openxmlformats.org/officeDocument/2006/relationships/hyperlink" Target="https://www.youtube.com/watch?v=WzAW41DugXQ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colour-blindness.com/colour-blindness-tests/ishihara-colour-test-plates/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gF91K7dU8Y" TargetMode="External"/><Relationship Id="rId2" Type="http://schemas.openxmlformats.org/officeDocument/2006/relationships/hyperlink" Target="https://www.youtube.com/watch?v=RVH4K4EcsiA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itiis.org/digital-library/manuscript/41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4716" y="3703188"/>
            <a:ext cx="6598985" cy="1752600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Akomodace (Purkyňovy obrázky), oftalmoskopie, barvocit, zkoušky sluchu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05914" y="165903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/>
              <a:t>Fyziologie</a:t>
            </a:r>
          </a:p>
          <a:p>
            <a:br>
              <a:rPr lang="cs-CZ" dirty="0"/>
            </a:br>
            <a:r>
              <a:rPr lang="cs-CZ" sz="4000" i="1" dirty="0"/>
              <a:t>Kurz 7 (Smysly) – Praktika</a:t>
            </a:r>
          </a:p>
        </p:txBody>
      </p:sp>
    </p:spTree>
    <p:extLst>
      <p:ext uri="{BB962C8B-B14F-4D97-AF65-F5344CB8AC3E}">
        <p14:creationId xmlns:p14="http://schemas.microsoft.com/office/powerpoint/2010/main" val="40844110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CD3D514-661F-E942-8C61-8845A5CCEB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44" y="944800"/>
            <a:ext cx="7918804" cy="5671759"/>
          </a:xfrm>
          <a:prstGeom prst="rect">
            <a:avLst/>
          </a:prstGeom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3D9E5FD4-7728-AB4D-AB5C-CD0FA7E16F97}"/>
              </a:ext>
            </a:extLst>
          </p:cNvPr>
          <p:cNvSpPr/>
          <p:nvPr/>
        </p:nvSpPr>
        <p:spPr>
          <a:xfrm>
            <a:off x="0" y="4805"/>
            <a:ext cx="9144000" cy="82011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3"/>
          <p:cNvSpPr txBox="1"/>
          <p:nvPr/>
        </p:nvSpPr>
        <p:spPr>
          <a:xfrm>
            <a:off x="1" y="12469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chemeClr val="bg1"/>
                </a:solidFill>
              </a:rPr>
              <a:t>Purkyňovy obrázky lze pozorovat pomocí zapálené svíčky</a:t>
            </a:r>
          </a:p>
        </p:txBody>
      </p:sp>
    </p:spTree>
    <p:extLst>
      <p:ext uri="{BB962C8B-B14F-4D97-AF65-F5344CB8AC3E}">
        <p14:creationId xmlns:p14="http://schemas.microsoft.com/office/powerpoint/2010/main" val="288939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805"/>
            <a:ext cx="9144000" cy="82011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3"/>
          <p:cNvSpPr txBox="1"/>
          <p:nvPr/>
        </p:nvSpPr>
        <p:spPr>
          <a:xfrm>
            <a:off x="1" y="12469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chemeClr val="bg1"/>
                </a:solidFill>
              </a:rPr>
              <a:t>Vyšetření akomodace pomocí Purkyňových obrázků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571500" y="1263503"/>
            <a:ext cx="788670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>
                <a:solidFill>
                  <a:schemeClr val="accent1"/>
                </a:solidFill>
              </a:rPr>
              <a:t>Princip: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dirty="0"/>
              <a:t>změna zakřivení světlolomných ploch oční čočky při akomodaci vede ke změně velikosti a jasu reflektovaného obrazu světelného zdroje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dirty="0"/>
              <a:t>při akomodaci má největší význam </a:t>
            </a:r>
            <a:r>
              <a:rPr lang="cs-CZ" sz="2000" u="sng" dirty="0"/>
              <a:t>vyklenutí přední plochy čočky</a:t>
            </a:r>
            <a:r>
              <a:rPr lang="cs-CZ" sz="2000" dirty="0"/>
              <a:t>, které je mnohem výraznější než zakřivení zadní čočky, což se projeví </a:t>
            </a:r>
            <a:r>
              <a:rPr lang="cs-CZ" sz="2000" u="sng" dirty="0"/>
              <a:t>změnou jasu a velikosti obrázku č. 3 během akomodace</a:t>
            </a:r>
          </a:p>
        </p:txBody>
      </p:sp>
      <p:sp>
        <p:nvSpPr>
          <p:cNvPr id="8" name="Obdélník 7"/>
          <p:cNvSpPr/>
          <p:nvPr/>
        </p:nvSpPr>
        <p:spPr>
          <a:xfrm>
            <a:off x="571500" y="3801531"/>
            <a:ext cx="8001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>
                <a:solidFill>
                  <a:schemeClr val="accent1"/>
                </a:solidFill>
              </a:rPr>
              <a:t>Postup: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dirty="0"/>
              <a:t>ve tmavé místnosti se umístí do výšky oka (asi 30 cm před okem) vyšetřované osoby zapálená svíčka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dirty="0"/>
              <a:t>pozorujeme, jak se mění velikost a jas reflektovaných obrázků na zornici při pohledu vyšetřované osoby do dálky a při přímém pohledu na plamen svíčky (tj. při akomodaci)</a:t>
            </a:r>
          </a:p>
        </p:txBody>
      </p:sp>
    </p:spTree>
    <p:extLst>
      <p:ext uri="{BB962C8B-B14F-4D97-AF65-F5344CB8AC3E}">
        <p14:creationId xmlns:p14="http://schemas.microsoft.com/office/powerpoint/2010/main" val="1031644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>
            <a:extLst>
              <a:ext uri="{FF2B5EF4-FFF2-40B4-BE49-F238E27FC236}">
                <a16:creationId xmlns:a16="http://schemas.microsoft.com/office/drawing/2014/main" id="{286398F9-39DB-9042-BCCF-6FD3B212E8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8500" y="3382144"/>
            <a:ext cx="5575300" cy="2628900"/>
          </a:xfrm>
          <a:prstGeom prst="rect">
            <a:avLst/>
          </a:prstGeom>
        </p:spPr>
      </p:pic>
      <p:sp>
        <p:nvSpPr>
          <p:cNvPr id="6" name="TextBox 3"/>
          <p:cNvSpPr txBox="1"/>
          <p:nvPr/>
        </p:nvSpPr>
        <p:spPr>
          <a:xfrm>
            <a:off x="1" y="12469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chemeClr val="bg1"/>
                </a:solidFill>
              </a:rPr>
              <a:t>Vyšetření akomodace pomocí Purkyňových obrázků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9" name="Picture 4" descr="VÃ½sledek obrÃ¡zku pro red candle">
            <a:extLst>
              <a:ext uri="{FF2B5EF4-FFF2-40B4-BE49-F238E27FC236}">
                <a16:creationId xmlns:a16="http://schemas.microsoft.com/office/drawing/2014/main" id="{006B8177-F189-9A46-A685-9455155A1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305" y="5258164"/>
            <a:ext cx="715262" cy="11595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0" name="Přímá spojnice 54">
            <a:extLst>
              <a:ext uri="{FF2B5EF4-FFF2-40B4-BE49-F238E27FC236}">
                <a16:creationId xmlns:a16="http://schemas.microsoft.com/office/drawing/2014/main" id="{70290062-C09A-3746-B339-B33634F0E1F3}"/>
              </a:ext>
            </a:extLst>
          </p:cNvPr>
          <p:cNvCxnSpPr>
            <a:cxnSpLocks/>
          </p:cNvCxnSpPr>
          <p:nvPr/>
        </p:nvCxnSpPr>
        <p:spPr>
          <a:xfrm flipV="1">
            <a:off x="1661936" y="4796752"/>
            <a:ext cx="2274322" cy="943007"/>
          </a:xfrm>
          <a:prstGeom prst="line">
            <a:avLst/>
          </a:prstGeom>
          <a:ln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54">
            <a:extLst>
              <a:ext uri="{FF2B5EF4-FFF2-40B4-BE49-F238E27FC236}">
                <a16:creationId xmlns:a16="http://schemas.microsoft.com/office/drawing/2014/main" id="{975C3994-7080-D349-A1C4-FB3530123A97}"/>
              </a:ext>
            </a:extLst>
          </p:cNvPr>
          <p:cNvCxnSpPr>
            <a:cxnSpLocks/>
          </p:cNvCxnSpPr>
          <p:nvPr/>
        </p:nvCxnSpPr>
        <p:spPr>
          <a:xfrm flipV="1">
            <a:off x="1661935" y="4778210"/>
            <a:ext cx="1848216" cy="923945"/>
          </a:xfrm>
          <a:prstGeom prst="line">
            <a:avLst/>
          </a:prstGeom>
          <a:ln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54">
            <a:extLst>
              <a:ext uri="{FF2B5EF4-FFF2-40B4-BE49-F238E27FC236}">
                <a16:creationId xmlns:a16="http://schemas.microsoft.com/office/drawing/2014/main" id="{AF5D7B5A-B056-B24B-BE54-BC275238D78F}"/>
              </a:ext>
            </a:extLst>
          </p:cNvPr>
          <p:cNvCxnSpPr>
            <a:cxnSpLocks/>
          </p:cNvCxnSpPr>
          <p:nvPr/>
        </p:nvCxnSpPr>
        <p:spPr>
          <a:xfrm flipV="1">
            <a:off x="1661934" y="4778210"/>
            <a:ext cx="715264" cy="923944"/>
          </a:xfrm>
          <a:prstGeom prst="line">
            <a:avLst/>
          </a:prstGeom>
          <a:ln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ovéPole 30">
            <a:extLst>
              <a:ext uri="{FF2B5EF4-FFF2-40B4-BE49-F238E27FC236}">
                <a16:creationId xmlns:a16="http://schemas.microsoft.com/office/drawing/2014/main" id="{C523DF83-AABA-0D4B-A677-19A1E901041E}"/>
              </a:ext>
            </a:extLst>
          </p:cNvPr>
          <p:cNvSpPr txBox="1"/>
          <p:nvPr/>
        </p:nvSpPr>
        <p:spPr>
          <a:xfrm>
            <a:off x="2060476" y="3901659"/>
            <a:ext cx="852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1.</a:t>
            </a:r>
            <a:endParaRPr lang="cs-CZ" dirty="0">
              <a:solidFill>
                <a:srgbClr val="FFFF00"/>
              </a:solidFill>
            </a:endParaRPr>
          </a:p>
        </p:txBody>
      </p:sp>
      <p:sp>
        <p:nvSpPr>
          <p:cNvPr id="51" name="TextovéPole 33">
            <a:extLst>
              <a:ext uri="{FF2B5EF4-FFF2-40B4-BE49-F238E27FC236}">
                <a16:creationId xmlns:a16="http://schemas.microsoft.com/office/drawing/2014/main" id="{9259F5A4-4A0C-CD45-ACCB-CA3846A7B3A6}"/>
              </a:ext>
            </a:extLst>
          </p:cNvPr>
          <p:cNvSpPr txBox="1"/>
          <p:nvPr/>
        </p:nvSpPr>
        <p:spPr>
          <a:xfrm>
            <a:off x="3466449" y="3877971"/>
            <a:ext cx="852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3.</a:t>
            </a:r>
            <a:endParaRPr lang="cs-CZ" dirty="0">
              <a:solidFill>
                <a:srgbClr val="FFFF00"/>
              </a:solidFill>
            </a:endParaRPr>
          </a:p>
        </p:txBody>
      </p:sp>
      <p:sp>
        <p:nvSpPr>
          <p:cNvPr id="52" name="TextovéPole 34">
            <a:extLst>
              <a:ext uri="{FF2B5EF4-FFF2-40B4-BE49-F238E27FC236}">
                <a16:creationId xmlns:a16="http://schemas.microsoft.com/office/drawing/2014/main" id="{08A515FC-BC61-2F44-B11D-55BD5AC314D2}"/>
              </a:ext>
            </a:extLst>
          </p:cNvPr>
          <p:cNvSpPr txBox="1"/>
          <p:nvPr/>
        </p:nvSpPr>
        <p:spPr>
          <a:xfrm>
            <a:off x="3872879" y="3883471"/>
            <a:ext cx="852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4.</a:t>
            </a:r>
            <a:endParaRPr lang="cs-CZ" dirty="0">
              <a:solidFill>
                <a:srgbClr val="FFFF00"/>
              </a:solidFill>
            </a:endParaRPr>
          </a:p>
        </p:txBody>
      </p:sp>
      <p:sp>
        <p:nvSpPr>
          <p:cNvPr id="53" name="TextovéPole 30">
            <a:extLst>
              <a:ext uri="{FF2B5EF4-FFF2-40B4-BE49-F238E27FC236}">
                <a16:creationId xmlns:a16="http://schemas.microsoft.com/office/drawing/2014/main" id="{EF50C470-A5F1-3E46-9AD6-B14EE9EF4BF1}"/>
              </a:ext>
            </a:extLst>
          </p:cNvPr>
          <p:cNvSpPr txBox="1"/>
          <p:nvPr/>
        </p:nvSpPr>
        <p:spPr>
          <a:xfrm>
            <a:off x="5087254" y="3965037"/>
            <a:ext cx="852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1.</a:t>
            </a:r>
            <a:endParaRPr lang="cs-CZ" dirty="0">
              <a:solidFill>
                <a:srgbClr val="FFFF00"/>
              </a:solidFill>
            </a:endParaRPr>
          </a:p>
        </p:txBody>
      </p:sp>
      <p:sp>
        <p:nvSpPr>
          <p:cNvPr id="54" name="TextovéPole 33">
            <a:extLst>
              <a:ext uri="{FF2B5EF4-FFF2-40B4-BE49-F238E27FC236}">
                <a16:creationId xmlns:a16="http://schemas.microsoft.com/office/drawing/2014/main" id="{03E8A2C6-753F-6A4E-92DC-D77C3B6FF0BF}"/>
              </a:ext>
            </a:extLst>
          </p:cNvPr>
          <p:cNvSpPr txBox="1"/>
          <p:nvPr/>
        </p:nvSpPr>
        <p:spPr>
          <a:xfrm>
            <a:off x="6384964" y="3965037"/>
            <a:ext cx="852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3.</a:t>
            </a:r>
            <a:endParaRPr lang="cs-CZ" dirty="0">
              <a:solidFill>
                <a:srgbClr val="FFFF00"/>
              </a:solidFill>
            </a:endParaRPr>
          </a:p>
        </p:txBody>
      </p:sp>
      <p:sp>
        <p:nvSpPr>
          <p:cNvPr id="56" name="TextovéPole 34">
            <a:extLst>
              <a:ext uri="{FF2B5EF4-FFF2-40B4-BE49-F238E27FC236}">
                <a16:creationId xmlns:a16="http://schemas.microsoft.com/office/drawing/2014/main" id="{BCBEE5EC-2B95-2343-A9D3-5A67A412C772}"/>
              </a:ext>
            </a:extLst>
          </p:cNvPr>
          <p:cNvSpPr txBox="1"/>
          <p:nvPr/>
        </p:nvSpPr>
        <p:spPr>
          <a:xfrm>
            <a:off x="6832304" y="3963980"/>
            <a:ext cx="852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4.</a:t>
            </a:r>
            <a:endParaRPr lang="cs-CZ" dirty="0">
              <a:solidFill>
                <a:srgbClr val="FFFF00"/>
              </a:solidFill>
            </a:endParaRPr>
          </a:p>
        </p:txBody>
      </p:sp>
      <p:sp>
        <p:nvSpPr>
          <p:cNvPr id="57" name="Obdĺžnik 12">
            <a:extLst>
              <a:ext uri="{FF2B5EF4-FFF2-40B4-BE49-F238E27FC236}">
                <a16:creationId xmlns:a16="http://schemas.microsoft.com/office/drawing/2014/main" id="{D7064D3C-E2CF-FC45-AB1B-4147436633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4305" y="3001550"/>
            <a:ext cx="377357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000" dirty="0">
                <a:solidFill>
                  <a:srgbClr val="FF0000"/>
                </a:solidFill>
                <a:latin typeface="+mn-lt"/>
              </a:rPr>
              <a:t>bez akomodace</a:t>
            </a:r>
            <a:endParaRPr lang="en-US" altLang="cs-CZ" sz="2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8" name="Obdĺžnik 12">
            <a:extLst>
              <a:ext uri="{FF2B5EF4-FFF2-40B4-BE49-F238E27FC236}">
                <a16:creationId xmlns:a16="http://schemas.microsoft.com/office/drawing/2014/main" id="{E5118650-A564-9F4B-8F5B-E69EA6C5D8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7605" y="2975460"/>
            <a:ext cx="404702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000" dirty="0">
                <a:solidFill>
                  <a:srgbClr val="FF0000"/>
                </a:solidFill>
                <a:latin typeface="+mn-lt"/>
              </a:rPr>
              <a:t>s akomodací</a:t>
            </a:r>
            <a:endParaRPr lang="en-US" altLang="cs-CZ" sz="2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7706C0A-7853-6D49-967A-BB29E00D40F0}"/>
              </a:ext>
            </a:extLst>
          </p:cNvPr>
          <p:cNvSpPr/>
          <p:nvPr/>
        </p:nvSpPr>
        <p:spPr>
          <a:xfrm>
            <a:off x="382675" y="3950571"/>
            <a:ext cx="13829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Purky</a:t>
            </a:r>
            <a:r>
              <a:rPr lang="cs-CZ" b="1" dirty="0" err="1"/>
              <a:t>ňovy</a:t>
            </a:r>
            <a:r>
              <a:rPr lang="cs-CZ" b="1" dirty="0"/>
              <a:t> obrázky na zornici oka</a:t>
            </a:r>
            <a:endParaRPr lang="en-US" b="1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D454A8B6-EC58-C047-9630-09368D1E5DAA}"/>
              </a:ext>
            </a:extLst>
          </p:cNvPr>
          <p:cNvSpPr/>
          <p:nvPr/>
        </p:nvSpPr>
        <p:spPr>
          <a:xfrm>
            <a:off x="5242506" y="6476307"/>
            <a:ext cx="39014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hlinkClick r:id="rId5"/>
              </a:rPr>
              <a:t>https://onlinelibrary.wiley.com/doi/full/10.1111/aos.14194</a:t>
            </a:r>
            <a:endParaRPr lang="en-US" sz="1200" dirty="0"/>
          </a:p>
        </p:txBody>
      </p:sp>
      <p:sp>
        <p:nvSpPr>
          <p:cNvPr id="2" name="Obdélník 1"/>
          <p:cNvSpPr/>
          <p:nvPr/>
        </p:nvSpPr>
        <p:spPr>
          <a:xfrm>
            <a:off x="593930" y="341283"/>
            <a:ext cx="795614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chemeClr val="accent1"/>
                </a:solidFill>
              </a:rPr>
              <a:t>Výsledek:</a:t>
            </a:r>
          </a:p>
          <a:p>
            <a:r>
              <a:rPr lang="cs-CZ" b="1" dirty="0"/>
              <a:t>1. obrázek </a:t>
            </a:r>
            <a:r>
              <a:rPr lang="cs-CZ" dirty="0"/>
              <a:t>– na přední ploše rohovky je </a:t>
            </a:r>
            <a:r>
              <a:rPr lang="cs-CZ" u="sng" dirty="0"/>
              <a:t>nejjasnější, přímý</a:t>
            </a:r>
            <a:r>
              <a:rPr lang="cs-CZ" dirty="0"/>
              <a:t> a jeho velikost se nemění při akomodaci </a:t>
            </a:r>
          </a:p>
          <a:p>
            <a:r>
              <a:rPr lang="cs-CZ" b="1" dirty="0"/>
              <a:t>2. obrázek </a:t>
            </a:r>
            <a:r>
              <a:rPr lang="cs-CZ" dirty="0"/>
              <a:t>– na zadní ploše rohovky je málo jasný a přímý (není dobře vidět), při akomodaci se nemění</a:t>
            </a:r>
          </a:p>
          <a:p>
            <a:r>
              <a:rPr lang="cs-CZ" b="1" dirty="0"/>
              <a:t>3. obrázek </a:t>
            </a:r>
            <a:r>
              <a:rPr lang="cs-CZ" dirty="0"/>
              <a:t>– na přední ploše čočky </a:t>
            </a:r>
            <a:r>
              <a:rPr lang="cs-CZ" u="sng" dirty="0"/>
              <a:t>je největší, přímý a málo zřetelný</a:t>
            </a:r>
            <a:r>
              <a:rPr lang="cs-CZ" dirty="0"/>
              <a:t>, </a:t>
            </a:r>
            <a:r>
              <a:rPr lang="cs-CZ" b="1" dirty="0">
                <a:solidFill>
                  <a:schemeClr val="accent1"/>
                </a:solidFill>
              </a:rPr>
              <a:t>při akomodaci se zmenšuje a stává se jasnějším </a:t>
            </a:r>
          </a:p>
          <a:p>
            <a:r>
              <a:rPr lang="cs-CZ" b="1" dirty="0"/>
              <a:t>4. obrázek </a:t>
            </a:r>
            <a:r>
              <a:rPr lang="cs-CZ" dirty="0"/>
              <a:t>– na zadní ploše čočky je </a:t>
            </a:r>
            <a:r>
              <a:rPr lang="cs-CZ" u="sng" dirty="0"/>
              <a:t>převrácený, nejmenší a jasný</a:t>
            </a:r>
            <a:r>
              <a:rPr lang="cs-CZ" dirty="0"/>
              <a:t>, při akomodaci se téměř nemění </a:t>
            </a:r>
          </a:p>
        </p:txBody>
      </p:sp>
    </p:spTree>
    <p:extLst>
      <p:ext uri="{BB962C8B-B14F-4D97-AF65-F5344CB8AC3E}">
        <p14:creationId xmlns:p14="http://schemas.microsoft.com/office/powerpoint/2010/main" val="3768643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C907156-40CB-164C-A040-702897B877E9}"/>
              </a:ext>
            </a:extLst>
          </p:cNvPr>
          <p:cNvSpPr/>
          <p:nvPr/>
        </p:nvSpPr>
        <p:spPr>
          <a:xfrm>
            <a:off x="994229" y="3059668"/>
            <a:ext cx="62338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hlinkClick r:id="rId2"/>
              </a:rPr>
              <a:t>https://www.youtube.com/watch?v=4ThlgfK4jl0</a:t>
            </a: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76A471-C622-3E40-B286-7A7C638B0917}"/>
              </a:ext>
            </a:extLst>
          </p:cNvPr>
          <p:cNvSpPr/>
          <p:nvPr/>
        </p:nvSpPr>
        <p:spPr>
          <a:xfrm>
            <a:off x="994229" y="2690336"/>
            <a:ext cx="73224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/>
              <a:t>Using Purkinje Images for IOL Centration during Cataract Surgery</a:t>
            </a:r>
            <a:endParaRPr lang="en-US" b="0" i="0">
              <a:effectLst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4088538-0D00-C047-B4A2-64811BEE8E3E}"/>
              </a:ext>
            </a:extLst>
          </p:cNvPr>
          <p:cNvSpPr/>
          <p:nvPr/>
        </p:nvSpPr>
        <p:spPr>
          <a:xfrm>
            <a:off x="994228" y="1905395"/>
            <a:ext cx="70466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hlinkClick r:id="rId3"/>
              </a:rPr>
              <a:t>https://www.aao.org/annual-meeting-video/purkinje-images-2</a:t>
            </a: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90AF3A-CACB-D74F-AF8C-0B40FE89920D}"/>
              </a:ext>
            </a:extLst>
          </p:cNvPr>
          <p:cNvSpPr/>
          <p:nvPr/>
        </p:nvSpPr>
        <p:spPr>
          <a:xfrm>
            <a:off x="994229" y="1536063"/>
            <a:ext cx="73224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/>
              <a:t>Purkinje Images</a:t>
            </a:r>
            <a:endParaRPr lang="en-US" b="0" i="0">
              <a:effectLst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77CA2D-177D-6340-8FFB-7295E7BFE9C9}"/>
              </a:ext>
            </a:extLst>
          </p:cNvPr>
          <p:cNvSpPr/>
          <p:nvPr/>
        </p:nvSpPr>
        <p:spPr>
          <a:xfrm>
            <a:off x="994228" y="4260219"/>
            <a:ext cx="77724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hlinkClick r:id="rId4"/>
              </a:rPr>
              <a:t>https://www.facebook.com/SabongLecture/videos/844067465798685/</a:t>
            </a: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1C0344-3F55-364D-A3A7-F94CFA5B101E}"/>
              </a:ext>
            </a:extLst>
          </p:cNvPr>
          <p:cNvSpPr/>
          <p:nvPr/>
        </p:nvSpPr>
        <p:spPr>
          <a:xfrm>
            <a:off x="928913" y="3890887"/>
            <a:ext cx="60306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/>
              <a:t>Getting to know Purkinje </a:t>
            </a:r>
            <a:r>
              <a:rPr lang="en-US" err="1"/>
              <a:t>Image:Centration</a:t>
            </a:r>
            <a:r>
              <a:rPr lang="en-US"/>
              <a:t> of Premium IOLs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19596FA-ACA9-524E-AC89-50AD7A71DCE5}"/>
              </a:ext>
            </a:extLst>
          </p:cNvPr>
          <p:cNvSpPr/>
          <p:nvPr/>
        </p:nvSpPr>
        <p:spPr>
          <a:xfrm>
            <a:off x="0" y="4805"/>
            <a:ext cx="9144000" cy="82011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C2847B6F-10CB-0C47-A9F0-1823DC57EDEF}"/>
              </a:ext>
            </a:extLst>
          </p:cNvPr>
          <p:cNvSpPr txBox="1"/>
          <p:nvPr/>
        </p:nvSpPr>
        <p:spPr>
          <a:xfrm>
            <a:off x="1" y="12469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chemeClr val="bg1"/>
                </a:solidFill>
              </a:rPr>
              <a:t>Odkazy na videa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4078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Welch Allyn PanOptic Opthalmoscope 11810 and PanOptic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659" y="2922659"/>
            <a:ext cx="1785034" cy="1785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4"/>
          <p:cNvSpPr/>
          <p:nvPr/>
        </p:nvSpPr>
        <p:spPr>
          <a:xfrm>
            <a:off x="0" y="4805"/>
            <a:ext cx="9144000" cy="82011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2099141" y="122472"/>
            <a:ext cx="4719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bg1"/>
                </a:solidFill>
              </a:rPr>
              <a:t>Oftalmoskopie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34912" y="942582"/>
            <a:ext cx="874752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79388" indent="-179388"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cs-CZ" altLang="cs-CZ" sz="2000" dirty="0">
                <a:latin typeface="+mn-lt"/>
              </a:rPr>
              <a:t>je vyšetření </a:t>
            </a:r>
            <a:r>
              <a:rPr lang="cs-CZ" altLang="cs-CZ" sz="2000" b="1" dirty="0">
                <a:solidFill>
                  <a:srgbClr val="002060"/>
                </a:solidFill>
                <a:latin typeface="+mn-lt"/>
              </a:rPr>
              <a:t>očního pozadí (fundus </a:t>
            </a:r>
            <a:r>
              <a:rPr lang="cs-CZ" altLang="cs-CZ" sz="2000" b="1" dirty="0" err="1">
                <a:solidFill>
                  <a:srgbClr val="002060"/>
                </a:solidFill>
                <a:latin typeface="+mn-lt"/>
              </a:rPr>
              <a:t>oculi</a:t>
            </a:r>
            <a:r>
              <a:rPr lang="cs-CZ" altLang="cs-CZ" sz="2000" b="1" dirty="0">
                <a:solidFill>
                  <a:srgbClr val="002060"/>
                </a:solidFill>
                <a:latin typeface="+mn-lt"/>
              </a:rPr>
              <a:t>)</a:t>
            </a:r>
            <a:r>
              <a:rPr lang="cs-CZ" altLang="cs-CZ" sz="2000" dirty="0">
                <a:latin typeface="+mn-lt"/>
              </a:rPr>
              <a:t>: sklivce, sítnice, sítnicových cév, žluté skvrny a papily zrakového nervu pomocí </a:t>
            </a:r>
            <a:r>
              <a:rPr lang="cs-CZ" altLang="cs-CZ" sz="2000" b="1" dirty="0">
                <a:solidFill>
                  <a:srgbClr val="002060"/>
                </a:solidFill>
                <a:latin typeface="+mn-lt"/>
              </a:rPr>
              <a:t>oftalmoskopu</a:t>
            </a:r>
            <a:r>
              <a:rPr lang="cs-CZ" altLang="cs-CZ" sz="2000" dirty="0">
                <a:latin typeface="+mn-lt"/>
              </a:rPr>
              <a:t>, zařízení s vlastním optickým systémem a zdrojem světla</a:t>
            </a:r>
          </a:p>
        </p:txBody>
      </p:sp>
      <p:pic>
        <p:nvPicPr>
          <p:cNvPr id="1026" name="Picture 2" descr="China Ophthalmic Instrument Yz-25b Binocular Indirect ..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67" b="13733"/>
          <a:stretch/>
        </p:blipFill>
        <p:spPr bwMode="auto">
          <a:xfrm>
            <a:off x="6000080" y="2527919"/>
            <a:ext cx="2702041" cy="184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phthalmoscopes: Indirect Ophthalmoscopes - Medical Device Depo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818" y="4376115"/>
            <a:ext cx="2109667" cy="2109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Welch Allyn 11840 iExaminer Adapter for Panoptic Ophthalmoscope ..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5" r="21563"/>
          <a:stretch/>
        </p:blipFill>
        <p:spPr bwMode="auto">
          <a:xfrm>
            <a:off x="3849783" y="4113460"/>
            <a:ext cx="1285113" cy="1731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Keeler Standard Ophthalmoscope 2.8v 1126-P-1005 | Four Square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34" y="2988229"/>
            <a:ext cx="1687355" cy="168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5451872" y="2075912"/>
            <a:ext cx="3757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Nepřímá oftalmoskopie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694644" y="2106045"/>
            <a:ext cx="3757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Přímá oftalmoskopie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-85279" y="5862988"/>
            <a:ext cx="2943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Standard</a:t>
            </a:r>
            <a:r>
              <a:rPr lang="cs-CZ" dirty="0"/>
              <a:t>ní</a:t>
            </a:r>
            <a:r>
              <a:rPr lang="en-US" dirty="0"/>
              <a:t> </a:t>
            </a:r>
          </a:p>
          <a:p>
            <a:pPr algn="ctr"/>
            <a:r>
              <a:rPr lang="cs-CZ" dirty="0"/>
              <a:t>oftalmoskop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2299493" y="5870201"/>
            <a:ext cx="2943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Pan</a:t>
            </a:r>
            <a:r>
              <a:rPr lang="cs-CZ" dirty="0"/>
              <a:t>optický</a:t>
            </a:r>
            <a:r>
              <a:rPr lang="en-US" dirty="0"/>
              <a:t> </a:t>
            </a:r>
          </a:p>
          <a:p>
            <a:pPr algn="ctr"/>
            <a:r>
              <a:rPr lang="en-US" dirty="0"/>
              <a:t>o</a:t>
            </a:r>
            <a:r>
              <a:rPr lang="cs-CZ" dirty="0" err="1"/>
              <a:t>ftalmoskop</a:t>
            </a:r>
            <a:endParaRPr lang="cs-CZ" dirty="0"/>
          </a:p>
        </p:txBody>
      </p:sp>
      <p:pic>
        <p:nvPicPr>
          <p:cNvPr id="1036" name="Picture 12" descr="Прием офтальмолога — стоимость и запись на консультацию | Сеть ..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652" y="4813042"/>
            <a:ext cx="1055720" cy="935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Welch Allyn PanOptic Ophthalmoscope Innovative Optics for ...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706"/>
          <a:stretch/>
        </p:blipFill>
        <p:spPr bwMode="auto">
          <a:xfrm>
            <a:off x="2783149" y="4824548"/>
            <a:ext cx="1297801" cy="91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7856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0" y="4805"/>
            <a:ext cx="9144000" cy="82011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449227" y="145471"/>
            <a:ext cx="8372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bg1"/>
                </a:solidFill>
              </a:rPr>
              <a:t>Přímá oftalmoskopie s využitím standardního oftalmoskopu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537" y="1010362"/>
            <a:ext cx="3168650" cy="340677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66" y="3813175"/>
            <a:ext cx="2241550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6550" y="1010362"/>
            <a:ext cx="4343400" cy="263683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7" t="67545" r="7243"/>
          <a:stretch>
            <a:fillRect/>
          </a:stretch>
        </p:blipFill>
        <p:spPr bwMode="auto">
          <a:xfrm>
            <a:off x="2813735" y="3710699"/>
            <a:ext cx="2160588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69727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5"/>
          <p:cNvSpPr>
            <a:spLocks noChangeArrowheads="1"/>
          </p:cNvSpPr>
          <p:nvPr/>
        </p:nvSpPr>
        <p:spPr bwMode="auto">
          <a:xfrm>
            <a:off x="511175" y="254390"/>
            <a:ext cx="83534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cs-CZ" altLang="cs-CZ" sz="20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PRINCIP VYŠETŘENÍ: </a:t>
            </a:r>
            <a:r>
              <a:rPr lang="cs-CZ" altLang="cs-CZ" sz="2000" dirty="0">
                <a:latin typeface="+mn-lt"/>
              </a:rPr>
              <a:t>osvětlení nitra oka dostatečně intenzivním světlem a pozorování paprsků odražených od sítnice</a:t>
            </a:r>
          </a:p>
        </p:txBody>
      </p:sp>
      <p:pic>
        <p:nvPicPr>
          <p:cNvPr id="14339" name="Picture 8" descr="C:\Users\Andrea\Desktop\Vyuka\oftalmosko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1557338"/>
            <a:ext cx="4838700" cy="436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BlokTextu 17"/>
          <p:cNvSpPr txBox="1">
            <a:spLocks noChangeArrowheads="1"/>
          </p:cNvSpPr>
          <p:nvPr/>
        </p:nvSpPr>
        <p:spPr bwMode="auto">
          <a:xfrm>
            <a:off x="3753932" y="2789768"/>
            <a:ext cx="130771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+mn-lt"/>
              </a:rPr>
              <a:t>paprsky světelného zdroje</a:t>
            </a:r>
          </a:p>
        </p:txBody>
      </p:sp>
      <p:cxnSp>
        <p:nvCxnSpPr>
          <p:cNvPr id="20" name="Rovná spojovacia šípka 19"/>
          <p:cNvCxnSpPr/>
          <p:nvPr/>
        </p:nvCxnSpPr>
        <p:spPr>
          <a:xfrm flipV="1">
            <a:off x="4357688" y="2493963"/>
            <a:ext cx="0" cy="300559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2" name="BlokTextu 20"/>
          <p:cNvSpPr txBox="1">
            <a:spLocks noChangeArrowheads="1"/>
          </p:cNvSpPr>
          <p:nvPr/>
        </p:nvSpPr>
        <p:spPr bwMode="auto">
          <a:xfrm>
            <a:off x="3203988" y="1429821"/>
            <a:ext cx="23199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+mn-lt"/>
              </a:rPr>
              <a:t>paprsky odražené od sítnice vyšetřovaného oka</a:t>
            </a:r>
          </a:p>
        </p:txBody>
      </p:sp>
      <p:cxnSp>
        <p:nvCxnSpPr>
          <p:cNvPr id="23" name="Rovná spojovacia šípka 22"/>
          <p:cNvCxnSpPr/>
          <p:nvPr/>
        </p:nvCxnSpPr>
        <p:spPr>
          <a:xfrm flipH="1">
            <a:off x="4284663" y="1917700"/>
            <a:ext cx="288925" cy="4318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4" name="BlokTextu 25"/>
          <p:cNvSpPr txBox="1">
            <a:spLocks noChangeArrowheads="1"/>
          </p:cNvSpPr>
          <p:nvPr/>
        </p:nvSpPr>
        <p:spPr bwMode="auto">
          <a:xfrm>
            <a:off x="6443663" y="1628775"/>
            <a:ext cx="7937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1400" dirty="0">
                <a:latin typeface="+mn-lt"/>
              </a:rPr>
              <a:t>fundus</a:t>
            </a:r>
            <a:endParaRPr lang="cs-CZ" altLang="cs-CZ" sz="1400" dirty="0">
              <a:latin typeface="+mn-lt"/>
            </a:endParaRPr>
          </a:p>
        </p:txBody>
      </p:sp>
      <p:cxnSp>
        <p:nvCxnSpPr>
          <p:cNvPr id="28" name="Rovná spojovacia šípka 27"/>
          <p:cNvCxnSpPr>
            <a:stCxn id="14344" idx="2"/>
          </p:cNvCxnSpPr>
          <p:nvPr/>
        </p:nvCxnSpPr>
        <p:spPr>
          <a:xfrm flipH="1">
            <a:off x="6516688" y="1936552"/>
            <a:ext cx="323850" cy="26848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4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300663"/>
            <a:ext cx="4030662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0" name="Picture 7" descr="ophthalmoscop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4797425"/>
            <a:ext cx="273685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BlokTextu 11"/>
          <p:cNvSpPr txBox="1">
            <a:spLocks noChangeArrowheads="1"/>
          </p:cNvSpPr>
          <p:nvPr/>
        </p:nvSpPr>
        <p:spPr bwMode="auto">
          <a:xfrm>
            <a:off x="4363958" y="4266708"/>
            <a:ext cx="14398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cs-CZ" altLang="cs-CZ" sz="1400" dirty="0">
                <a:latin typeface="+mn-lt"/>
              </a:rPr>
              <a:t>červený reflex</a:t>
            </a:r>
          </a:p>
        </p:txBody>
      </p:sp>
      <p:sp>
        <p:nvSpPr>
          <p:cNvPr id="16" name="BlokTextu 12"/>
          <p:cNvSpPr txBox="1">
            <a:spLocks noChangeArrowheads="1"/>
          </p:cNvSpPr>
          <p:nvPr/>
        </p:nvSpPr>
        <p:spPr bwMode="auto">
          <a:xfrm>
            <a:off x="5803821" y="4202363"/>
            <a:ext cx="20954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cs-CZ" altLang="cs-CZ" sz="1400" dirty="0">
                <a:latin typeface="+mn-lt"/>
              </a:rPr>
              <a:t>pozorujeme oblast sítnice velikosti asi 2 mm </a:t>
            </a:r>
          </a:p>
        </p:txBody>
      </p:sp>
      <p:sp>
        <p:nvSpPr>
          <p:cNvPr id="3" name="Obdélník 2"/>
          <p:cNvSpPr/>
          <p:nvPr/>
        </p:nvSpPr>
        <p:spPr>
          <a:xfrm>
            <a:off x="306773" y="2794522"/>
            <a:ext cx="2743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sz="2400" b="1" dirty="0">
                <a:solidFill>
                  <a:srgbClr val="FF0000"/>
                </a:solidFill>
              </a:rPr>
              <a:t>osa pozorování musí být souhlasná s osou osvětlení</a:t>
            </a:r>
          </a:p>
        </p:txBody>
      </p:sp>
    </p:spTree>
    <p:extLst>
      <p:ext uri="{BB962C8B-B14F-4D97-AF65-F5344CB8AC3E}">
        <p14:creationId xmlns:p14="http://schemas.microsoft.com/office/powerpoint/2010/main" val="29536199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Obdĺžnik 1"/>
          <p:cNvSpPr>
            <a:spLocks noChangeArrowheads="1"/>
          </p:cNvSpPr>
          <p:nvPr/>
        </p:nvSpPr>
        <p:spPr bwMode="auto">
          <a:xfrm>
            <a:off x="250825" y="1139240"/>
            <a:ext cx="8733687" cy="495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5738" indent="-185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73050" indent="-273050"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cs-CZ" altLang="cs-CZ" sz="2000" b="1" dirty="0">
                <a:latin typeface="+mn-lt"/>
              </a:rPr>
              <a:t>Ztlumte osvětlení </a:t>
            </a:r>
            <a:r>
              <a:rPr lang="cs-CZ" altLang="cs-CZ" sz="2000" dirty="0">
                <a:latin typeface="+mn-lt"/>
              </a:rPr>
              <a:t>místnosti za účelem snížení oslnění a zvětšení dilatace zornice oka vyšetřovaného.</a:t>
            </a:r>
          </a:p>
          <a:p>
            <a:pPr marL="0" indent="0">
              <a:spcBef>
                <a:spcPct val="0"/>
              </a:spcBef>
              <a:buClr>
                <a:schemeClr val="tx1"/>
              </a:buClr>
              <a:buNone/>
            </a:pPr>
            <a:endParaRPr lang="cs-CZ" altLang="cs-CZ" sz="800" dirty="0">
              <a:latin typeface="+mn-lt"/>
            </a:endParaRPr>
          </a:p>
          <a:p>
            <a:pPr marL="273050" indent="-273050"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cs-CZ" altLang="cs-CZ" sz="2000" dirty="0">
                <a:latin typeface="+mn-lt"/>
              </a:rPr>
              <a:t>Pomocí vertikálního kolečka nastavte čočku oftalmoskopu, tak aby odpovídala </a:t>
            </a:r>
            <a:r>
              <a:rPr lang="cs-CZ" altLang="cs-CZ" sz="2000" b="1" dirty="0">
                <a:latin typeface="+mn-lt"/>
              </a:rPr>
              <a:t>refrakční korekci vyšetřovaného a vyšetřujícího </a:t>
            </a:r>
            <a:r>
              <a:rPr lang="cs-CZ" altLang="cs-CZ" sz="2000" dirty="0">
                <a:latin typeface="+mn-lt"/>
              </a:rPr>
              <a:t>(u emetropů nebo při provádění oftalmoskopie s brýlemi nebo kontaktními čočkami, se korekce nenastavuje).</a:t>
            </a:r>
          </a:p>
          <a:p>
            <a:pPr marL="0" indent="0">
              <a:spcBef>
                <a:spcPct val="0"/>
              </a:spcBef>
              <a:buClr>
                <a:schemeClr val="tx1"/>
              </a:buClr>
              <a:buNone/>
            </a:pPr>
            <a:endParaRPr lang="cs-CZ" altLang="cs-CZ" sz="800" dirty="0">
              <a:latin typeface="+mn-lt"/>
            </a:endParaRPr>
          </a:p>
          <a:p>
            <a:pPr marL="273050" indent="-273050"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cs-CZ" altLang="cs-CZ" sz="2000" dirty="0">
                <a:latin typeface="+mn-lt"/>
              </a:rPr>
              <a:t>Posaďte se proti vyšetřovanému a </a:t>
            </a:r>
            <a:r>
              <a:rPr lang="cs-CZ" altLang="cs-CZ" sz="2000" b="1" dirty="0">
                <a:latin typeface="+mn-lt"/>
              </a:rPr>
              <a:t>držte oftalmoskop v pravé (levé) ruce a dívejte se skrz něj pravým (levým) okem, pokud vyšetřujete pravé (levé) oko</a:t>
            </a:r>
            <a:r>
              <a:rPr lang="cs-CZ" altLang="cs-CZ" sz="2000" dirty="0">
                <a:latin typeface="+mn-lt"/>
              </a:rPr>
              <a:t>. Požádejte vyšetřovaného, aby zrak fixoval na vzdálený objekt za vaším ramenem a pohled nehnutě držel.</a:t>
            </a:r>
          </a:p>
          <a:p>
            <a:pPr marL="0" indent="0">
              <a:spcBef>
                <a:spcPct val="0"/>
              </a:spcBef>
              <a:buClr>
                <a:schemeClr val="tx1"/>
              </a:buClr>
              <a:buNone/>
            </a:pPr>
            <a:endParaRPr lang="cs-CZ" altLang="cs-CZ" sz="800" dirty="0">
              <a:latin typeface="+mn-lt"/>
            </a:endParaRPr>
          </a:p>
          <a:p>
            <a:pPr marL="273050" indent="-273050"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cs-CZ" altLang="cs-CZ" sz="2000" dirty="0">
                <a:latin typeface="+mn-lt"/>
              </a:rPr>
              <a:t>Zapněte oftalmoskop a otáčejte horizontálním kolečkem, dokud se neobjeví bílý kruh světla. Přiložte oftalmoskop ke svému oku, tak abyste otvorem viděli obličej vyšetřovaného. Přibližujte se těsně k vyšetřovanému oku a světlo vycházející z oftalmoskopu zaměřte asi 15° laterálně od zorné osy oka.</a:t>
            </a:r>
          </a:p>
        </p:txBody>
      </p:sp>
      <p:sp>
        <p:nvSpPr>
          <p:cNvPr id="3" name="Rectangle 4"/>
          <p:cNvSpPr/>
          <p:nvPr/>
        </p:nvSpPr>
        <p:spPr>
          <a:xfrm>
            <a:off x="0" y="4805"/>
            <a:ext cx="9144000" cy="70466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-159487" y="64747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bg1"/>
                </a:solidFill>
              </a:rPr>
              <a:t>Přímá oftalmoskopie - postup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9913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/>
          <p:nvPr/>
        </p:nvSpPr>
        <p:spPr>
          <a:xfrm>
            <a:off x="0" y="4805"/>
            <a:ext cx="9144000" cy="70466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4" y="4509869"/>
            <a:ext cx="2347163" cy="2042337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/>
          <a:srcRect t="1" b="3571"/>
          <a:stretch/>
        </p:blipFill>
        <p:spPr>
          <a:xfrm>
            <a:off x="3392867" y="4509869"/>
            <a:ext cx="2016864" cy="187854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2406" y="4280595"/>
            <a:ext cx="2293394" cy="2211669"/>
          </a:xfrm>
          <a:prstGeom prst="rect">
            <a:avLst/>
          </a:prstGeom>
        </p:spPr>
      </p:pic>
      <p:sp>
        <p:nvSpPr>
          <p:cNvPr id="8" name="TextBox 3"/>
          <p:cNvSpPr txBox="1"/>
          <p:nvPr/>
        </p:nvSpPr>
        <p:spPr>
          <a:xfrm>
            <a:off x="0" y="64747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</a:rPr>
              <a:t>Direct ophthalmoscopy procedure</a:t>
            </a:r>
          </a:p>
        </p:txBody>
      </p:sp>
      <p:sp>
        <p:nvSpPr>
          <p:cNvPr id="7" name="Obdélník 6"/>
          <p:cNvSpPr/>
          <p:nvPr/>
        </p:nvSpPr>
        <p:spPr>
          <a:xfrm>
            <a:off x="3989494" y="6552207"/>
            <a:ext cx="54992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>
                <a:hlinkClick r:id="rId5"/>
              </a:rPr>
              <a:t>https://www.jove.com/science-education/10146/ophthalmoscopic-examination</a:t>
            </a:r>
            <a:endParaRPr lang="cs-CZ" sz="1200"/>
          </a:p>
        </p:txBody>
      </p:sp>
      <p:sp>
        <p:nvSpPr>
          <p:cNvPr id="9" name="Obdĺžnik 1"/>
          <p:cNvSpPr>
            <a:spLocks noChangeArrowheads="1"/>
          </p:cNvSpPr>
          <p:nvPr/>
        </p:nvSpPr>
        <p:spPr bwMode="auto">
          <a:xfrm>
            <a:off x="155865" y="804613"/>
            <a:ext cx="8863444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5738" indent="-185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73050" indent="-273050"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cs-CZ" altLang="cs-CZ" sz="2000" dirty="0">
                <a:latin typeface="+mn-lt"/>
              </a:rPr>
              <a:t>Nasměrujte světlo na zornici, a aniž akomodujete, podívejte se do </a:t>
            </a:r>
            <a:r>
              <a:rPr lang="cs-CZ" altLang="cs-CZ" sz="2000" b="1" dirty="0">
                <a:latin typeface="+mn-lt"/>
              </a:rPr>
              <a:t>oranžovo-červeného odrazu světla (červený reflex)</a:t>
            </a:r>
            <a:r>
              <a:rPr lang="cs-CZ" altLang="cs-CZ" sz="2000" dirty="0">
                <a:latin typeface="+mn-lt"/>
              </a:rPr>
              <a:t>. Soustřeďte se na červený reflex a mírně pohybujte oftalmoskopem, dokud v červeném reflexu jasně neuvidíte papilu n. </a:t>
            </a:r>
            <a:r>
              <a:rPr lang="cs-CZ" altLang="cs-CZ" sz="2000" dirty="0" err="1">
                <a:latin typeface="+mn-lt"/>
              </a:rPr>
              <a:t>opticus</a:t>
            </a:r>
            <a:r>
              <a:rPr lang="cs-CZ" altLang="cs-CZ" sz="2000" dirty="0">
                <a:latin typeface="+mn-lt"/>
              </a:rPr>
              <a:t> a rozbíhající se sítnicové cévy.</a:t>
            </a:r>
          </a:p>
          <a:p>
            <a:pPr marL="0" indent="0">
              <a:spcBef>
                <a:spcPct val="0"/>
              </a:spcBef>
              <a:buClr>
                <a:schemeClr val="tx1"/>
              </a:buClr>
              <a:buNone/>
            </a:pPr>
            <a:endParaRPr lang="cs-CZ" altLang="cs-CZ" sz="800" dirty="0">
              <a:latin typeface="+mn-lt"/>
            </a:endParaRPr>
          </a:p>
          <a:p>
            <a:pPr marL="273050" indent="-273050"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cs-CZ" altLang="cs-CZ" sz="2000" b="1" dirty="0">
                <a:latin typeface="+mn-lt"/>
              </a:rPr>
              <a:t>Vyšetřete papilu n. </a:t>
            </a:r>
            <a:r>
              <a:rPr lang="cs-CZ" altLang="cs-CZ" sz="2000" b="1" dirty="0" err="1">
                <a:latin typeface="+mn-lt"/>
              </a:rPr>
              <a:t>opticus</a:t>
            </a:r>
            <a:r>
              <a:rPr lang="cs-CZ" altLang="cs-CZ" sz="2000" b="1" dirty="0">
                <a:latin typeface="+mn-lt"/>
              </a:rPr>
              <a:t> </a:t>
            </a:r>
            <a:r>
              <a:rPr lang="cs-CZ" altLang="cs-CZ" sz="2000" dirty="0">
                <a:latin typeface="+mn-lt"/>
              </a:rPr>
              <a:t>(hodnotí se barva, tvar, relativní velikost </a:t>
            </a:r>
            <a:r>
              <a:rPr lang="cs-CZ" altLang="cs-CZ" sz="2000" dirty="0" err="1">
                <a:latin typeface="+mn-lt"/>
              </a:rPr>
              <a:t>excavatio</a:t>
            </a:r>
            <a:r>
              <a:rPr lang="cs-CZ" altLang="cs-CZ" sz="2000" dirty="0">
                <a:latin typeface="+mn-lt"/>
              </a:rPr>
              <a:t> </a:t>
            </a:r>
            <a:r>
              <a:rPr lang="cs-CZ" altLang="cs-CZ" sz="2000" dirty="0" err="1">
                <a:latin typeface="+mn-lt"/>
              </a:rPr>
              <a:t>disci</a:t>
            </a:r>
            <a:r>
              <a:rPr lang="cs-CZ" altLang="cs-CZ" sz="2000" dirty="0">
                <a:latin typeface="+mn-lt"/>
              </a:rPr>
              <a:t> n. optici a symetrie s kontralaterálním okem) a </a:t>
            </a:r>
            <a:r>
              <a:rPr lang="cs-CZ" altLang="cs-CZ" sz="2000" b="1" dirty="0">
                <a:latin typeface="+mn-lt"/>
              </a:rPr>
              <a:t>sítnicové cévy </a:t>
            </a:r>
            <a:r>
              <a:rPr lang="cs-CZ" altLang="cs-CZ" sz="2000" dirty="0">
                <a:latin typeface="+mn-lt"/>
              </a:rPr>
              <a:t>(hodnotí se barva a průměr – vény mají větší průměr a jsou tmavší než artérie, spontánní žilní pulzace, arteriovenózní křížení, příp. léze - jejich velikost, tvar a umístění).</a:t>
            </a:r>
          </a:p>
          <a:p>
            <a:pPr marL="273050" indent="-273050"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cs-CZ" altLang="cs-CZ" sz="800" dirty="0">
              <a:latin typeface="+mn-lt"/>
            </a:endParaRPr>
          </a:p>
          <a:p>
            <a:pPr marL="273050" indent="-273050"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cs-CZ" altLang="cs-CZ" sz="2000" dirty="0">
                <a:latin typeface="+mn-lt"/>
              </a:rPr>
              <a:t>Dále požádejte pacienta, aby se podíval přímo do světla oftalmoskopu, v červeném reflexu se zobrazí </a:t>
            </a:r>
            <a:r>
              <a:rPr lang="cs-CZ" altLang="cs-CZ" sz="2000" b="1" dirty="0" err="1">
                <a:latin typeface="+mn-lt"/>
              </a:rPr>
              <a:t>macula</a:t>
            </a:r>
            <a:r>
              <a:rPr lang="cs-CZ" altLang="cs-CZ" sz="2000" b="1" dirty="0">
                <a:latin typeface="+mn-lt"/>
              </a:rPr>
              <a:t> lutea a fovea</a:t>
            </a:r>
            <a:r>
              <a:rPr lang="cs-CZ" altLang="cs-CZ" sz="2000" dirty="0">
                <a:latin typeface="+mn-lt"/>
              </a:rPr>
              <a:t>, kterou rovněž vyšetřete.</a:t>
            </a:r>
          </a:p>
        </p:txBody>
      </p:sp>
    </p:spTree>
    <p:extLst>
      <p:ext uri="{BB962C8B-B14F-4D97-AF65-F5344CB8AC3E}">
        <p14:creationId xmlns:p14="http://schemas.microsoft.com/office/powerpoint/2010/main" val="4216025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r="10934"/>
          <a:stretch>
            <a:fillRect/>
          </a:stretch>
        </p:blipFill>
        <p:spPr bwMode="auto">
          <a:xfrm>
            <a:off x="1908175" y="908050"/>
            <a:ext cx="5256213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BlokTextu 2"/>
          <p:cNvSpPr txBox="1">
            <a:spLocks noChangeArrowheads="1"/>
          </p:cNvSpPr>
          <p:nvPr/>
        </p:nvSpPr>
        <p:spPr bwMode="auto">
          <a:xfrm>
            <a:off x="3708400" y="260350"/>
            <a:ext cx="25193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latin typeface="+mn-lt"/>
              </a:rPr>
              <a:t>Superior</a:t>
            </a:r>
          </a:p>
        </p:txBody>
      </p:sp>
      <p:sp>
        <p:nvSpPr>
          <p:cNvPr id="17412" name="BlokTextu 3"/>
          <p:cNvSpPr txBox="1">
            <a:spLocks noChangeArrowheads="1"/>
          </p:cNvSpPr>
          <p:nvPr/>
        </p:nvSpPr>
        <p:spPr bwMode="auto">
          <a:xfrm>
            <a:off x="3924300" y="5589588"/>
            <a:ext cx="25193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latin typeface="+mn-lt"/>
              </a:rPr>
              <a:t>Inferior</a:t>
            </a:r>
          </a:p>
        </p:txBody>
      </p:sp>
      <p:sp>
        <p:nvSpPr>
          <p:cNvPr id="17413" name="BlokTextu 4"/>
          <p:cNvSpPr txBox="1">
            <a:spLocks noChangeArrowheads="1"/>
          </p:cNvSpPr>
          <p:nvPr/>
        </p:nvSpPr>
        <p:spPr bwMode="auto">
          <a:xfrm>
            <a:off x="7164388" y="2924175"/>
            <a:ext cx="18716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latin typeface="+mn-lt"/>
              </a:rPr>
              <a:t>Nasal</a:t>
            </a:r>
          </a:p>
        </p:txBody>
      </p:sp>
      <p:sp>
        <p:nvSpPr>
          <p:cNvPr id="17414" name="BlokTextu 5"/>
          <p:cNvSpPr txBox="1">
            <a:spLocks noChangeArrowheads="1"/>
          </p:cNvSpPr>
          <p:nvPr/>
        </p:nvSpPr>
        <p:spPr bwMode="auto">
          <a:xfrm>
            <a:off x="177800" y="2827229"/>
            <a:ext cx="25209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>
                <a:latin typeface="+mn-lt"/>
              </a:rPr>
              <a:t>Temporal</a:t>
            </a:r>
          </a:p>
        </p:txBody>
      </p:sp>
      <p:sp>
        <p:nvSpPr>
          <p:cNvPr id="7" name="Ovál 6"/>
          <p:cNvSpPr/>
          <p:nvPr/>
        </p:nvSpPr>
        <p:spPr>
          <a:xfrm>
            <a:off x="3708400" y="2852738"/>
            <a:ext cx="647700" cy="6477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cxnSp>
        <p:nvCxnSpPr>
          <p:cNvPr id="11" name="Rovná spojovacia šípka 10"/>
          <p:cNvCxnSpPr/>
          <p:nvPr/>
        </p:nvCxnSpPr>
        <p:spPr>
          <a:xfrm>
            <a:off x="3563938" y="2565400"/>
            <a:ext cx="287337" cy="35877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7" name="BlokTextu 13"/>
          <p:cNvSpPr txBox="1">
            <a:spLocks noChangeArrowheads="1"/>
          </p:cNvSpPr>
          <p:nvPr/>
        </p:nvSpPr>
        <p:spPr bwMode="auto">
          <a:xfrm>
            <a:off x="2987675" y="2276475"/>
            <a:ext cx="12969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800" b="1"/>
              <a:t>macula</a:t>
            </a:r>
          </a:p>
        </p:txBody>
      </p:sp>
      <p:sp>
        <p:nvSpPr>
          <p:cNvPr id="15" name="Ovál 14"/>
          <p:cNvSpPr/>
          <p:nvPr/>
        </p:nvSpPr>
        <p:spPr>
          <a:xfrm>
            <a:off x="3924300" y="3068638"/>
            <a:ext cx="215900" cy="215900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9072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/>
          <p:nvPr/>
        </p:nvSpPr>
        <p:spPr>
          <a:xfrm>
            <a:off x="0" y="4805"/>
            <a:ext cx="9144000" cy="82011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" y="12469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A</a:t>
            </a:r>
            <a:r>
              <a:rPr lang="cs-CZ" sz="3200" b="1" dirty="0" err="1">
                <a:solidFill>
                  <a:schemeClr val="bg1"/>
                </a:solidFill>
              </a:rPr>
              <a:t>komodace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363894" y="944800"/>
            <a:ext cx="87801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dirty="0"/>
              <a:t>reakce oka při pohledu do blízka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dirty="0"/>
              <a:t>proces, kterým se zvětšuje zakřivení čočky, jenž umožňuje, aby byly předměty ležící v blízké vzdálenosti ostře zobrazeny na sítnici </a:t>
            </a:r>
          </a:p>
        </p:txBody>
      </p:sp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716338"/>
            <a:ext cx="3673475" cy="290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BlokTextu 5"/>
          <p:cNvSpPr txBox="1">
            <a:spLocks noChangeArrowheads="1"/>
          </p:cNvSpPr>
          <p:nvPr/>
        </p:nvSpPr>
        <p:spPr bwMode="auto">
          <a:xfrm>
            <a:off x="4346677" y="4596749"/>
            <a:ext cx="44640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cs-CZ" altLang="cs-CZ" sz="1800" dirty="0">
                <a:latin typeface="+mn-lt"/>
              </a:rPr>
              <a:t>Paprsky dopadající na čočku z blízkých objektů se rozbíhají a lámou do vzdálenějšího bodu (ohniska) než rovnoběžné paprsky z objektů v dálce.</a:t>
            </a:r>
          </a:p>
        </p:txBody>
      </p:sp>
      <p:sp>
        <p:nvSpPr>
          <p:cNvPr id="21" name="BlokTextu 6"/>
          <p:cNvSpPr txBox="1">
            <a:spLocks noChangeArrowheads="1"/>
          </p:cNvSpPr>
          <p:nvPr/>
        </p:nvSpPr>
        <p:spPr bwMode="auto">
          <a:xfrm>
            <a:off x="3132138" y="6100763"/>
            <a:ext cx="48958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cs-CZ" altLang="cs-CZ" sz="1800" dirty="0">
                <a:latin typeface="+mn-lt"/>
              </a:rPr>
              <a:t>Zvětšením zakřivení čočky (optické mohutnosti) se ohnisková vzdálenost zmenší.</a:t>
            </a:r>
          </a:p>
        </p:txBody>
      </p:sp>
      <p:sp>
        <p:nvSpPr>
          <p:cNvPr id="22" name="BlokTextu 9"/>
          <p:cNvSpPr txBox="1">
            <a:spLocks noChangeArrowheads="1"/>
          </p:cNvSpPr>
          <p:nvPr/>
        </p:nvSpPr>
        <p:spPr bwMode="auto">
          <a:xfrm>
            <a:off x="503648" y="2857061"/>
            <a:ext cx="302336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cs-CZ" altLang="cs-CZ" sz="1800" b="1" dirty="0">
                <a:solidFill>
                  <a:srgbClr val="FF6600"/>
                </a:solidFill>
                <a:latin typeface="+mn-lt"/>
              </a:rPr>
              <a:t>ohnisková vzdálenost</a:t>
            </a:r>
            <a:r>
              <a:rPr lang="cs-CZ" altLang="cs-CZ" sz="1800" dirty="0">
                <a:latin typeface="+mn-lt"/>
              </a:rPr>
              <a:t> </a:t>
            </a:r>
          </a:p>
          <a:p>
            <a:pPr algn="ctr" eaLnBrk="1" hangingPunct="1"/>
            <a:r>
              <a:rPr lang="cs-CZ" altLang="cs-CZ" sz="1800" dirty="0">
                <a:latin typeface="+mn-lt"/>
              </a:rPr>
              <a:t>od středu čočky po ohnisko</a:t>
            </a:r>
          </a:p>
        </p:txBody>
      </p:sp>
      <p:sp>
        <p:nvSpPr>
          <p:cNvPr id="23" name="Line 12"/>
          <p:cNvSpPr>
            <a:spLocks noChangeShapeType="1"/>
          </p:cNvSpPr>
          <p:nvPr/>
        </p:nvSpPr>
        <p:spPr bwMode="auto">
          <a:xfrm>
            <a:off x="2051050" y="3789363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24" name="Picture 7" descr="c000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45" b="15128"/>
          <a:stretch>
            <a:fillRect/>
          </a:stretch>
        </p:blipFill>
        <p:spPr bwMode="auto">
          <a:xfrm>
            <a:off x="3635375" y="1988015"/>
            <a:ext cx="5256213" cy="238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AutoShape 10"/>
          <p:cNvSpPr>
            <a:spLocks noChangeArrowheads="1"/>
          </p:cNvSpPr>
          <p:nvPr/>
        </p:nvSpPr>
        <p:spPr bwMode="auto">
          <a:xfrm>
            <a:off x="2195513" y="3500438"/>
            <a:ext cx="142875" cy="215900"/>
          </a:xfrm>
          <a:prstGeom prst="downArrow">
            <a:avLst>
              <a:gd name="adj1" fmla="val 50000"/>
              <a:gd name="adj2" fmla="val 37778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3332674" y="1988015"/>
            <a:ext cx="202800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400" b="1" dirty="0"/>
              <a:t>vzdálený objekt</a:t>
            </a:r>
          </a:p>
        </p:txBody>
      </p:sp>
      <p:sp>
        <p:nvSpPr>
          <p:cNvPr id="26" name="TextovéPole 25"/>
          <p:cNvSpPr txBox="1"/>
          <p:nvPr/>
        </p:nvSpPr>
        <p:spPr>
          <a:xfrm>
            <a:off x="3739944" y="3151236"/>
            <a:ext cx="229706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400" b="1" dirty="0"/>
              <a:t>                             blízký objekt</a:t>
            </a:r>
          </a:p>
        </p:txBody>
      </p:sp>
    </p:spTree>
    <p:extLst>
      <p:ext uri="{BB962C8B-B14F-4D97-AF65-F5344CB8AC3E}">
        <p14:creationId xmlns:p14="http://schemas.microsoft.com/office/powerpoint/2010/main" val="30845965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Obdĺžnik 1"/>
          <p:cNvSpPr>
            <a:spLocks noChangeArrowheads="1"/>
          </p:cNvSpPr>
          <p:nvPr/>
        </p:nvSpPr>
        <p:spPr bwMode="auto">
          <a:xfrm>
            <a:off x="144179" y="2966320"/>
            <a:ext cx="40371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cs-CZ" altLang="cs-CZ" sz="1600" b="1" dirty="0">
                <a:latin typeface="+mn-lt"/>
              </a:rPr>
              <a:t>Věkem podmíněná </a:t>
            </a:r>
            <a:r>
              <a:rPr lang="cs-CZ" altLang="cs-CZ" sz="1600" b="1" dirty="0" err="1">
                <a:latin typeface="+mn-lt"/>
              </a:rPr>
              <a:t>makulární</a:t>
            </a:r>
            <a:r>
              <a:rPr lang="cs-CZ" altLang="cs-CZ" sz="1600" b="1" dirty="0">
                <a:latin typeface="+mn-lt"/>
              </a:rPr>
              <a:t> degenerace 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600" dirty="0">
                <a:latin typeface="+mn-lt"/>
              </a:rPr>
              <a:t>- drúzy </a:t>
            </a:r>
            <a:r>
              <a:rPr lang="en-US" altLang="cs-CZ" sz="1600" dirty="0">
                <a:latin typeface="+mn-lt"/>
              </a:rPr>
              <a:t>(</a:t>
            </a:r>
            <a:r>
              <a:rPr lang="cs-CZ" altLang="cs-CZ" sz="1600" dirty="0">
                <a:latin typeface="+mn-lt"/>
              </a:rPr>
              <a:t>žluté a bílé usazeniny</a:t>
            </a:r>
            <a:r>
              <a:rPr lang="en-US" altLang="cs-CZ" sz="1600" dirty="0">
                <a:latin typeface="+mn-lt"/>
              </a:rPr>
              <a:t>)</a:t>
            </a:r>
            <a:r>
              <a:rPr lang="cs-CZ" altLang="cs-CZ" sz="1600" dirty="0">
                <a:latin typeface="+mn-lt"/>
              </a:rPr>
              <a:t> v </a:t>
            </a:r>
            <a:r>
              <a:rPr lang="cs-CZ" altLang="cs-CZ" sz="1600" dirty="0" err="1">
                <a:latin typeface="+mn-lt"/>
              </a:rPr>
              <a:t>obl</a:t>
            </a:r>
            <a:r>
              <a:rPr lang="cs-CZ" altLang="cs-CZ" sz="1600" dirty="0">
                <a:latin typeface="+mn-lt"/>
              </a:rPr>
              <a:t>. m. lutea</a:t>
            </a:r>
            <a:endParaRPr lang="en-US" altLang="cs-CZ" sz="1600" dirty="0">
              <a:latin typeface="+mn-lt"/>
            </a:endParaRPr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924" y="445370"/>
            <a:ext cx="3024187" cy="254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Obdĺžnik 4"/>
          <p:cNvSpPr>
            <a:spLocks noChangeArrowheads="1"/>
          </p:cNvSpPr>
          <p:nvPr/>
        </p:nvSpPr>
        <p:spPr bwMode="auto">
          <a:xfrm>
            <a:off x="4663839" y="2968637"/>
            <a:ext cx="139038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 b="1" dirty="0">
                <a:latin typeface="+mn-lt"/>
              </a:rPr>
              <a:t>Zadní uveitida</a:t>
            </a:r>
          </a:p>
        </p:txBody>
      </p:sp>
      <p:pic>
        <p:nvPicPr>
          <p:cNvPr id="19461" name="Picture 5" descr="KL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0" b="12186"/>
          <a:stretch>
            <a:fillRect/>
          </a:stretch>
        </p:blipFill>
        <p:spPr bwMode="auto">
          <a:xfrm>
            <a:off x="6083468" y="3670300"/>
            <a:ext cx="2597316" cy="2119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11"/>
          <a:stretch>
            <a:fillRect/>
          </a:stretch>
        </p:blipFill>
        <p:spPr bwMode="auto">
          <a:xfrm>
            <a:off x="252924" y="3661730"/>
            <a:ext cx="2749943" cy="2132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Rovná spojovacia šípka 9"/>
          <p:cNvCxnSpPr/>
          <p:nvPr/>
        </p:nvCxnSpPr>
        <p:spPr>
          <a:xfrm>
            <a:off x="6761161" y="4120134"/>
            <a:ext cx="330202" cy="37209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4" name="BlokTextu 10"/>
          <p:cNvSpPr txBox="1">
            <a:spLocks noChangeArrowheads="1"/>
          </p:cNvSpPr>
          <p:nvPr/>
        </p:nvSpPr>
        <p:spPr bwMode="auto">
          <a:xfrm>
            <a:off x="6247480" y="3872592"/>
            <a:ext cx="13078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cs-CZ" sz="1400" dirty="0" err="1">
                <a:solidFill>
                  <a:schemeClr val="bg1"/>
                </a:solidFill>
                <a:latin typeface="+mn-lt"/>
              </a:rPr>
              <a:t>papiledém</a:t>
            </a:r>
            <a:endParaRPr lang="cs-CZ" altLang="cs-CZ" sz="1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465" name="Obdĺžnik 11"/>
          <p:cNvSpPr>
            <a:spLocks noChangeArrowheads="1"/>
          </p:cNvSpPr>
          <p:nvPr/>
        </p:nvSpPr>
        <p:spPr bwMode="auto">
          <a:xfrm>
            <a:off x="6019257" y="5750702"/>
            <a:ext cx="329099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cs-CZ" sz="1600" b="1" dirty="0" err="1">
                <a:latin typeface="+mn-lt"/>
              </a:rPr>
              <a:t>Městnavá</a:t>
            </a:r>
            <a:r>
              <a:rPr lang="en-US" altLang="cs-CZ" sz="1600" b="1" dirty="0">
                <a:latin typeface="+mn-lt"/>
              </a:rPr>
              <a:t> </a:t>
            </a:r>
            <a:r>
              <a:rPr lang="en-US" altLang="cs-CZ" sz="1600" b="1" dirty="0" err="1">
                <a:latin typeface="+mn-lt"/>
              </a:rPr>
              <a:t>papila</a:t>
            </a:r>
            <a:r>
              <a:rPr lang="en-US" altLang="cs-CZ" sz="1600" b="1" dirty="0">
                <a:latin typeface="+mn-lt"/>
              </a:rPr>
              <a:t> </a:t>
            </a:r>
            <a:r>
              <a:rPr lang="en-US" altLang="cs-CZ" sz="1600" dirty="0">
                <a:latin typeface="+mn-lt"/>
              </a:rPr>
              <a:t>- </a:t>
            </a:r>
            <a:r>
              <a:rPr lang="en-US" altLang="cs-CZ" sz="1600" dirty="0" err="1">
                <a:latin typeface="+mn-lt"/>
              </a:rPr>
              <a:t>edém</a:t>
            </a:r>
            <a:r>
              <a:rPr lang="en-US" altLang="cs-CZ" sz="1600" dirty="0">
                <a:latin typeface="+mn-lt"/>
              </a:rPr>
              <a:t> </a:t>
            </a:r>
            <a:r>
              <a:rPr lang="en-US" altLang="cs-CZ" sz="1600" dirty="0" err="1">
                <a:latin typeface="+mn-lt"/>
              </a:rPr>
              <a:t>papily</a:t>
            </a:r>
            <a:r>
              <a:rPr lang="en-US" altLang="cs-CZ" sz="1600" dirty="0">
                <a:latin typeface="+mn-lt"/>
              </a:rPr>
              <a:t> </a:t>
            </a:r>
            <a:r>
              <a:rPr lang="cs-CZ" altLang="cs-CZ" sz="1600" dirty="0">
                <a:latin typeface="+mn-lt"/>
              </a:rPr>
              <a:t>n. optici </a:t>
            </a:r>
            <a:r>
              <a:rPr lang="en-US" altLang="cs-CZ" sz="1600" dirty="0" err="1">
                <a:latin typeface="+mn-lt"/>
              </a:rPr>
              <a:t>způsobený</a:t>
            </a:r>
            <a:r>
              <a:rPr lang="en-US" altLang="cs-CZ" sz="1600" dirty="0">
                <a:latin typeface="+mn-lt"/>
              </a:rPr>
              <a:t> </a:t>
            </a:r>
            <a:r>
              <a:rPr lang="en-US" altLang="cs-CZ" sz="1600" dirty="0" err="1">
                <a:latin typeface="+mn-lt"/>
              </a:rPr>
              <a:t>vzestupem</a:t>
            </a:r>
            <a:r>
              <a:rPr lang="en-US" altLang="cs-CZ" sz="1600" dirty="0">
                <a:latin typeface="+mn-lt"/>
              </a:rPr>
              <a:t> </a:t>
            </a:r>
            <a:r>
              <a:rPr lang="en-US" altLang="cs-CZ" sz="1600" dirty="0" err="1">
                <a:latin typeface="+mn-lt"/>
              </a:rPr>
              <a:t>nitrolebního</a:t>
            </a:r>
            <a:r>
              <a:rPr lang="en-US" altLang="cs-CZ" sz="1600" dirty="0">
                <a:latin typeface="+mn-lt"/>
              </a:rPr>
              <a:t> </a:t>
            </a:r>
            <a:r>
              <a:rPr lang="en-US" altLang="cs-CZ" sz="1600" dirty="0" err="1">
                <a:latin typeface="+mn-lt"/>
              </a:rPr>
              <a:t>tlaku</a:t>
            </a:r>
            <a:r>
              <a:rPr lang="en-US" altLang="cs-CZ" sz="1600" dirty="0">
                <a:latin typeface="+mn-lt"/>
              </a:rPr>
              <a:t> (</a:t>
            </a:r>
            <a:r>
              <a:rPr lang="en-US" altLang="cs-CZ" sz="1600" dirty="0" err="1">
                <a:latin typeface="+mn-lt"/>
              </a:rPr>
              <a:t>tumorem</a:t>
            </a:r>
            <a:r>
              <a:rPr lang="en-US" altLang="cs-CZ" sz="1600" dirty="0">
                <a:latin typeface="+mn-lt"/>
              </a:rPr>
              <a:t>, </a:t>
            </a:r>
            <a:r>
              <a:rPr lang="en-US" altLang="cs-CZ" sz="1600" dirty="0" err="1">
                <a:latin typeface="+mn-lt"/>
              </a:rPr>
              <a:t>krvácením</a:t>
            </a:r>
            <a:r>
              <a:rPr lang="en-US" altLang="cs-CZ" sz="1600" dirty="0">
                <a:latin typeface="+mn-lt"/>
              </a:rPr>
              <a:t>, </a:t>
            </a:r>
            <a:r>
              <a:rPr lang="en-US" altLang="cs-CZ" sz="1600" dirty="0" err="1">
                <a:latin typeface="+mn-lt"/>
              </a:rPr>
              <a:t>infekcí</a:t>
            </a:r>
            <a:r>
              <a:rPr lang="en-US" altLang="cs-CZ" sz="1600" dirty="0">
                <a:latin typeface="+mn-lt"/>
              </a:rPr>
              <a:t>)</a:t>
            </a:r>
          </a:p>
        </p:txBody>
      </p:sp>
      <p:sp>
        <p:nvSpPr>
          <p:cNvPr id="19466" name="Obdĺžnik 12"/>
          <p:cNvSpPr>
            <a:spLocks noChangeArrowheads="1"/>
          </p:cNvSpPr>
          <p:nvPr/>
        </p:nvSpPr>
        <p:spPr bwMode="auto">
          <a:xfrm>
            <a:off x="646335" y="5817513"/>
            <a:ext cx="209686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600" b="1" dirty="0">
                <a:latin typeface="+mn-lt"/>
              </a:rPr>
              <a:t>D</a:t>
            </a:r>
            <a:r>
              <a:rPr lang="cs-CZ" altLang="cs-CZ" sz="1600" b="1" dirty="0" err="1">
                <a:latin typeface="+mn-lt"/>
              </a:rPr>
              <a:t>iabetická</a:t>
            </a:r>
            <a:r>
              <a:rPr lang="cs-CZ" altLang="cs-CZ" sz="1600" b="1" dirty="0">
                <a:latin typeface="+mn-lt"/>
              </a:rPr>
              <a:t> retinopatie</a:t>
            </a:r>
          </a:p>
        </p:txBody>
      </p:sp>
      <p:pic>
        <p:nvPicPr>
          <p:cNvPr id="19467" name="Obrázek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333" y="412893"/>
            <a:ext cx="3001256" cy="2568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8" name="Obrázek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730" y="2019715"/>
            <a:ext cx="2843639" cy="122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9" name="Obdélník 4"/>
          <p:cNvSpPr>
            <a:spLocks noChangeArrowheads="1"/>
          </p:cNvSpPr>
          <p:nvPr/>
        </p:nvSpPr>
        <p:spPr bwMode="auto">
          <a:xfrm>
            <a:off x="6182046" y="663019"/>
            <a:ext cx="9093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/>
                </a:solidFill>
                <a:latin typeface="+mn-lt"/>
                <a:ea typeface="ＭＳ Ｐゴシック" panose="020B0600070205080204" pitchFamily="34" charset="-128"/>
              </a:rPr>
              <a:t>elevace m. lutea</a:t>
            </a:r>
          </a:p>
        </p:txBody>
      </p:sp>
      <p:sp>
        <p:nvSpPr>
          <p:cNvPr id="19470" name="Obdélník 16"/>
          <p:cNvSpPr>
            <a:spLocks noChangeArrowheads="1"/>
          </p:cNvSpPr>
          <p:nvPr/>
        </p:nvSpPr>
        <p:spPr bwMode="auto">
          <a:xfrm>
            <a:off x="7425044" y="1772991"/>
            <a:ext cx="15414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+mn-lt"/>
                <a:ea typeface="ＭＳ Ｐゴシック" panose="020B0600070205080204" pitchFamily="34" charset="-128"/>
              </a:rPr>
              <a:t>odchlípení sítnice</a:t>
            </a:r>
            <a:endParaRPr lang="en-US" altLang="cs-CZ" sz="1400" dirty="0">
              <a:latin typeface="+mn-lt"/>
              <a:ea typeface="ＭＳ Ｐゴシック" panose="020B0600070205080204" pitchFamily="34" charset="-128"/>
            </a:endParaRPr>
          </a:p>
        </p:txBody>
      </p:sp>
      <p:cxnSp>
        <p:nvCxnSpPr>
          <p:cNvPr id="16" name="Rovná spojovacia šípka 9"/>
          <p:cNvCxnSpPr/>
          <p:nvPr/>
        </p:nvCxnSpPr>
        <p:spPr>
          <a:xfrm flipH="1">
            <a:off x="6182046" y="1212294"/>
            <a:ext cx="288925" cy="4318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7" descr="Glaucom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789" y="3661730"/>
            <a:ext cx="2826702" cy="212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Obdĺžnik 7"/>
          <p:cNvSpPr>
            <a:spLocks noChangeArrowheads="1"/>
          </p:cNvSpPr>
          <p:nvPr/>
        </p:nvSpPr>
        <p:spPr bwMode="auto">
          <a:xfrm>
            <a:off x="3172998" y="3687924"/>
            <a:ext cx="13920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400" dirty="0">
                <a:solidFill>
                  <a:schemeClr val="bg1"/>
                </a:solidFill>
                <a:latin typeface="+mn-lt"/>
              </a:rPr>
              <a:t>ex</a:t>
            </a:r>
            <a:r>
              <a:rPr lang="cs-CZ" altLang="cs-CZ" sz="1400" dirty="0">
                <a:solidFill>
                  <a:schemeClr val="bg1"/>
                </a:solidFill>
                <a:latin typeface="+mn-lt"/>
              </a:rPr>
              <a:t>k</a:t>
            </a:r>
            <a:r>
              <a:rPr lang="en-US" altLang="cs-CZ" sz="1400" dirty="0">
                <a:solidFill>
                  <a:schemeClr val="bg1"/>
                </a:solidFill>
                <a:latin typeface="+mn-lt"/>
              </a:rPr>
              <a:t>ava</a:t>
            </a:r>
            <a:r>
              <a:rPr lang="cs-CZ" altLang="cs-CZ" sz="1400" dirty="0" err="1">
                <a:solidFill>
                  <a:schemeClr val="bg1"/>
                </a:solidFill>
                <a:latin typeface="+mn-lt"/>
              </a:rPr>
              <a:t>ce</a:t>
            </a:r>
            <a:r>
              <a:rPr lang="cs-CZ" altLang="cs-CZ" sz="1400" dirty="0">
                <a:solidFill>
                  <a:schemeClr val="bg1"/>
                </a:solidFill>
                <a:latin typeface="+mn-lt"/>
              </a:rPr>
              <a:t> papily n. optici</a:t>
            </a:r>
          </a:p>
        </p:txBody>
      </p:sp>
      <p:cxnSp>
        <p:nvCxnSpPr>
          <p:cNvPr id="19" name="Rovná spojovacia šípka 9"/>
          <p:cNvCxnSpPr/>
          <p:nvPr/>
        </p:nvCxnSpPr>
        <p:spPr>
          <a:xfrm>
            <a:off x="3938363" y="4105693"/>
            <a:ext cx="485941" cy="306541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bdĺžnik 12"/>
          <p:cNvSpPr>
            <a:spLocks noChangeArrowheads="1"/>
          </p:cNvSpPr>
          <p:nvPr/>
        </p:nvSpPr>
        <p:spPr bwMode="auto">
          <a:xfrm>
            <a:off x="3206394" y="5770672"/>
            <a:ext cx="291433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cs-CZ" altLang="cs-CZ" sz="1600" b="1" dirty="0">
                <a:latin typeface="+mn-lt"/>
              </a:rPr>
              <a:t>Glaukom</a:t>
            </a:r>
            <a:r>
              <a:rPr lang="cs-CZ" altLang="cs-CZ" sz="1600" dirty="0">
                <a:latin typeface="+mn-lt"/>
              </a:rPr>
              <a:t> </a:t>
            </a:r>
            <a:r>
              <a:rPr lang="en-US" altLang="cs-CZ" sz="1600" dirty="0">
                <a:latin typeface="+mn-lt"/>
              </a:rPr>
              <a:t>- </a:t>
            </a:r>
            <a:r>
              <a:rPr lang="en-US" altLang="cs-CZ" sz="1600" dirty="0" err="1">
                <a:latin typeface="+mn-lt"/>
              </a:rPr>
              <a:t>degenera</a:t>
            </a:r>
            <a:r>
              <a:rPr lang="cs-CZ" altLang="cs-CZ" sz="1600" dirty="0" err="1">
                <a:latin typeface="+mn-lt"/>
              </a:rPr>
              <a:t>ce</a:t>
            </a:r>
            <a:r>
              <a:rPr lang="en-US" altLang="cs-CZ" sz="1600" dirty="0">
                <a:latin typeface="+mn-lt"/>
              </a:rPr>
              <a:t> </a:t>
            </a:r>
            <a:r>
              <a:rPr lang="en-US" altLang="cs-CZ" sz="1600" dirty="0" err="1">
                <a:latin typeface="+mn-lt"/>
              </a:rPr>
              <a:t>ganglio</a:t>
            </a:r>
            <a:r>
              <a:rPr lang="cs-CZ" altLang="cs-CZ" sz="1600" dirty="0" err="1">
                <a:latin typeface="+mn-lt"/>
              </a:rPr>
              <a:t>vých</a:t>
            </a:r>
            <a:r>
              <a:rPr lang="cs-CZ" altLang="cs-CZ" sz="1600" dirty="0">
                <a:latin typeface="+mn-lt"/>
              </a:rPr>
              <a:t> buněk sítnice vede k e</a:t>
            </a:r>
            <a:r>
              <a:rPr lang="en-US" altLang="cs-CZ" sz="1600" dirty="0">
                <a:latin typeface="+mn-lt"/>
              </a:rPr>
              <a:t>x</a:t>
            </a:r>
            <a:r>
              <a:rPr lang="cs-CZ" altLang="cs-CZ" sz="1600" dirty="0" err="1">
                <a:latin typeface="+mn-lt"/>
              </a:rPr>
              <a:t>kavaci</a:t>
            </a:r>
            <a:r>
              <a:rPr lang="cs-CZ" altLang="cs-CZ" sz="1600" dirty="0">
                <a:latin typeface="+mn-lt"/>
              </a:rPr>
              <a:t> a zvětšení</a:t>
            </a:r>
            <a:r>
              <a:rPr lang="en-US" altLang="cs-CZ" sz="1600" dirty="0">
                <a:latin typeface="+mn-lt"/>
              </a:rPr>
              <a:t> </a:t>
            </a:r>
            <a:r>
              <a:rPr lang="cs-CZ" altLang="cs-CZ" sz="1600" dirty="0">
                <a:latin typeface="+mn-lt"/>
              </a:rPr>
              <a:t>papily n. optici</a:t>
            </a:r>
          </a:p>
        </p:txBody>
      </p:sp>
      <p:sp>
        <p:nvSpPr>
          <p:cNvPr id="6" name="Obdélník 5"/>
          <p:cNvSpPr/>
          <p:nvPr/>
        </p:nvSpPr>
        <p:spPr>
          <a:xfrm>
            <a:off x="7346033" y="2723633"/>
            <a:ext cx="1618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 err="1">
                <a:solidFill>
                  <a:schemeClr val="bg1"/>
                </a:solidFill>
              </a:rPr>
              <a:t>Optical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coherence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tomography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</a:rPr>
              <a:t>image</a:t>
            </a:r>
            <a:endParaRPr lang="cs-CZ" sz="1400" dirty="0">
              <a:solidFill>
                <a:schemeClr val="bg1"/>
              </a:solidFill>
            </a:endParaRPr>
          </a:p>
        </p:txBody>
      </p:sp>
      <p:cxnSp>
        <p:nvCxnSpPr>
          <p:cNvPr id="25" name="Rovná spojovacia šípka 9"/>
          <p:cNvCxnSpPr/>
          <p:nvPr/>
        </p:nvCxnSpPr>
        <p:spPr>
          <a:xfrm>
            <a:off x="4781535" y="1201778"/>
            <a:ext cx="113633" cy="297727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bdélník 4"/>
          <p:cNvSpPr>
            <a:spLocks noChangeArrowheads="1"/>
          </p:cNvSpPr>
          <p:nvPr/>
        </p:nvSpPr>
        <p:spPr bwMode="auto">
          <a:xfrm>
            <a:off x="4551144" y="701223"/>
            <a:ext cx="15030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400" dirty="0" err="1">
                <a:solidFill>
                  <a:schemeClr val="bg1"/>
                </a:solidFill>
                <a:latin typeface="+mn-lt"/>
                <a:ea typeface="ＭＳ Ｐゴシック" panose="020B0600070205080204" pitchFamily="34" charset="-128"/>
              </a:rPr>
              <a:t>infiltra</a:t>
            </a:r>
            <a:r>
              <a:rPr lang="cs-CZ" altLang="cs-CZ" sz="1400" dirty="0" err="1">
                <a:solidFill>
                  <a:schemeClr val="bg1"/>
                </a:solidFill>
                <a:latin typeface="+mn-lt"/>
                <a:ea typeface="ＭＳ Ｐゴシック" panose="020B0600070205080204" pitchFamily="34" charset="-128"/>
              </a:rPr>
              <a:t>ce</a:t>
            </a:r>
            <a:r>
              <a:rPr lang="cs-CZ" altLang="cs-CZ" sz="1400" dirty="0">
                <a:solidFill>
                  <a:schemeClr val="bg1"/>
                </a:solidFill>
                <a:latin typeface="+mn-lt"/>
                <a:ea typeface="ＭＳ Ｐゴシック" panose="020B0600070205080204" pitchFamily="34" charset="-128"/>
              </a:rPr>
              <a:t> imunitních buněk</a:t>
            </a:r>
          </a:p>
        </p:txBody>
      </p:sp>
    </p:spTree>
    <p:extLst>
      <p:ext uri="{BB962C8B-B14F-4D97-AF65-F5344CB8AC3E}">
        <p14:creationId xmlns:p14="http://schemas.microsoft.com/office/powerpoint/2010/main" val="39136937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219596FA-ACA9-524E-AC89-50AD7A71DCE5}"/>
              </a:ext>
            </a:extLst>
          </p:cNvPr>
          <p:cNvSpPr/>
          <p:nvPr/>
        </p:nvSpPr>
        <p:spPr>
          <a:xfrm>
            <a:off x="0" y="4805"/>
            <a:ext cx="9144000" cy="82011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C2847B6F-10CB-0C47-A9F0-1823DC57EDEF}"/>
              </a:ext>
            </a:extLst>
          </p:cNvPr>
          <p:cNvSpPr txBox="1"/>
          <p:nvPr/>
        </p:nvSpPr>
        <p:spPr>
          <a:xfrm>
            <a:off x="1" y="12469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chemeClr val="bg1"/>
                </a:solidFill>
              </a:rPr>
              <a:t>Odkazy na videa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419099" y="1524685"/>
            <a:ext cx="62198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>
                <a:hlinkClick r:id="rId2"/>
              </a:rPr>
              <a:t>https://www.youtube.com/watch?v=NhzBjm1xAnk</a:t>
            </a:r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419099" y="1155353"/>
            <a:ext cx="57340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err="1">
                <a:latin typeface="Roboto"/>
              </a:rPr>
              <a:t>Approach</a:t>
            </a:r>
            <a:r>
              <a:rPr lang="cs-CZ">
                <a:latin typeface="Roboto"/>
              </a:rPr>
              <a:t> to </a:t>
            </a:r>
            <a:r>
              <a:rPr lang="cs-CZ" err="1">
                <a:latin typeface="Roboto"/>
              </a:rPr>
              <a:t>Fundoscopy</a:t>
            </a:r>
            <a:r>
              <a:rPr lang="cs-CZ">
                <a:latin typeface="Roboto"/>
              </a:rPr>
              <a:t> / </a:t>
            </a:r>
            <a:r>
              <a:rPr lang="cs-CZ" err="1">
                <a:latin typeface="Roboto"/>
              </a:rPr>
              <a:t>Ophthalmoscopy</a:t>
            </a:r>
            <a:endParaRPr lang="cs-CZ" b="0" i="0">
              <a:effectLst/>
              <a:latin typeface="Roboto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389011" y="2473446"/>
            <a:ext cx="57641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>
                <a:hlinkClick r:id="rId3"/>
              </a:rPr>
              <a:t>https://www.youtube.com/watch?v=leMexvs9HVU</a:t>
            </a:r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389011" y="2104114"/>
            <a:ext cx="75245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latin typeface="Roboto"/>
              </a:rPr>
              <a:t>HEINE Direct Ophthalmoscopy — How to perform Ophthalmoscopy</a:t>
            </a:r>
            <a:endParaRPr lang="en-US" b="0" i="0">
              <a:effectLst/>
              <a:latin typeface="Roboto"/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389011" y="3446558"/>
            <a:ext cx="53795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>
                <a:hlinkClick r:id="rId4"/>
              </a:rPr>
              <a:t>https://www.youtube.com/watch?v=VdV6cp4jpgA</a:t>
            </a:r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389011" y="3105835"/>
            <a:ext cx="61572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>
                <a:latin typeface="Roboto"/>
              </a:rPr>
              <a:t>Direct </a:t>
            </a:r>
            <a:r>
              <a:rPr lang="cs-CZ" err="1">
                <a:latin typeface="Roboto"/>
              </a:rPr>
              <a:t>Ophthalmoscope</a:t>
            </a:r>
            <a:r>
              <a:rPr lang="cs-CZ">
                <a:latin typeface="Roboto"/>
              </a:rPr>
              <a:t> - OPHTHALMOLOGY </a:t>
            </a:r>
            <a:endParaRPr lang="cs-CZ" b="0" i="0">
              <a:effectLst/>
              <a:latin typeface="Roboto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389011" y="4164050"/>
            <a:ext cx="3403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>
                <a:latin typeface="Roboto"/>
              </a:rPr>
              <a:t>Direct </a:t>
            </a:r>
            <a:r>
              <a:rPr lang="cs-CZ" err="1">
                <a:latin typeface="Roboto"/>
              </a:rPr>
              <a:t>Ophthalmoscopy</a:t>
            </a:r>
            <a:r>
              <a:rPr lang="cs-CZ">
                <a:latin typeface="Roboto"/>
              </a:rPr>
              <a:t> </a:t>
            </a:r>
            <a:r>
              <a:rPr lang="cs-CZ" err="1">
                <a:latin typeface="Roboto"/>
              </a:rPr>
              <a:t>Tutorial</a:t>
            </a:r>
            <a:endParaRPr lang="cs-CZ" b="0" i="0">
              <a:effectLst/>
              <a:latin typeface="Roboto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389011" y="4485819"/>
            <a:ext cx="61271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>
                <a:hlinkClick r:id="rId5"/>
              </a:rPr>
              <a:t>https://www.youtube.com/watch?v=NE_epHjNpfo&amp;t=110s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14464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 descr="C:\Users\Andrea\Desktop\em_spectru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223688"/>
            <a:ext cx="7848600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Obdĺžnik 4"/>
          <p:cNvSpPr>
            <a:spLocks noChangeArrowheads="1"/>
          </p:cNvSpPr>
          <p:nvPr/>
        </p:nvSpPr>
        <p:spPr bwMode="auto">
          <a:xfrm>
            <a:off x="1321259" y="5538645"/>
            <a:ext cx="673169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latin typeface="+mn-lt"/>
              </a:rPr>
              <a:t>Vlnová délka </a:t>
            </a:r>
            <a:r>
              <a:rPr lang="cs-CZ" altLang="cs-CZ" sz="2400" b="1" dirty="0">
                <a:latin typeface="+mn-lt"/>
              </a:rPr>
              <a:t>viditelného světla </a:t>
            </a:r>
            <a:r>
              <a:rPr lang="cs-CZ" altLang="cs-CZ" sz="2400" dirty="0">
                <a:latin typeface="+mn-lt"/>
              </a:rPr>
              <a:t>je v rozpětí přibližně </a:t>
            </a:r>
            <a:r>
              <a:rPr lang="cs-CZ" altLang="cs-CZ" sz="2400" b="1" dirty="0">
                <a:latin typeface="+mn-lt"/>
              </a:rPr>
              <a:t>397 </a:t>
            </a:r>
            <a:r>
              <a:rPr lang="cs-CZ" altLang="cs-CZ" sz="2400" b="1" dirty="0" err="1">
                <a:latin typeface="+mn-lt"/>
              </a:rPr>
              <a:t>nm</a:t>
            </a:r>
            <a:r>
              <a:rPr lang="cs-CZ" altLang="cs-CZ" sz="2400" b="1" dirty="0">
                <a:latin typeface="+mn-lt"/>
              </a:rPr>
              <a:t> - 723 </a:t>
            </a:r>
            <a:r>
              <a:rPr lang="cs-CZ" altLang="cs-CZ" sz="2400" b="1" dirty="0" err="1">
                <a:latin typeface="+mn-lt"/>
              </a:rPr>
              <a:t>nm</a:t>
            </a:r>
            <a:endParaRPr lang="cs-CZ" altLang="cs-CZ" sz="2400" b="1" dirty="0"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4805"/>
            <a:ext cx="9144000" cy="82011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3"/>
          <p:cNvSpPr txBox="1"/>
          <p:nvPr/>
        </p:nvSpPr>
        <p:spPr>
          <a:xfrm>
            <a:off x="0" y="124690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bg1"/>
                </a:solidFill>
              </a:rPr>
              <a:t>Barevné vidění – vyšetření barvocitu</a:t>
            </a:r>
          </a:p>
        </p:txBody>
      </p:sp>
    </p:spTree>
    <p:extLst>
      <p:ext uri="{BB962C8B-B14F-4D97-AF65-F5344CB8AC3E}">
        <p14:creationId xmlns:p14="http://schemas.microsoft.com/office/powerpoint/2010/main" val="442930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549" y="3189179"/>
            <a:ext cx="3455987" cy="345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Obdĺžnik 4"/>
          <p:cNvSpPr>
            <a:spLocks noChangeArrowheads="1"/>
          </p:cNvSpPr>
          <p:nvPr/>
        </p:nvSpPr>
        <p:spPr bwMode="auto">
          <a:xfrm>
            <a:off x="239685" y="1113824"/>
            <a:ext cx="8757170" cy="1908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cs-CZ" altLang="cs-CZ" sz="2200" dirty="0">
                <a:latin typeface="+mn-lt"/>
              </a:rPr>
              <a:t>je založena na existenci </a:t>
            </a:r>
            <a:r>
              <a:rPr lang="cs-CZ" altLang="cs-CZ" sz="2200" b="1" u="sng" dirty="0">
                <a:latin typeface="+mn-lt"/>
              </a:rPr>
              <a:t>3 typů čípků, z nichž každý obsahuje jeden specifický </a:t>
            </a:r>
            <a:r>
              <a:rPr lang="cs-CZ" altLang="cs-CZ" sz="2200" b="1" u="sng" dirty="0" err="1">
                <a:latin typeface="+mn-lt"/>
              </a:rPr>
              <a:t>fotopigment</a:t>
            </a:r>
            <a:r>
              <a:rPr lang="cs-CZ" altLang="cs-CZ" sz="2200" dirty="0">
                <a:latin typeface="+mn-lt"/>
              </a:rPr>
              <a:t>, který je nejvíce citlivý na konkrétní vlnové délky světla - na jednu z 3 základních barev (</a:t>
            </a:r>
            <a:r>
              <a:rPr lang="cs-CZ" altLang="cs-CZ" sz="2200" b="1" dirty="0">
                <a:solidFill>
                  <a:srgbClr val="FF0000"/>
                </a:solidFill>
                <a:latin typeface="+mn-lt"/>
              </a:rPr>
              <a:t>ČERVENÁ</a:t>
            </a:r>
            <a:r>
              <a:rPr lang="cs-CZ" altLang="cs-CZ" sz="2200" dirty="0">
                <a:latin typeface="+mn-lt"/>
              </a:rPr>
              <a:t>, </a:t>
            </a:r>
            <a:r>
              <a:rPr lang="cs-CZ" altLang="cs-CZ" sz="2200" b="1" dirty="0">
                <a:solidFill>
                  <a:srgbClr val="00B050"/>
                </a:solidFill>
                <a:latin typeface="+mn-lt"/>
              </a:rPr>
              <a:t>ZELENÁ</a:t>
            </a:r>
            <a:r>
              <a:rPr lang="cs-CZ" altLang="cs-CZ" sz="2200" dirty="0">
                <a:latin typeface="+mn-lt"/>
              </a:rPr>
              <a:t>, </a:t>
            </a:r>
            <a:r>
              <a:rPr lang="cs-CZ" altLang="cs-CZ" sz="2200" b="1" dirty="0">
                <a:solidFill>
                  <a:srgbClr val="0000FF"/>
                </a:solidFill>
                <a:latin typeface="+mn-lt"/>
              </a:rPr>
              <a:t>MODRÁ</a:t>
            </a:r>
            <a:r>
              <a:rPr lang="cs-CZ" altLang="cs-CZ" sz="2200" dirty="0">
                <a:latin typeface="+mn-lt"/>
              </a:rPr>
              <a:t>)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cs-CZ" altLang="cs-CZ" sz="800" dirty="0">
              <a:latin typeface="+mn-lt"/>
            </a:endParaRP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cs-CZ" altLang="cs-CZ" sz="2200" dirty="0">
                <a:latin typeface="+mn-lt"/>
              </a:rPr>
              <a:t>vnímání jakékoli jiné barvy je určeno kombinací relativních frekvencí impulsů z každého z těchto čípkových systémů</a:t>
            </a:r>
          </a:p>
        </p:txBody>
      </p:sp>
      <p:pic>
        <p:nvPicPr>
          <p:cNvPr id="2458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6" b="1"/>
          <a:stretch/>
        </p:blipFill>
        <p:spPr bwMode="auto">
          <a:xfrm>
            <a:off x="395288" y="4674393"/>
            <a:ext cx="4400550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/>
          <p:nvPr/>
        </p:nvSpPr>
        <p:spPr>
          <a:xfrm>
            <a:off x="0" y="4804"/>
            <a:ext cx="9144000" cy="97265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3"/>
          <p:cNvSpPr txBox="1"/>
          <p:nvPr/>
        </p:nvSpPr>
        <p:spPr>
          <a:xfrm>
            <a:off x="76693" y="23354"/>
            <a:ext cx="9143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err="1">
                <a:solidFill>
                  <a:schemeClr val="bg1"/>
                </a:solidFill>
              </a:rPr>
              <a:t>Youngova-Helmholtzova</a:t>
            </a:r>
            <a:r>
              <a:rPr lang="cs-CZ" sz="2800" b="1" dirty="0">
                <a:solidFill>
                  <a:schemeClr val="bg1"/>
                </a:solidFill>
              </a:rPr>
              <a:t> teorie barevného vidění – TRICHROMATICKÁ TEORIE</a:t>
            </a:r>
          </a:p>
        </p:txBody>
      </p:sp>
    </p:spTree>
    <p:extLst>
      <p:ext uri="{BB962C8B-B14F-4D97-AF65-F5344CB8AC3E}">
        <p14:creationId xmlns:p14="http://schemas.microsoft.com/office/powerpoint/2010/main" val="11720195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Obdĺžnik 1"/>
          <p:cNvSpPr>
            <a:spLocks noChangeArrowheads="1"/>
          </p:cNvSpPr>
          <p:nvPr/>
        </p:nvSpPr>
        <p:spPr bwMode="auto">
          <a:xfrm>
            <a:off x="293757" y="4982410"/>
            <a:ext cx="8756724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cs-CZ" altLang="cs-CZ" sz="1800" dirty="0">
                <a:latin typeface="+mn-lt"/>
              </a:rPr>
              <a:t>Pigment </a:t>
            </a:r>
            <a:r>
              <a:rPr lang="cs-CZ" altLang="cs-CZ" sz="1800" b="1" dirty="0">
                <a:solidFill>
                  <a:srgbClr val="0000CC"/>
                </a:solidFill>
                <a:latin typeface="+mn-lt"/>
              </a:rPr>
              <a:t>S-čípků</a:t>
            </a:r>
            <a:r>
              <a:rPr lang="cs-CZ" altLang="cs-CZ" sz="1800" dirty="0">
                <a:latin typeface="+mn-lt"/>
              </a:rPr>
              <a:t> pohlcuje krátkovlnné světlo (modrofialové), maximum citlivosti dosahuje kolem </a:t>
            </a:r>
            <a:r>
              <a:rPr lang="cs-CZ" altLang="cs-CZ" sz="1800" b="1" dirty="0">
                <a:solidFill>
                  <a:srgbClr val="0000CC"/>
                </a:solidFill>
                <a:latin typeface="+mn-lt"/>
              </a:rPr>
              <a:t>440 </a:t>
            </a:r>
            <a:r>
              <a:rPr lang="cs-CZ" altLang="cs-CZ" sz="1800" b="1" dirty="0" err="1">
                <a:solidFill>
                  <a:srgbClr val="0000CC"/>
                </a:solidFill>
                <a:latin typeface="+mn-lt"/>
              </a:rPr>
              <a:t>nm</a:t>
            </a:r>
            <a:r>
              <a:rPr lang="cs-CZ" altLang="cs-CZ" sz="1800" dirty="0">
                <a:solidFill>
                  <a:srgbClr val="0000CC"/>
                </a:solidFill>
                <a:latin typeface="+mn-lt"/>
              </a:rPr>
              <a:t>. </a:t>
            </a:r>
            <a:r>
              <a:rPr lang="cs-CZ" altLang="cs-CZ" sz="1800" b="1" dirty="0">
                <a:solidFill>
                  <a:srgbClr val="05812B"/>
                </a:solidFill>
                <a:latin typeface="+mn-lt"/>
              </a:rPr>
              <a:t>M-čípky</a:t>
            </a:r>
            <a:r>
              <a:rPr lang="cs-CZ" altLang="cs-CZ" sz="1800" dirty="0">
                <a:solidFill>
                  <a:srgbClr val="6BD402"/>
                </a:solidFill>
                <a:latin typeface="+mn-lt"/>
              </a:rPr>
              <a:t> </a:t>
            </a:r>
            <a:r>
              <a:rPr lang="cs-CZ" altLang="cs-CZ" sz="1800" dirty="0">
                <a:latin typeface="+mn-lt"/>
              </a:rPr>
              <a:t>pohlcují vlny střední délky (modrozelené až žluté světlo) s maximem citlivosti </a:t>
            </a:r>
            <a:r>
              <a:rPr lang="cs-CZ" altLang="cs-CZ" sz="1800" b="1" dirty="0">
                <a:solidFill>
                  <a:srgbClr val="05812B"/>
                </a:solidFill>
                <a:latin typeface="+mn-lt"/>
              </a:rPr>
              <a:t>535 </a:t>
            </a:r>
            <a:r>
              <a:rPr lang="cs-CZ" altLang="cs-CZ" sz="1800" b="1" dirty="0" err="1">
                <a:solidFill>
                  <a:srgbClr val="05812B"/>
                </a:solidFill>
                <a:latin typeface="+mn-lt"/>
              </a:rPr>
              <a:t>nm</a:t>
            </a:r>
            <a:r>
              <a:rPr lang="cs-CZ" altLang="cs-CZ" sz="1800" b="1" dirty="0">
                <a:solidFill>
                  <a:srgbClr val="05812B"/>
                </a:solidFill>
                <a:latin typeface="+mn-lt"/>
              </a:rPr>
              <a:t>. </a:t>
            </a:r>
            <a:r>
              <a:rPr lang="cs-CZ" altLang="cs-CZ" sz="1800" b="1" dirty="0">
                <a:solidFill>
                  <a:srgbClr val="FF0000"/>
                </a:solidFill>
                <a:latin typeface="+mn-lt"/>
              </a:rPr>
              <a:t>L-čípky</a:t>
            </a:r>
            <a:r>
              <a:rPr lang="cs-CZ" altLang="cs-CZ" sz="1800" b="1" dirty="0">
                <a:latin typeface="+mn-lt"/>
              </a:rPr>
              <a:t> </a:t>
            </a:r>
            <a:r>
              <a:rPr lang="cs-CZ" altLang="cs-CZ" sz="1800" dirty="0">
                <a:latin typeface="+mn-lt"/>
              </a:rPr>
              <a:t>pohlcují světlo dlouhovlnné (žluté až červené) s maximem citlivosti </a:t>
            </a:r>
            <a:r>
              <a:rPr lang="cs-CZ" altLang="cs-CZ" sz="1800" b="1" dirty="0">
                <a:solidFill>
                  <a:srgbClr val="FF0000"/>
                </a:solidFill>
                <a:latin typeface="+mn-lt"/>
              </a:rPr>
              <a:t>565 </a:t>
            </a:r>
            <a:r>
              <a:rPr lang="cs-CZ" altLang="cs-CZ" sz="1800" b="1" dirty="0" err="1">
                <a:solidFill>
                  <a:srgbClr val="FF0000"/>
                </a:solidFill>
                <a:latin typeface="+mn-lt"/>
              </a:rPr>
              <a:t>nm</a:t>
            </a:r>
            <a:r>
              <a:rPr lang="cs-CZ" altLang="cs-CZ" sz="1800" b="1" dirty="0">
                <a:solidFill>
                  <a:srgbClr val="FF0000"/>
                </a:solidFill>
                <a:latin typeface="+mn-lt"/>
              </a:rPr>
              <a:t>. </a:t>
            </a:r>
            <a:r>
              <a:rPr lang="cs-CZ" altLang="cs-CZ" sz="1800" dirty="0">
                <a:latin typeface="+mn-lt"/>
              </a:rPr>
              <a:t>Rodopsin </a:t>
            </a:r>
            <a:r>
              <a:rPr lang="cs-CZ" altLang="cs-CZ" sz="1800" b="1" dirty="0">
                <a:latin typeface="+mn-lt"/>
              </a:rPr>
              <a:t>tyčinek </a:t>
            </a:r>
            <a:r>
              <a:rPr lang="cs-CZ" altLang="cs-CZ" sz="1800" dirty="0">
                <a:latin typeface="+mn-lt"/>
              </a:rPr>
              <a:t>pohlcuje v oku světlo s maximem citlivosti okolo vlnové délky </a:t>
            </a:r>
            <a:r>
              <a:rPr lang="cs-CZ" altLang="cs-CZ" sz="1800" b="1" dirty="0">
                <a:latin typeface="+mn-lt"/>
              </a:rPr>
              <a:t>501 </a:t>
            </a:r>
            <a:r>
              <a:rPr lang="cs-CZ" altLang="cs-CZ" sz="1800" b="1" dirty="0" err="1">
                <a:latin typeface="+mn-lt"/>
              </a:rPr>
              <a:t>nm</a:t>
            </a:r>
            <a:r>
              <a:rPr lang="cs-CZ" altLang="cs-CZ" sz="1800" b="1" dirty="0">
                <a:latin typeface="+mn-lt"/>
              </a:rPr>
              <a:t> </a:t>
            </a:r>
            <a:r>
              <a:rPr lang="cs-CZ" altLang="cs-CZ" sz="1800" dirty="0">
                <a:latin typeface="+mn-lt"/>
              </a:rPr>
              <a:t>(za šera se tedy jeví modrozelené světlo jasnější a červené nejtmavší).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82768"/>
            <a:ext cx="5905500" cy="475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81792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1" y="4805"/>
            <a:ext cx="9144000" cy="67292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0" y="7695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bg1"/>
                </a:solidFill>
              </a:rPr>
              <a:t>Poruchy barvocitu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236668" y="772678"/>
            <a:ext cx="8380207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</a:rPr>
              <a:t>VROZENÉ PORUCHY:</a:t>
            </a:r>
            <a:endParaRPr lang="en-US" b="1" dirty="0">
              <a:solidFill>
                <a:srgbClr val="002060"/>
              </a:solidFill>
            </a:endParaRPr>
          </a:p>
          <a:p>
            <a:endParaRPr lang="en-US" sz="800" b="1" dirty="0"/>
          </a:p>
          <a:p>
            <a:r>
              <a:rPr lang="cs-CZ" b="1" dirty="0" err="1"/>
              <a:t>A</a:t>
            </a:r>
            <a:r>
              <a:rPr lang="en-US" b="1" dirty="0" err="1"/>
              <a:t>nomální</a:t>
            </a:r>
            <a:r>
              <a:rPr lang="en-US" b="1" dirty="0"/>
              <a:t> </a:t>
            </a:r>
            <a:r>
              <a:rPr lang="en-US" b="1" dirty="0" err="1"/>
              <a:t>trichromazie</a:t>
            </a:r>
            <a:r>
              <a:rPr lang="cs-CZ" b="1" dirty="0"/>
              <a:t> </a:t>
            </a:r>
            <a:r>
              <a:rPr lang="en-US" dirty="0"/>
              <a:t>= </a:t>
            </a:r>
            <a:r>
              <a:rPr lang="cs-CZ" dirty="0"/>
              <a:t>3 typy </a:t>
            </a:r>
            <a:r>
              <a:rPr lang="cs-CZ" dirty="0" err="1"/>
              <a:t>fotopigmentů</a:t>
            </a:r>
            <a:r>
              <a:rPr lang="en-US" dirty="0"/>
              <a:t>, </a:t>
            </a:r>
            <a:r>
              <a:rPr lang="cs-CZ" dirty="0"/>
              <a:t>ale barevné vidění je abnormální </a:t>
            </a:r>
          </a:p>
          <a:p>
            <a:pPr marL="539750" indent="-176213">
              <a:buFont typeface="Wingdings" panose="05000000000000000000" pitchFamily="2" charset="2"/>
              <a:buChar char="§"/>
            </a:pPr>
            <a:r>
              <a:rPr lang="en-US" b="1" i="1" dirty="0" err="1">
                <a:solidFill>
                  <a:srgbClr val="FF0000"/>
                </a:solidFill>
              </a:rPr>
              <a:t>protanomal</a:t>
            </a:r>
            <a:r>
              <a:rPr lang="cs-CZ" b="1" i="1" dirty="0" err="1">
                <a:solidFill>
                  <a:srgbClr val="FF0000"/>
                </a:solidFill>
              </a:rPr>
              <a:t>ie</a:t>
            </a:r>
            <a:r>
              <a:rPr lang="en-US" b="1" i="1" dirty="0">
                <a:solidFill>
                  <a:srgbClr val="FF0000"/>
                </a:solidFill>
              </a:rPr>
              <a:t>: </a:t>
            </a:r>
            <a:r>
              <a:rPr lang="en-US" dirty="0"/>
              <a:t>normal</a:t>
            </a:r>
            <a:r>
              <a:rPr lang="cs-CZ" dirty="0"/>
              <a:t>ní</a:t>
            </a:r>
            <a:r>
              <a:rPr lang="en-US" dirty="0"/>
              <a:t> S a M pigment a</a:t>
            </a:r>
            <a:r>
              <a:rPr lang="cs-CZ" dirty="0"/>
              <a:t> </a:t>
            </a:r>
            <a:r>
              <a:rPr lang="cs-CZ" i="1" dirty="0">
                <a:solidFill>
                  <a:srgbClr val="FF0000"/>
                </a:solidFill>
              </a:rPr>
              <a:t>abnormální</a:t>
            </a:r>
            <a:r>
              <a:rPr lang="en-US" dirty="0"/>
              <a:t> </a:t>
            </a:r>
            <a:r>
              <a:rPr lang="en-US" i="1" dirty="0">
                <a:solidFill>
                  <a:srgbClr val="FF0000"/>
                </a:solidFill>
              </a:rPr>
              <a:t>L pigment </a:t>
            </a:r>
            <a:r>
              <a:rPr lang="cs-CZ" dirty="0"/>
              <a:t>s odlišným maximem citlivosti vlnové délky světla</a:t>
            </a:r>
            <a:endParaRPr lang="en-US" dirty="0"/>
          </a:p>
          <a:p>
            <a:pPr marL="539750" indent="-176213">
              <a:buFont typeface="Wingdings" panose="05000000000000000000" pitchFamily="2" charset="2"/>
              <a:buChar char="§"/>
            </a:pPr>
            <a:r>
              <a:rPr lang="en-US" b="1" i="1" dirty="0" err="1">
                <a:solidFill>
                  <a:srgbClr val="00B050"/>
                </a:solidFill>
              </a:rPr>
              <a:t>deuteranomal</a:t>
            </a:r>
            <a:r>
              <a:rPr lang="cs-CZ" b="1" i="1" dirty="0" err="1">
                <a:solidFill>
                  <a:srgbClr val="00B050"/>
                </a:solidFill>
              </a:rPr>
              <a:t>ie</a:t>
            </a:r>
            <a:r>
              <a:rPr lang="en-US" b="1" i="1" dirty="0">
                <a:solidFill>
                  <a:srgbClr val="00B050"/>
                </a:solidFill>
              </a:rPr>
              <a:t>: </a:t>
            </a:r>
            <a:r>
              <a:rPr lang="en-US" dirty="0"/>
              <a:t>normal</a:t>
            </a:r>
            <a:r>
              <a:rPr lang="cs-CZ" dirty="0"/>
              <a:t>ní</a:t>
            </a:r>
            <a:r>
              <a:rPr lang="en-US" dirty="0"/>
              <a:t> S a L pigment a</a:t>
            </a:r>
            <a:r>
              <a:rPr lang="cs-CZ" dirty="0"/>
              <a:t> </a:t>
            </a:r>
            <a:r>
              <a:rPr lang="cs-CZ" i="1" dirty="0">
                <a:solidFill>
                  <a:srgbClr val="00B050"/>
                </a:solidFill>
              </a:rPr>
              <a:t>abnormální</a:t>
            </a:r>
            <a:r>
              <a:rPr lang="cs-CZ" dirty="0"/>
              <a:t> </a:t>
            </a:r>
            <a:r>
              <a:rPr lang="en-US" i="1" dirty="0">
                <a:solidFill>
                  <a:srgbClr val="00B050"/>
                </a:solidFill>
              </a:rPr>
              <a:t>M pigment </a:t>
            </a:r>
            <a:r>
              <a:rPr lang="cs-CZ" dirty="0"/>
              <a:t>s odlišným maximem citlivosti vlnové délky světla</a:t>
            </a:r>
            <a:endParaRPr lang="en-US" dirty="0"/>
          </a:p>
          <a:p>
            <a:pPr marL="539750" indent="-176213">
              <a:buFont typeface="Wingdings" panose="05000000000000000000" pitchFamily="2" charset="2"/>
              <a:buChar char="§"/>
            </a:pPr>
            <a:r>
              <a:rPr lang="en-US" b="1" i="1" dirty="0" err="1">
                <a:solidFill>
                  <a:srgbClr val="0000FF"/>
                </a:solidFill>
              </a:rPr>
              <a:t>tritanomal</a:t>
            </a:r>
            <a:r>
              <a:rPr lang="cs-CZ" b="1" i="1" dirty="0" err="1">
                <a:solidFill>
                  <a:srgbClr val="0000FF"/>
                </a:solidFill>
              </a:rPr>
              <a:t>ie</a:t>
            </a:r>
            <a:r>
              <a:rPr lang="en-US" b="1" i="1" dirty="0">
                <a:solidFill>
                  <a:srgbClr val="0000FF"/>
                </a:solidFill>
              </a:rPr>
              <a:t>: </a:t>
            </a:r>
            <a:r>
              <a:rPr lang="en-US" dirty="0"/>
              <a:t>normal</a:t>
            </a:r>
            <a:r>
              <a:rPr lang="cs-CZ" dirty="0"/>
              <a:t>ní</a:t>
            </a:r>
            <a:r>
              <a:rPr lang="en-US" dirty="0"/>
              <a:t> M a L pigment </a:t>
            </a:r>
            <a:r>
              <a:rPr lang="cs-CZ" dirty="0"/>
              <a:t>a </a:t>
            </a:r>
            <a:r>
              <a:rPr lang="cs-CZ" i="1" dirty="0">
                <a:solidFill>
                  <a:srgbClr val="0000FF"/>
                </a:solidFill>
              </a:rPr>
              <a:t>abnormální</a:t>
            </a:r>
            <a:r>
              <a:rPr lang="en-US" dirty="0"/>
              <a:t> </a:t>
            </a:r>
            <a:r>
              <a:rPr lang="en-US" i="1" dirty="0">
                <a:solidFill>
                  <a:srgbClr val="0000FF"/>
                </a:solidFill>
              </a:rPr>
              <a:t>S pigment </a:t>
            </a:r>
            <a:r>
              <a:rPr lang="cs-CZ" dirty="0"/>
              <a:t>s odlišným maximem citlivosti vlnové délky světla</a:t>
            </a:r>
            <a:endParaRPr lang="en-US" dirty="0"/>
          </a:p>
          <a:p>
            <a:pPr marL="538163" indent="-182563">
              <a:buFont typeface="Wingdings" panose="05000000000000000000" pitchFamily="2" charset="2"/>
              <a:buChar char="§"/>
            </a:pPr>
            <a:endParaRPr lang="en-US" sz="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b="1" dirty="0" err="1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Dichroma</a:t>
            </a:r>
            <a:r>
              <a:rPr lang="cs-CZ" b="1" dirty="0" err="1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zie</a:t>
            </a:r>
            <a:r>
              <a:rPr lang="en-US" b="1" dirty="0"/>
              <a:t> </a:t>
            </a:r>
            <a:r>
              <a:rPr lang="en-US" dirty="0"/>
              <a:t>=</a:t>
            </a:r>
            <a:r>
              <a:rPr lang="en-US" b="1" dirty="0"/>
              <a:t> </a:t>
            </a:r>
            <a:r>
              <a:rPr lang="cs-CZ" dirty="0"/>
              <a:t>barevné vidění je založeno pouze na přítomnosti 2 čípkových systémů</a:t>
            </a:r>
            <a:endParaRPr lang="en-US" dirty="0"/>
          </a:p>
          <a:p>
            <a:pPr marL="538163" indent="-182563">
              <a:buFont typeface="Wingdings" panose="05000000000000000000" pitchFamily="2" charset="2"/>
              <a:buChar char="§"/>
            </a:pPr>
            <a:r>
              <a:rPr lang="en-US" b="1" i="1" dirty="0" err="1">
                <a:solidFill>
                  <a:srgbClr val="FF0000"/>
                </a:solidFill>
              </a:rPr>
              <a:t>protanopie</a:t>
            </a:r>
            <a:r>
              <a:rPr lang="en-US" b="1" i="1" dirty="0">
                <a:solidFill>
                  <a:srgbClr val="FF0000"/>
                </a:solidFill>
              </a:rPr>
              <a:t>: </a:t>
            </a:r>
            <a:r>
              <a:rPr lang="cs-CZ" dirty="0"/>
              <a:t>deficit funkce L čípků </a:t>
            </a:r>
            <a:endParaRPr lang="en-US" dirty="0"/>
          </a:p>
          <a:p>
            <a:pPr marL="538163" indent="-182563">
              <a:buFont typeface="Wingdings" panose="05000000000000000000" pitchFamily="2" charset="2"/>
              <a:buChar char="§"/>
            </a:pPr>
            <a:r>
              <a:rPr lang="en-US" b="1" i="1" dirty="0" err="1">
                <a:solidFill>
                  <a:srgbClr val="00B050"/>
                </a:solidFill>
              </a:rPr>
              <a:t>deuteranopie</a:t>
            </a:r>
            <a:r>
              <a:rPr lang="en-US" b="1" i="1" dirty="0">
                <a:solidFill>
                  <a:srgbClr val="00B050"/>
                </a:solidFill>
              </a:rPr>
              <a:t>: </a:t>
            </a:r>
            <a:r>
              <a:rPr lang="cs-CZ" dirty="0"/>
              <a:t>deficit funkce M čípků </a:t>
            </a:r>
          </a:p>
          <a:p>
            <a:pPr marL="538163" indent="-182563">
              <a:buFont typeface="Wingdings" panose="05000000000000000000" pitchFamily="2" charset="2"/>
              <a:buChar char="§"/>
            </a:pPr>
            <a:r>
              <a:rPr lang="en-US" b="1" i="1" dirty="0" err="1">
                <a:solidFill>
                  <a:srgbClr val="0000FF"/>
                </a:solidFill>
              </a:rPr>
              <a:t>tritanopie</a:t>
            </a:r>
            <a:r>
              <a:rPr lang="en-US" b="1" i="1" dirty="0">
                <a:solidFill>
                  <a:srgbClr val="0000FF"/>
                </a:solidFill>
              </a:rPr>
              <a:t>: </a:t>
            </a:r>
            <a:r>
              <a:rPr lang="cs-CZ" dirty="0"/>
              <a:t>deficit funkce S čípků </a:t>
            </a:r>
          </a:p>
          <a:p>
            <a:pPr marL="538163" indent="-182563">
              <a:buFont typeface="Wingdings" panose="05000000000000000000" pitchFamily="2" charset="2"/>
              <a:buChar char="§"/>
            </a:pPr>
            <a:endParaRPr lang="en-US" sz="800" dirty="0"/>
          </a:p>
          <a:p>
            <a:r>
              <a:rPr lang="en-US" b="1" dirty="0" err="1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Monochroma</a:t>
            </a:r>
            <a:r>
              <a:rPr lang="cs-CZ" b="1" dirty="0" err="1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zie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achromatopsie</a:t>
            </a:r>
            <a:r>
              <a:rPr lang="en-US" dirty="0"/>
              <a:t>) = </a:t>
            </a:r>
            <a:r>
              <a:rPr lang="cs-CZ" dirty="0"/>
              <a:t>chybí funkce více než 1 typu čípků </a:t>
            </a:r>
            <a:endParaRPr lang="en-US" dirty="0"/>
          </a:p>
          <a:p>
            <a:pPr marL="538163" indent="-182563">
              <a:buFont typeface="Wingdings" panose="05000000000000000000" pitchFamily="2" charset="2"/>
              <a:buChar char="§"/>
            </a:pPr>
            <a:r>
              <a:rPr lang="cs-CZ" b="1" i="1" dirty="0"/>
              <a:t>neúplná </a:t>
            </a:r>
            <a:r>
              <a:rPr lang="en-US" b="1" i="1" dirty="0" err="1"/>
              <a:t>achromatopsie</a:t>
            </a:r>
            <a:r>
              <a:rPr lang="en-US" b="1" i="1" dirty="0"/>
              <a:t>:</a:t>
            </a:r>
          </a:p>
          <a:p>
            <a:pPr marL="355600"/>
            <a:r>
              <a:rPr lang="en-US" b="1" i="1" dirty="0"/>
              <a:t>	</a:t>
            </a:r>
            <a:r>
              <a:rPr lang="en-US" i="1" dirty="0"/>
              <a:t>-</a:t>
            </a:r>
            <a:r>
              <a:rPr lang="en-US" b="1" i="1" dirty="0"/>
              <a:t> </a:t>
            </a:r>
            <a:r>
              <a:rPr lang="en-US" b="1" i="1" dirty="0" err="1">
                <a:solidFill>
                  <a:srgbClr val="0000FF"/>
                </a:solidFill>
              </a:rPr>
              <a:t>monochroma</a:t>
            </a:r>
            <a:r>
              <a:rPr lang="cs-CZ" b="1" i="1" dirty="0" err="1">
                <a:solidFill>
                  <a:srgbClr val="0000FF"/>
                </a:solidFill>
              </a:rPr>
              <a:t>zie</a:t>
            </a:r>
            <a:r>
              <a:rPr lang="cs-CZ" b="1" i="1" dirty="0">
                <a:solidFill>
                  <a:srgbClr val="0000FF"/>
                </a:solidFill>
              </a:rPr>
              <a:t> modrých čípků</a:t>
            </a:r>
            <a:r>
              <a:rPr lang="en-US" b="1" i="1" dirty="0">
                <a:solidFill>
                  <a:srgbClr val="0000FF"/>
                </a:solidFill>
              </a:rPr>
              <a:t>: </a:t>
            </a:r>
            <a:r>
              <a:rPr lang="cs-CZ" dirty="0"/>
              <a:t>deficit funkce </a:t>
            </a:r>
            <a:r>
              <a:rPr lang="en-US" dirty="0"/>
              <a:t>L </a:t>
            </a:r>
            <a:r>
              <a:rPr lang="cs-CZ" dirty="0"/>
              <a:t>a</a:t>
            </a:r>
            <a:r>
              <a:rPr lang="en-US" dirty="0"/>
              <a:t> M </a:t>
            </a:r>
            <a:r>
              <a:rPr lang="cs-CZ" dirty="0"/>
              <a:t>čípků</a:t>
            </a:r>
            <a:endParaRPr lang="en-US" dirty="0"/>
          </a:p>
          <a:p>
            <a:pPr marL="355600"/>
            <a:r>
              <a:rPr lang="en-US" dirty="0"/>
              <a:t>	- </a:t>
            </a:r>
            <a:r>
              <a:rPr lang="en-US" b="1" i="1" dirty="0" err="1">
                <a:solidFill>
                  <a:srgbClr val="00B050"/>
                </a:solidFill>
              </a:rPr>
              <a:t>monochroma</a:t>
            </a:r>
            <a:r>
              <a:rPr lang="cs-CZ" b="1" i="1" dirty="0" err="1">
                <a:solidFill>
                  <a:srgbClr val="00B050"/>
                </a:solidFill>
              </a:rPr>
              <a:t>zie</a:t>
            </a:r>
            <a:r>
              <a:rPr lang="cs-CZ" b="1" i="1" dirty="0">
                <a:solidFill>
                  <a:srgbClr val="00B050"/>
                </a:solidFill>
              </a:rPr>
              <a:t> zelných čípků</a:t>
            </a:r>
            <a:r>
              <a:rPr lang="en-US" b="1" i="1" dirty="0">
                <a:solidFill>
                  <a:srgbClr val="00B050"/>
                </a:solidFill>
              </a:rPr>
              <a:t>: </a:t>
            </a:r>
            <a:r>
              <a:rPr lang="cs-CZ" dirty="0"/>
              <a:t>deficit funkce </a:t>
            </a:r>
            <a:r>
              <a:rPr lang="en-US" dirty="0"/>
              <a:t>S </a:t>
            </a:r>
            <a:r>
              <a:rPr lang="cs-CZ" dirty="0"/>
              <a:t>a</a:t>
            </a:r>
            <a:r>
              <a:rPr lang="en-US" dirty="0"/>
              <a:t> L </a:t>
            </a:r>
            <a:r>
              <a:rPr lang="cs-CZ" dirty="0"/>
              <a:t>čípků</a:t>
            </a:r>
            <a:endParaRPr lang="en-US" dirty="0"/>
          </a:p>
          <a:p>
            <a:pPr marL="355600"/>
            <a:r>
              <a:rPr lang="en-US" dirty="0"/>
              <a:t>	- </a:t>
            </a:r>
            <a:r>
              <a:rPr lang="en-US" b="1" i="1" dirty="0" err="1">
                <a:solidFill>
                  <a:srgbClr val="FF0000"/>
                </a:solidFill>
              </a:rPr>
              <a:t>monochroma</a:t>
            </a:r>
            <a:r>
              <a:rPr lang="cs-CZ" b="1" i="1" dirty="0" err="1">
                <a:solidFill>
                  <a:srgbClr val="FF0000"/>
                </a:solidFill>
              </a:rPr>
              <a:t>zie</a:t>
            </a:r>
            <a:r>
              <a:rPr lang="cs-CZ" b="1" i="1" dirty="0">
                <a:solidFill>
                  <a:srgbClr val="FF0000"/>
                </a:solidFill>
              </a:rPr>
              <a:t> červených čípků</a:t>
            </a:r>
            <a:r>
              <a:rPr lang="en-US" b="1" i="1" dirty="0">
                <a:solidFill>
                  <a:srgbClr val="FF0000"/>
                </a:solidFill>
              </a:rPr>
              <a:t>: </a:t>
            </a:r>
            <a:r>
              <a:rPr lang="cs-CZ" dirty="0"/>
              <a:t>deficit funkce </a:t>
            </a:r>
            <a:r>
              <a:rPr lang="en-US" dirty="0"/>
              <a:t>S a M </a:t>
            </a:r>
            <a:r>
              <a:rPr lang="cs-CZ" dirty="0"/>
              <a:t>čípků</a:t>
            </a:r>
            <a:endParaRPr lang="en-US" dirty="0"/>
          </a:p>
          <a:p>
            <a:pPr marL="538163" indent="-182563">
              <a:buFont typeface="Wingdings" panose="05000000000000000000" pitchFamily="2" charset="2"/>
              <a:buChar char="§"/>
            </a:pPr>
            <a:r>
              <a:rPr lang="cs-CZ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úplná</a:t>
            </a:r>
            <a:r>
              <a:rPr lang="en-US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achromatopsie</a:t>
            </a:r>
            <a:r>
              <a:rPr lang="en-US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</a:t>
            </a:r>
            <a:r>
              <a:rPr lang="en-US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monochroma</a:t>
            </a:r>
            <a:r>
              <a:rPr lang="cs-CZ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zie</a:t>
            </a:r>
            <a:r>
              <a:rPr lang="cs-CZ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čípků</a:t>
            </a:r>
            <a:r>
              <a:rPr lang="en-US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): </a:t>
            </a:r>
            <a:r>
              <a:rPr lang="en-US" dirty="0"/>
              <a:t>absence </a:t>
            </a:r>
            <a:r>
              <a:rPr lang="cs-CZ" dirty="0"/>
              <a:t>funkce všech 3 čípků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8813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rmalized spectral sensitivity curves the L (red), M (green), and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86" y="540676"/>
            <a:ext cx="8418269" cy="5892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Přímá spojnice se šipkou 2"/>
          <p:cNvCxnSpPr/>
          <p:nvPr/>
        </p:nvCxnSpPr>
        <p:spPr>
          <a:xfrm flipH="1">
            <a:off x="5029955" y="1151068"/>
            <a:ext cx="26894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ovéPole 5"/>
          <p:cNvSpPr txBox="1"/>
          <p:nvPr/>
        </p:nvSpPr>
        <p:spPr>
          <a:xfrm>
            <a:off x="5298897" y="904555"/>
            <a:ext cx="849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abnormal L pigment</a:t>
            </a:r>
            <a:endParaRPr lang="cs-CZ" sz="1200"/>
          </a:p>
        </p:txBody>
      </p:sp>
      <p:cxnSp>
        <p:nvCxnSpPr>
          <p:cNvPr id="9" name="Přímá spojnice se šipkou 8"/>
          <p:cNvCxnSpPr/>
          <p:nvPr/>
        </p:nvCxnSpPr>
        <p:spPr>
          <a:xfrm flipH="1">
            <a:off x="7568760" y="1186046"/>
            <a:ext cx="26894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/>
          <p:cNvSpPr txBox="1"/>
          <p:nvPr/>
        </p:nvSpPr>
        <p:spPr>
          <a:xfrm>
            <a:off x="7708611" y="955213"/>
            <a:ext cx="935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abnormal M pigment</a:t>
            </a:r>
            <a:endParaRPr lang="cs-CZ" sz="1200"/>
          </a:p>
        </p:txBody>
      </p:sp>
      <p:sp>
        <p:nvSpPr>
          <p:cNvPr id="21" name="TextovéPole 20"/>
          <p:cNvSpPr txBox="1"/>
          <p:nvPr/>
        </p:nvSpPr>
        <p:spPr>
          <a:xfrm>
            <a:off x="1808386" y="909047"/>
            <a:ext cx="3807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M</a:t>
            </a:r>
            <a:endParaRPr lang="cs-CZ" sz="1200"/>
          </a:p>
        </p:txBody>
      </p:sp>
      <p:sp>
        <p:nvSpPr>
          <p:cNvPr id="23" name="TextovéPole 22"/>
          <p:cNvSpPr txBox="1"/>
          <p:nvPr/>
        </p:nvSpPr>
        <p:spPr>
          <a:xfrm>
            <a:off x="1167268" y="909047"/>
            <a:ext cx="3807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S</a:t>
            </a:r>
            <a:endParaRPr lang="cs-CZ" sz="1200"/>
          </a:p>
        </p:txBody>
      </p:sp>
      <p:sp>
        <p:nvSpPr>
          <p:cNvPr id="24" name="TextovéPole 23"/>
          <p:cNvSpPr txBox="1"/>
          <p:nvPr/>
        </p:nvSpPr>
        <p:spPr>
          <a:xfrm>
            <a:off x="2499642" y="885737"/>
            <a:ext cx="3807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L</a:t>
            </a:r>
            <a:endParaRPr lang="cs-CZ" sz="1200"/>
          </a:p>
        </p:txBody>
      </p:sp>
      <p:sp>
        <p:nvSpPr>
          <p:cNvPr id="25" name="TextovéPole 24"/>
          <p:cNvSpPr txBox="1"/>
          <p:nvPr/>
        </p:nvSpPr>
        <p:spPr>
          <a:xfrm>
            <a:off x="4384528" y="922947"/>
            <a:ext cx="3807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M</a:t>
            </a:r>
            <a:endParaRPr lang="cs-CZ" sz="1200"/>
          </a:p>
        </p:txBody>
      </p:sp>
      <p:sp>
        <p:nvSpPr>
          <p:cNvPr id="26" name="TextovéPole 25"/>
          <p:cNvSpPr txBox="1"/>
          <p:nvPr/>
        </p:nvSpPr>
        <p:spPr>
          <a:xfrm>
            <a:off x="3743410" y="922947"/>
            <a:ext cx="3807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S</a:t>
            </a:r>
            <a:endParaRPr lang="cs-CZ" sz="1200"/>
          </a:p>
        </p:txBody>
      </p:sp>
      <p:sp>
        <p:nvSpPr>
          <p:cNvPr id="27" name="TextovéPole 26"/>
          <p:cNvSpPr txBox="1"/>
          <p:nvPr/>
        </p:nvSpPr>
        <p:spPr>
          <a:xfrm>
            <a:off x="1808386" y="3671256"/>
            <a:ext cx="3807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M</a:t>
            </a:r>
            <a:endParaRPr lang="cs-CZ" sz="1200"/>
          </a:p>
        </p:txBody>
      </p:sp>
      <p:sp>
        <p:nvSpPr>
          <p:cNvPr id="28" name="TextovéPole 27"/>
          <p:cNvSpPr txBox="1"/>
          <p:nvPr/>
        </p:nvSpPr>
        <p:spPr>
          <a:xfrm>
            <a:off x="1167268" y="3671256"/>
            <a:ext cx="3807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S</a:t>
            </a:r>
            <a:endParaRPr lang="cs-CZ" sz="1200"/>
          </a:p>
        </p:txBody>
      </p:sp>
      <p:sp>
        <p:nvSpPr>
          <p:cNvPr id="29" name="TextovéPole 28"/>
          <p:cNvSpPr txBox="1"/>
          <p:nvPr/>
        </p:nvSpPr>
        <p:spPr>
          <a:xfrm>
            <a:off x="4506070" y="3642373"/>
            <a:ext cx="3807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L</a:t>
            </a:r>
            <a:endParaRPr lang="cs-CZ" sz="1200"/>
          </a:p>
        </p:txBody>
      </p:sp>
      <p:sp>
        <p:nvSpPr>
          <p:cNvPr id="30" name="TextovéPole 29"/>
          <p:cNvSpPr txBox="1"/>
          <p:nvPr/>
        </p:nvSpPr>
        <p:spPr>
          <a:xfrm>
            <a:off x="3746022" y="3642373"/>
            <a:ext cx="3807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S</a:t>
            </a:r>
            <a:endParaRPr lang="cs-CZ" sz="1200"/>
          </a:p>
        </p:txBody>
      </p:sp>
      <p:sp>
        <p:nvSpPr>
          <p:cNvPr id="31" name="TextovéPole 30"/>
          <p:cNvSpPr txBox="1"/>
          <p:nvPr/>
        </p:nvSpPr>
        <p:spPr>
          <a:xfrm>
            <a:off x="7655371" y="3635253"/>
            <a:ext cx="3807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L</a:t>
            </a:r>
            <a:endParaRPr lang="cs-CZ" sz="1200"/>
          </a:p>
        </p:txBody>
      </p:sp>
      <p:sp>
        <p:nvSpPr>
          <p:cNvPr id="32" name="TextovéPole 31"/>
          <p:cNvSpPr txBox="1"/>
          <p:nvPr/>
        </p:nvSpPr>
        <p:spPr>
          <a:xfrm>
            <a:off x="7003984" y="3635669"/>
            <a:ext cx="3807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M</a:t>
            </a:r>
            <a:endParaRPr lang="cs-CZ" sz="1200"/>
          </a:p>
        </p:txBody>
      </p:sp>
      <p:sp>
        <p:nvSpPr>
          <p:cNvPr id="33" name="TextovéPole 32"/>
          <p:cNvSpPr txBox="1"/>
          <p:nvPr/>
        </p:nvSpPr>
        <p:spPr>
          <a:xfrm>
            <a:off x="7521107" y="793630"/>
            <a:ext cx="3807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L</a:t>
            </a:r>
            <a:endParaRPr lang="cs-CZ" sz="1200"/>
          </a:p>
        </p:txBody>
      </p:sp>
      <p:sp>
        <p:nvSpPr>
          <p:cNvPr id="34" name="TextovéPole 33"/>
          <p:cNvSpPr txBox="1"/>
          <p:nvPr/>
        </p:nvSpPr>
        <p:spPr>
          <a:xfrm>
            <a:off x="6352267" y="878123"/>
            <a:ext cx="3807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S</a:t>
            </a:r>
            <a:endParaRPr lang="cs-CZ" sz="1200"/>
          </a:p>
        </p:txBody>
      </p:sp>
      <p:sp>
        <p:nvSpPr>
          <p:cNvPr id="20" name="Obdélník 19"/>
          <p:cNvSpPr/>
          <p:nvPr/>
        </p:nvSpPr>
        <p:spPr>
          <a:xfrm>
            <a:off x="6121101" y="6590076"/>
            <a:ext cx="300473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>
                <a:hlinkClick r:id="rId3"/>
              </a:rPr>
              <a:t>https://pubmed.ncbi.nlm.nih.gov/27534332/</a:t>
            </a:r>
            <a:endParaRPr lang="cs-CZ" sz="1200"/>
          </a:p>
        </p:txBody>
      </p:sp>
    </p:spTree>
    <p:extLst>
      <p:ext uri="{BB962C8B-B14F-4D97-AF65-F5344CB8AC3E}">
        <p14:creationId xmlns:p14="http://schemas.microsoft.com/office/powerpoint/2010/main" val="26887874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916" y="1106972"/>
            <a:ext cx="8238210" cy="4863521"/>
          </a:xfrm>
          <a:prstGeom prst="rect">
            <a:avLst/>
          </a:prstGeom>
        </p:spPr>
      </p:pic>
      <p:sp>
        <p:nvSpPr>
          <p:cNvPr id="6" name="Rectangle 4"/>
          <p:cNvSpPr/>
          <p:nvPr/>
        </p:nvSpPr>
        <p:spPr>
          <a:xfrm>
            <a:off x="1" y="4805"/>
            <a:ext cx="9144000" cy="82011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3"/>
          <p:cNvSpPr txBox="1"/>
          <p:nvPr/>
        </p:nvSpPr>
        <p:spPr>
          <a:xfrm>
            <a:off x="2" y="184027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bg1"/>
                </a:solidFill>
              </a:rPr>
              <a:t>Srovnání viditelného barevného spektra u vybraných poruch barvocitu</a:t>
            </a:r>
          </a:p>
        </p:txBody>
      </p:sp>
      <p:sp>
        <p:nvSpPr>
          <p:cNvPr id="8" name="Obdélník 7"/>
          <p:cNvSpPr/>
          <p:nvPr/>
        </p:nvSpPr>
        <p:spPr>
          <a:xfrm>
            <a:off x="5213013" y="6350168"/>
            <a:ext cx="411386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>
                <a:hlinkClick r:id="rId4"/>
              </a:rPr>
              <a:t>https://www.ncbi.nlm.nih.gov/pmc/articles/PMC5418066/</a:t>
            </a:r>
            <a:endParaRPr lang="cs-CZ" sz="1200"/>
          </a:p>
        </p:txBody>
      </p:sp>
    </p:spTree>
    <p:extLst>
      <p:ext uri="{BB962C8B-B14F-4D97-AF65-F5344CB8AC3E}">
        <p14:creationId xmlns:p14="http://schemas.microsoft.com/office/powerpoint/2010/main" val="36063485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40080" y="1204218"/>
            <a:ext cx="781543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i="1" dirty="0"/>
              <a:t>Příklady dědičnosti vrozených poruch barvocitu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b="1" dirty="0"/>
              <a:t>X-vázaná dědičnost (</a:t>
            </a:r>
            <a:r>
              <a:rPr lang="cs-CZ" b="1" dirty="0" err="1"/>
              <a:t>gonozomálně</a:t>
            </a:r>
            <a:r>
              <a:rPr lang="cs-CZ" b="1" dirty="0"/>
              <a:t> recesivní dědičnost): </a:t>
            </a:r>
            <a:r>
              <a:rPr lang="cs-CZ" dirty="0"/>
              <a:t>porucha vnímání </a:t>
            </a:r>
            <a:r>
              <a:rPr lang="cs-CZ" b="1" dirty="0">
                <a:solidFill>
                  <a:schemeClr val="accent1"/>
                </a:solidFill>
              </a:rPr>
              <a:t>červené a zelené barvy </a:t>
            </a:r>
            <a:r>
              <a:rPr lang="cs-CZ" dirty="0"/>
              <a:t>(geny kódující L a M pigmenty leží na X chromozomu) - </a:t>
            </a:r>
            <a:r>
              <a:rPr lang="cs-CZ" b="1" dirty="0">
                <a:solidFill>
                  <a:schemeClr val="accent1"/>
                </a:solidFill>
              </a:rPr>
              <a:t>vyskytuje se u 7% mužů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b="1" dirty="0"/>
              <a:t>Autosomálně dominantní dědičnost: </a:t>
            </a:r>
            <a:r>
              <a:rPr lang="cs-CZ" dirty="0" err="1"/>
              <a:t>tritanomalie</a:t>
            </a:r>
            <a:r>
              <a:rPr lang="cs-CZ" dirty="0"/>
              <a:t> - mutace genu pro S pigment, který je lokalizovaný na </a:t>
            </a:r>
            <a:r>
              <a:rPr lang="cs-CZ" dirty="0" err="1"/>
              <a:t>autosomu</a:t>
            </a:r>
            <a:r>
              <a:rPr lang="cs-CZ" dirty="0"/>
              <a:t> 7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b="1" dirty="0"/>
              <a:t>Autozomálně recesivní dědičnost: </a:t>
            </a:r>
            <a:r>
              <a:rPr lang="cs-CZ" dirty="0"/>
              <a:t>úplná achromatopsie - mutace v jednom z několika genů kódujících proteiny čípků zapojené do čípkových </a:t>
            </a:r>
            <a:r>
              <a:rPr lang="cs-CZ" dirty="0" err="1"/>
              <a:t>fototransdukčních</a:t>
            </a:r>
            <a:r>
              <a:rPr lang="cs-CZ" dirty="0"/>
              <a:t> drah (CNGA3, CNGB3, GNAT2, PDE6C, atd.)</a:t>
            </a:r>
          </a:p>
        </p:txBody>
      </p:sp>
      <p:sp>
        <p:nvSpPr>
          <p:cNvPr id="3" name="Obdélník 2"/>
          <p:cNvSpPr/>
          <p:nvPr/>
        </p:nvSpPr>
        <p:spPr>
          <a:xfrm>
            <a:off x="754380" y="4154415"/>
            <a:ext cx="73958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ZÍSKANÉ PORUCHY BARVOCITU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vznikají v důsledku onemocnění či poškození sítnice (</a:t>
            </a:r>
            <a:r>
              <a:rPr lang="cs-CZ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makulární</a:t>
            </a:r>
            <a:r>
              <a:rPr lang="cs-CZ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degenerace, diabetická retinopatie, glaukom, trhliny v sítnici, odchlípení sítnice, atd.) nebo mohou být způsobeny užíváním některých léků (inhibitory PDE5, </a:t>
            </a:r>
            <a:r>
              <a:rPr lang="cs-CZ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chlorquin</a:t>
            </a:r>
            <a:r>
              <a:rPr lang="cs-CZ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ethambutol</a:t>
            </a:r>
            <a:r>
              <a:rPr lang="cs-CZ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digoxin, atd.)</a:t>
            </a:r>
            <a:endParaRPr lang="cs-CZ" dirty="0"/>
          </a:p>
        </p:txBody>
      </p:sp>
      <p:sp>
        <p:nvSpPr>
          <p:cNvPr id="5" name="Rectangle 4"/>
          <p:cNvSpPr/>
          <p:nvPr/>
        </p:nvSpPr>
        <p:spPr>
          <a:xfrm>
            <a:off x="1" y="4805"/>
            <a:ext cx="9144000" cy="834291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3"/>
          <p:cNvSpPr txBox="1"/>
          <p:nvPr/>
        </p:nvSpPr>
        <p:spPr>
          <a:xfrm>
            <a:off x="0" y="109159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bg1"/>
                </a:solidFill>
              </a:rPr>
              <a:t>Poruchy barvocitu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2265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Obdĺžnik 3"/>
          <p:cNvSpPr>
            <a:spLocks noChangeArrowheads="1"/>
          </p:cNvSpPr>
          <p:nvPr/>
        </p:nvSpPr>
        <p:spPr bwMode="auto">
          <a:xfrm>
            <a:off x="334908" y="981726"/>
            <a:ext cx="864235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cs-CZ" altLang="cs-CZ" sz="2000" b="1" dirty="0">
                <a:solidFill>
                  <a:srgbClr val="002060"/>
                </a:solidFill>
                <a:latin typeface="+mn-lt"/>
              </a:rPr>
              <a:t>používají se k vyšetření poruch barevného vidění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cs-CZ" altLang="cs-CZ" sz="2000" dirty="0">
                <a:latin typeface="+mn-lt"/>
              </a:rPr>
              <a:t>obrázky na tabulkách jsou tvořené barevnými kolečky různé velikosti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cs-CZ" altLang="cs-CZ" sz="2000" dirty="0">
                <a:latin typeface="+mn-lt"/>
              </a:rPr>
              <a:t>kolečka mají rozdílnou jasovou hodnotu, avšak stejný barevný tón (odtud označení </a:t>
            </a:r>
            <a:r>
              <a:rPr lang="cs-CZ" altLang="cs-CZ" sz="2000" dirty="0" err="1">
                <a:latin typeface="+mn-lt"/>
              </a:rPr>
              <a:t>pseudoizochromatický</a:t>
            </a:r>
            <a:r>
              <a:rPr lang="cs-CZ" altLang="cs-CZ" sz="2000" dirty="0">
                <a:latin typeface="+mn-lt"/>
              </a:rPr>
              <a:t>)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cs-CZ" altLang="cs-CZ" sz="2000" dirty="0">
                <a:latin typeface="+mn-lt"/>
              </a:rPr>
              <a:t>uprostřed obrázku jsou kolečka odlišného barevného tónu uspořádaná do znaků nebo číslic snadno rozpoznatelných při normálním trichromatickém vidění, ale ne při poruše barvocitu</a:t>
            </a:r>
          </a:p>
        </p:txBody>
      </p: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73" y="3481713"/>
            <a:ext cx="3004780" cy="2876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555" y="3481713"/>
            <a:ext cx="3146621" cy="3048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/>
          <p:nvPr/>
        </p:nvSpPr>
        <p:spPr>
          <a:xfrm>
            <a:off x="0" y="4805"/>
            <a:ext cx="9144000" cy="82011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3"/>
          <p:cNvSpPr txBox="1"/>
          <p:nvPr/>
        </p:nvSpPr>
        <p:spPr>
          <a:xfrm>
            <a:off x="0" y="124690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</a:rPr>
              <a:t>Ishihar</a:t>
            </a:r>
            <a:r>
              <a:rPr lang="cs-CZ" sz="3200" b="1" dirty="0">
                <a:solidFill>
                  <a:schemeClr val="bg1"/>
                </a:solidFill>
              </a:rPr>
              <a:t>ovy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pseudoizochromatick</a:t>
            </a:r>
            <a:r>
              <a:rPr lang="cs-CZ" sz="3200" b="1" dirty="0">
                <a:solidFill>
                  <a:schemeClr val="bg1"/>
                </a:solidFill>
              </a:rPr>
              <a:t>é tabulky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10242" name="Picture 2" descr="https://upload.wikimedia.org/wikipedia/commons/thumb/a/a7/Shinobu_Ishihara._Photograph._Wellcome_V0026602.jpg/800px-Shinobu_Ishihara._Photograph._Wellcome_V00266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869" y="3525243"/>
            <a:ext cx="1668166" cy="24250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/>
          <p:cNvSpPr/>
          <p:nvPr/>
        </p:nvSpPr>
        <p:spPr>
          <a:xfrm>
            <a:off x="6891046" y="6287961"/>
            <a:ext cx="20862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japonský oftalmolog</a:t>
            </a:r>
          </a:p>
        </p:txBody>
      </p:sp>
      <p:sp>
        <p:nvSpPr>
          <p:cNvPr id="4" name="Obdélník 3"/>
          <p:cNvSpPr/>
          <p:nvPr/>
        </p:nvSpPr>
        <p:spPr>
          <a:xfrm>
            <a:off x="7170982" y="6017293"/>
            <a:ext cx="17460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err="1">
                <a:solidFill>
                  <a:srgbClr val="222222"/>
                </a:solidFill>
              </a:rPr>
              <a:t>Shinobu</a:t>
            </a:r>
            <a:r>
              <a:rPr lang="cs-CZ">
                <a:solidFill>
                  <a:srgbClr val="222222"/>
                </a:solidFill>
              </a:rPr>
              <a:t> </a:t>
            </a:r>
            <a:r>
              <a:rPr lang="cs-CZ" err="1">
                <a:solidFill>
                  <a:srgbClr val="222222"/>
                </a:solidFill>
              </a:rPr>
              <a:t>Ishihara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4009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0" y="4805"/>
            <a:ext cx="9144000" cy="82011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" y="12469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Mechanism</a:t>
            </a:r>
            <a:r>
              <a:rPr lang="cs-CZ" sz="3200" b="1" dirty="0" err="1">
                <a:solidFill>
                  <a:schemeClr val="bg1"/>
                </a:solidFill>
              </a:rPr>
              <a:t>us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cs-CZ" sz="3200" b="1" dirty="0">
                <a:solidFill>
                  <a:schemeClr val="bg1"/>
                </a:solidFill>
              </a:rPr>
              <a:t>akomodace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6" name="BlokTextu 3">
            <a:extLst>
              <a:ext uri="{FF2B5EF4-FFF2-40B4-BE49-F238E27FC236}">
                <a16:creationId xmlns:a16="http://schemas.microsoft.com/office/drawing/2014/main" id="{9FD255CF-0F49-A044-B566-0E632FC5DC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798" y="1184927"/>
            <a:ext cx="8785671" cy="5164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71463" indent="-2714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1113" indent="-11113">
              <a:spcBef>
                <a:spcPct val="0"/>
              </a:spcBef>
              <a:buNone/>
            </a:pPr>
            <a:r>
              <a:rPr lang="cs-CZ" altLang="cs-CZ" b="1" dirty="0">
                <a:latin typeface="+mn-lt"/>
              </a:rPr>
              <a:t>Zahrnuje 3 odpovědi: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arenR"/>
            </a:pPr>
            <a:r>
              <a:rPr lang="cs-CZ" sz="2400" b="1" dirty="0">
                <a:solidFill>
                  <a:srgbClr val="FF0000"/>
                </a:solidFill>
                <a:latin typeface="+mn-lt"/>
              </a:rPr>
              <a:t>Kontrakce m. </a:t>
            </a:r>
            <a:r>
              <a:rPr lang="cs-CZ" sz="2400" b="1" dirty="0" err="1">
                <a:solidFill>
                  <a:srgbClr val="FF0000"/>
                </a:solidFill>
                <a:latin typeface="+mn-lt"/>
              </a:rPr>
              <a:t>ciliaris</a:t>
            </a:r>
            <a:r>
              <a:rPr lang="cs-CZ" sz="24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2400" dirty="0">
                <a:latin typeface="+mn-lt"/>
              </a:rPr>
              <a:t>→ uvolnění tahu závěsných vláken </a:t>
            </a:r>
            <a:r>
              <a:rPr lang="cs-CZ" sz="2400" dirty="0" err="1">
                <a:latin typeface="+mn-lt"/>
              </a:rPr>
              <a:t>zonulárního</a:t>
            </a:r>
            <a:r>
              <a:rPr lang="cs-CZ" sz="2400" dirty="0">
                <a:latin typeface="+mn-lt"/>
              </a:rPr>
              <a:t> aparátu → zvětšení axiální tloušťky čočky a její optické mohutnosti (např. u dětí ze 20 D až na 34 D) – </a:t>
            </a:r>
            <a:r>
              <a:rPr lang="cs-CZ" sz="2400" b="1" i="1" dirty="0">
                <a:solidFill>
                  <a:srgbClr val="002060"/>
                </a:solidFill>
                <a:latin typeface="+mn-lt"/>
              </a:rPr>
              <a:t>výsledkem je zkrácení ohniskové vzdálenosti</a:t>
            </a:r>
          </a:p>
          <a:p>
            <a:pPr marL="457200" indent="-457200">
              <a:buFont typeface="+mj-lt"/>
              <a:buAutoNum type="arabicParenR"/>
            </a:pPr>
            <a:r>
              <a:rPr lang="cs-CZ" sz="2400" b="1" dirty="0">
                <a:solidFill>
                  <a:srgbClr val="FF0000"/>
                </a:solidFill>
                <a:latin typeface="+mn-lt"/>
              </a:rPr>
              <a:t>Kontrakce m. </a:t>
            </a:r>
            <a:r>
              <a:rPr lang="cs-CZ" sz="2400" b="1" dirty="0" err="1">
                <a:solidFill>
                  <a:srgbClr val="FF0000"/>
                </a:solidFill>
                <a:latin typeface="+mn-lt"/>
              </a:rPr>
              <a:t>sphincter</a:t>
            </a:r>
            <a:r>
              <a:rPr lang="cs-CZ" sz="24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2400" b="1" dirty="0" err="1">
                <a:solidFill>
                  <a:srgbClr val="FF0000"/>
                </a:solidFill>
                <a:latin typeface="+mn-lt"/>
              </a:rPr>
              <a:t>pupillae</a:t>
            </a:r>
            <a:r>
              <a:rPr lang="cs-CZ" sz="24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2400" dirty="0">
                <a:latin typeface="+mn-lt"/>
              </a:rPr>
              <a:t>→ mióza → světelné paprsky ze vzdálených objektů se rozptýlí po okraji rohovky a z blízkých objektů prochází zúženou zornicí a dopadnou přímo do oblasti fovey – </a:t>
            </a:r>
            <a:r>
              <a:rPr lang="cs-CZ" sz="2400" b="1" i="1" dirty="0">
                <a:solidFill>
                  <a:srgbClr val="002060"/>
                </a:solidFill>
                <a:latin typeface="+mn-lt"/>
              </a:rPr>
              <a:t>výsledkem je zlepšení hloubky zaostření</a:t>
            </a:r>
          </a:p>
          <a:p>
            <a:pPr marL="457200" indent="-457200">
              <a:buFont typeface="+mj-lt"/>
              <a:buAutoNum type="arabicParenR"/>
            </a:pPr>
            <a:r>
              <a:rPr lang="cs-CZ" sz="2400" b="1" dirty="0">
                <a:solidFill>
                  <a:srgbClr val="FF0000"/>
                </a:solidFill>
                <a:latin typeface="+mn-lt"/>
              </a:rPr>
              <a:t>Kontrakce m. </a:t>
            </a:r>
            <a:r>
              <a:rPr lang="cs-CZ" sz="2400" b="1" dirty="0" err="1">
                <a:solidFill>
                  <a:srgbClr val="FF0000"/>
                </a:solidFill>
                <a:latin typeface="+mn-lt"/>
              </a:rPr>
              <a:t>rectus</a:t>
            </a:r>
            <a:r>
              <a:rPr lang="cs-CZ" sz="24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2400" b="1" dirty="0" err="1">
                <a:solidFill>
                  <a:srgbClr val="FF0000"/>
                </a:solidFill>
                <a:latin typeface="+mn-lt"/>
              </a:rPr>
              <a:t>medialis</a:t>
            </a:r>
            <a:r>
              <a:rPr lang="cs-CZ" sz="24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2400" dirty="0">
                <a:latin typeface="+mn-lt"/>
              </a:rPr>
              <a:t>(s relaxací m. </a:t>
            </a:r>
            <a:r>
              <a:rPr lang="cs-CZ" sz="2400" dirty="0" err="1">
                <a:latin typeface="+mn-lt"/>
              </a:rPr>
              <a:t>rectus</a:t>
            </a:r>
            <a:r>
              <a:rPr lang="cs-CZ" sz="2400" dirty="0">
                <a:latin typeface="+mn-lt"/>
              </a:rPr>
              <a:t> </a:t>
            </a:r>
            <a:r>
              <a:rPr lang="cs-CZ" sz="2400" dirty="0" err="1">
                <a:latin typeface="+mn-lt"/>
              </a:rPr>
              <a:t>lateralis</a:t>
            </a:r>
            <a:r>
              <a:rPr lang="cs-CZ" sz="2400" dirty="0">
                <a:latin typeface="+mn-lt"/>
              </a:rPr>
              <a:t>) → konvergence zrakových os obou očí – </a:t>
            </a:r>
            <a:r>
              <a:rPr lang="cs-CZ" sz="2400" b="1" i="1" dirty="0">
                <a:solidFill>
                  <a:srgbClr val="002060"/>
                </a:solidFill>
                <a:latin typeface="+mn-lt"/>
              </a:rPr>
              <a:t>výsledkem je usměrnění paprsků do oblasti fovey</a:t>
            </a:r>
          </a:p>
          <a:p>
            <a:pPr marL="11113" indent="-11113" eaLnBrk="1" hangingPunct="1">
              <a:spcBef>
                <a:spcPct val="0"/>
              </a:spcBef>
              <a:buFontTx/>
              <a:buNone/>
            </a:pPr>
            <a:endParaRPr lang="cs-CZ" altLang="cs-CZ" sz="2400" b="1" dirty="0">
              <a:solidFill>
                <a:srgbClr val="FF33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695656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ABB346B-49E4-2443-A861-AD184E9B0696}"/>
              </a:ext>
            </a:extLst>
          </p:cNvPr>
          <p:cNvSpPr/>
          <p:nvPr/>
        </p:nvSpPr>
        <p:spPr>
          <a:xfrm>
            <a:off x="911231" y="1617535"/>
            <a:ext cx="59145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hlinkClick r:id="rId2"/>
              </a:rPr>
              <a:t>https://www.youtube.com/watch?v=WzAW41DugXQ</a:t>
            </a: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4EB1EBE-CA7B-A84B-B998-704D004D76D3}"/>
              </a:ext>
            </a:extLst>
          </p:cNvPr>
          <p:cNvSpPr/>
          <p:nvPr/>
        </p:nvSpPr>
        <p:spPr>
          <a:xfrm>
            <a:off x="911231" y="1248203"/>
            <a:ext cx="26212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latin typeface="Roboto"/>
              </a:rPr>
              <a:t>Test for Color Blindness</a:t>
            </a:r>
            <a:endParaRPr lang="en-US" b="0" i="0">
              <a:effectLst/>
              <a:latin typeface="Roboto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1648BD2-2244-8846-9955-C5B2BF2B8A04}"/>
              </a:ext>
            </a:extLst>
          </p:cNvPr>
          <p:cNvSpPr/>
          <p:nvPr/>
        </p:nvSpPr>
        <p:spPr>
          <a:xfrm>
            <a:off x="962490" y="3359483"/>
            <a:ext cx="65096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hlinkClick r:id="rId3"/>
              </a:rPr>
              <a:t>https://www.youtube.com/watch?v=VUq_Y3sUYO4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ECBF3E-B761-8448-A728-55851FF91F9F}"/>
              </a:ext>
            </a:extLst>
          </p:cNvPr>
          <p:cNvSpPr/>
          <p:nvPr/>
        </p:nvSpPr>
        <p:spPr>
          <a:xfrm>
            <a:off x="962490" y="2990151"/>
            <a:ext cx="31429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latin typeface="Roboto"/>
              </a:rPr>
              <a:t>The Ishihara Color Blind Test</a:t>
            </a:r>
            <a:endParaRPr lang="en-US" b="0" i="0">
              <a:effectLst/>
              <a:latin typeface="Roboto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443BED-FC78-C246-BE59-67459969115F}"/>
              </a:ext>
            </a:extLst>
          </p:cNvPr>
          <p:cNvSpPr/>
          <p:nvPr/>
        </p:nvSpPr>
        <p:spPr>
          <a:xfrm>
            <a:off x="911231" y="2020526"/>
            <a:ext cx="61862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hlinkClick r:id="rId4"/>
              </a:rPr>
              <a:t>https://www.colour-blindness.com/colour-blindness-tests/ishihara-colour-test-plates/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C81AE9-D10E-F94C-A787-753AAFF77034}"/>
              </a:ext>
            </a:extLst>
          </p:cNvPr>
          <p:cNvSpPr/>
          <p:nvPr/>
        </p:nvSpPr>
        <p:spPr>
          <a:xfrm>
            <a:off x="0" y="4805"/>
            <a:ext cx="9144000" cy="82011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869EBA04-E4F8-4840-9225-2A0D47AD7C4A}"/>
              </a:ext>
            </a:extLst>
          </p:cNvPr>
          <p:cNvSpPr txBox="1"/>
          <p:nvPr/>
        </p:nvSpPr>
        <p:spPr>
          <a:xfrm>
            <a:off x="1" y="12469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chemeClr val="bg1"/>
                </a:solidFill>
              </a:rPr>
              <a:t>Odkazy na videa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1237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Obdĺžnik 1"/>
          <p:cNvSpPr>
            <a:spLocks noChangeArrowheads="1"/>
          </p:cNvSpPr>
          <p:nvPr/>
        </p:nvSpPr>
        <p:spPr bwMode="auto">
          <a:xfrm>
            <a:off x="287337" y="937989"/>
            <a:ext cx="8535988" cy="298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71463" indent="-2714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2000" dirty="0">
                <a:latin typeface="+mn-lt"/>
              </a:rPr>
              <a:t>Přenos zvuku ke sluchovým smyslovým buňkám probíhá: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+mn-lt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2000" b="1" i="1" dirty="0">
                <a:solidFill>
                  <a:srgbClr val="002060"/>
                </a:solidFill>
                <a:latin typeface="+mn-lt"/>
              </a:rPr>
              <a:t>VZDUŠNÝM VEDENÍM 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cs-CZ" altLang="cs-CZ" sz="2000" dirty="0">
                <a:latin typeface="+mn-lt"/>
              </a:rPr>
              <a:t>využívá převodu zvuku zevním zvukovodem a středním uchem, jejichž funkcí je zesílení zvuku a jeho nasměrování na vnitřní ucho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2000" b="1" i="1" dirty="0">
                <a:solidFill>
                  <a:srgbClr val="002060"/>
                </a:solidFill>
                <a:latin typeface="+mn-lt"/>
              </a:rPr>
              <a:t>KOSTNÍM VEDENÍM 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cs-CZ" altLang="cs-CZ" sz="2000" dirty="0">
                <a:latin typeface="+mn-lt"/>
              </a:rPr>
              <a:t>využívá převodu zvuku přes lebeční kosti – vibrace lebečních kostí jsou přenášeny přímo do vnitřního ucha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cs-CZ" altLang="cs-CZ" sz="2000" dirty="0">
                <a:latin typeface="+mn-lt"/>
              </a:rPr>
              <a:t>obchází mechanismus vedení zvuku zevním a středním uchem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2000" dirty="0">
              <a:latin typeface="+mn-lt"/>
            </a:endParaRPr>
          </a:p>
        </p:txBody>
      </p:sp>
      <p:sp>
        <p:nvSpPr>
          <p:cNvPr id="7" name="Rectangle 4"/>
          <p:cNvSpPr/>
          <p:nvPr/>
        </p:nvSpPr>
        <p:spPr>
          <a:xfrm>
            <a:off x="0" y="4805"/>
            <a:ext cx="9144000" cy="82011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3"/>
          <p:cNvSpPr txBox="1"/>
          <p:nvPr/>
        </p:nvSpPr>
        <p:spPr>
          <a:xfrm>
            <a:off x="0" y="124690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bg1"/>
                </a:solidFill>
              </a:rPr>
              <a:t>Vyšetření sluchu – </a:t>
            </a:r>
            <a:r>
              <a:rPr lang="cs-CZ" sz="3200" b="1" dirty="0" err="1">
                <a:solidFill>
                  <a:schemeClr val="bg1"/>
                </a:solidFill>
              </a:rPr>
              <a:t>ladičkové</a:t>
            </a:r>
            <a:r>
              <a:rPr lang="cs-CZ" sz="3200" b="1" dirty="0">
                <a:solidFill>
                  <a:schemeClr val="bg1"/>
                </a:solidFill>
              </a:rPr>
              <a:t> zkoušky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10" name="Picture 2" descr="Aluminum Alloy Tuning Fork - Frequency 512 - Note C'' | Nature of ...">
            <a:extLst>
              <a:ext uri="{FF2B5EF4-FFF2-40B4-BE49-F238E27FC236}">
                <a16:creationId xmlns:a16="http://schemas.microsoft.com/office/drawing/2014/main" id="{06B48ABA-4BF1-8641-B25B-FA6D7B8AB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35626">
            <a:off x="6863611" y="4427006"/>
            <a:ext cx="1640054" cy="164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bdĺžnik 2">
            <a:extLst>
              <a:ext uri="{FF2B5EF4-FFF2-40B4-BE49-F238E27FC236}">
                <a16:creationId xmlns:a16="http://schemas.microsoft.com/office/drawing/2014/main" id="{3375583F-D82B-9144-A339-BA5AF658D1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961" y="4123649"/>
            <a:ext cx="6332039" cy="22467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marL="271463" indent="-2714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cs-CZ" altLang="cs-CZ" sz="2000" b="1">
                <a:solidFill>
                  <a:srgbClr val="002060"/>
                </a:solidFill>
                <a:latin typeface="+mn-lt"/>
              </a:rPr>
              <a:t>LADIČKOVÉ ZKOUŠKY</a:t>
            </a:r>
          </a:p>
          <a:p>
            <a:pPr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cs-CZ" altLang="cs-CZ" sz="2000">
                <a:latin typeface="+mn-lt"/>
              </a:rPr>
              <a:t>lze použít k vyšetření vzdušného a kostního vedení zvuku a k určení lateralizace sluchové ztráty </a:t>
            </a:r>
          </a:p>
          <a:p>
            <a:pPr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cs-CZ" altLang="cs-CZ" sz="2000">
                <a:latin typeface="+mn-lt"/>
              </a:rPr>
              <a:t>umožňují odlišit </a:t>
            </a:r>
            <a:r>
              <a:rPr lang="cs-CZ" altLang="cs-CZ" sz="2000" b="1" i="1">
                <a:latin typeface="+mn-lt"/>
              </a:rPr>
              <a:t>převodní poruchy </a:t>
            </a:r>
            <a:r>
              <a:rPr lang="cs-CZ" altLang="cs-CZ" sz="2000">
                <a:latin typeface="+mn-lt"/>
              </a:rPr>
              <a:t>od</a:t>
            </a:r>
            <a:r>
              <a:rPr lang="cs-CZ" altLang="cs-CZ" sz="2000" b="1" i="1">
                <a:latin typeface="+mn-lt"/>
              </a:rPr>
              <a:t> percepčních poruch sluchu</a:t>
            </a:r>
          </a:p>
          <a:p>
            <a:pPr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cs-CZ" altLang="cs-CZ" sz="2000">
                <a:latin typeface="+mn-lt"/>
              </a:rPr>
              <a:t>frekvence požívaných ladiček je obvykle 128, 256 nebo 512 Hz</a:t>
            </a:r>
          </a:p>
        </p:txBody>
      </p:sp>
    </p:spTree>
    <p:extLst>
      <p:ext uri="{BB962C8B-B14F-4D97-AF65-F5344CB8AC3E}">
        <p14:creationId xmlns:p14="http://schemas.microsoft.com/office/powerpoint/2010/main" val="38114732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>
                <a16:creationId xmlns:a16="http://schemas.microsoft.com/office/drawing/2014/main" id="{397D2DC3-2A0B-6048-9584-9D60A23FB05D}"/>
              </a:ext>
            </a:extLst>
          </p:cNvPr>
          <p:cNvSpPr/>
          <p:nvPr/>
        </p:nvSpPr>
        <p:spPr>
          <a:xfrm>
            <a:off x="0" y="4805"/>
            <a:ext cx="9144000" cy="82011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0E90837-7D19-B349-9B42-43CE0824677F}"/>
              </a:ext>
            </a:extLst>
          </p:cNvPr>
          <p:cNvSpPr/>
          <p:nvPr/>
        </p:nvSpPr>
        <p:spPr>
          <a:xfrm>
            <a:off x="1531664" y="89056"/>
            <a:ext cx="64095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200" b="1" dirty="0">
                <a:solidFill>
                  <a:schemeClr val="bg1"/>
                </a:solidFill>
              </a:rPr>
              <a:t>Převodní a percepční poruchy sluchu</a:t>
            </a:r>
            <a:endParaRPr lang="en-US" sz="3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3360D5-A7A5-124E-A8EB-26224F9FA717}"/>
              </a:ext>
            </a:extLst>
          </p:cNvPr>
          <p:cNvSpPr/>
          <p:nvPr/>
        </p:nvSpPr>
        <p:spPr>
          <a:xfrm>
            <a:off x="395805" y="942582"/>
            <a:ext cx="847925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2000" b="1" i="1" dirty="0">
                <a:solidFill>
                  <a:srgbClr val="002060"/>
                </a:solidFill>
              </a:rPr>
              <a:t>Převodní poruchy</a:t>
            </a:r>
            <a:endParaRPr lang="en-US" altLang="cs-CZ" sz="2000" b="1" i="1" dirty="0">
              <a:solidFill>
                <a:srgbClr val="002060"/>
              </a:solidFill>
            </a:endParaRPr>
          </a:p>
          <a:p>
            <a:pPr marL="342900" indent="-342900">
              <a:spcBef>
                <a:spcPct val="0"/>
              </a:spcBef>
              <a:buFont typeface="Wingdings" pitchFamily="2" charset="2"/>
              <a:buChar char="§"/>
            </a:pPr>
            <a:r>
              <a:rPr lang="cs-CZ" altLang="cs-CZ" sz="2000" dirty="0"/>
              <a:t>snížené vedení zvuku vzdušnou cestou</a:t>
            </a:r>
            <a:endParaRPr lang="en-US" altLang="cs-CZ" sz="2000" dirty="0"/>
          </a:p>
          <a:p>
            <a:pPr marL="342900" indent="-342900">
              <a:spcBef>
                <a:spcPct val="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n-US" altLang="cs-CZ" sz="2000" dirty="0"/>
              <a:t>norm</a:t>
            </a:r>
            <a:r>
              <a:rPr lang="cs-CZ" altLang="cs-CZ" sz="2000" dirty="0" err="1"/>
              <a:t>ální</a:t>
            </a:r>
            <a:r>
              <a:rPr lang="cs-CZ" altLang="cs-CZ" sz="2000" dirty="0"/>
              <a:t> kostní vedení zvuku</a:t>
            </a:r>
          </a:p>
          <a:p>
            <a:pPr marL="342900" indent="-342900">
              <a:spcBef>
                <a:spcPct val="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cs-CZ" sz="2000" dirty="0"/>
              <a:t>jsou způsobeny poruchou funkce zevního a středního ucha </a:t>
            </a:r>
            <a:r>
              <a:rPr lang="en-US" sz="2000" dirty="0"/>
              <a:t>(</a:t>
            </a:r>
            <a:r>
              <a:rPr lang="cs-CZ" sz="2000" dirty="0"/>
              <a:t>např. ucpáním zvukovodu ušním mazem</a:t>
            </a:r>
            <a:r>
              <a:rPr lang="en-US" sz="2000" dirty="0"/>
              <a:t>, </a:t>
            </a:r>
            <a:r>
              <a:rPr lang="cs-CZ" sz="2000" dirty="0"/>
              <a:t>perforací bubínku</a:t>
            </a:r>
            <a:r>
              <a:rPr lang="en-US" sz="2000" dirty="0"/>
              <a:t>, </a:t>
            </a:r>
            <a:r>
              <a:rPr lang="en-US" sz="2000" dirty="0" err="1"/>
              <a:t>oto</a:t>
            </a:r>
            <a:r>
              <a:rPr lang="cs-CZ" sz="2000" dirty="0"/>
              <a:t>sklerózou</a:t>
            </a:r>
            <a:r>
              <a:rPr lang="en-US" sz="2000" dirty="0"/>
              <a:t>, </a:t>
            </a:r>
            <a:r>
              <a:rPr lang="cs-CZ" sz="2000" dirty="0"/>
              <a:t>apod.</a:t>
            </a:r>
            <a:r>
              <a:rPr lang="en-US" sz="2000" dirty="0"/>
              <a:t>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802D00-E5AF-9B43-8002-7CE9160558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487"/>
          <a:stretch/>
        </p:blipFill>
        <p:spPr>
          <a:xfrm>
            <a:off x="4054284" y="3106272"/>
            <a:ext cx="5023398" cy="318073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CAD1D8A-0B8C-6447-93F7-2DBDCA82FAB4}"/>
              </a:ext>
            </a:extLst>
          </p:cNvPr>
          <p:cNvSpPr/>
          <p:nvPr/>
        </p:nvSpPr>
        <p:spPr>
          <a:xfrm>
            <a:off x="395805" y="2999241"/>
            <a:ext cx="378623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>
                <a:schemeClr val="tx1"/>
              </a:buClr>
            </a:pPr>
            <a:r>
              <a:rPr lang="cs-CZ" altLang="cs-CZ" sz="2000" b="1" i="1" dirty="0">
                <a:solidFill>
                  <a:srgbClr val="002060"/>
                </a:solidFill>
              </a:rPr>
              <a:t>Percepční poruchy</a:t>
            </a:r>
            <a:endParaRPr lang="en-US" altLang="cs-CZ" sz="2000" b="1" i="1" dirty="0">
              <a:solidFill>
                <a:srgbClr val="002060"/>
              </a:solidFill>
            </a:endParaRPr>
          </a:p>
          <a:p>
            <a:pPr marL="342900" indent="-342900">
              <a:spcBef>
                <a:spcPct val="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cs-CZ" altLang="cs-CZ" sz="2000" dirty="0"/>
              <a:t>porucha slyšení zvuku vedeného jak kostním vedením, tak vzdušnou cestou</a:t>
            </a:r>
          </a:p>
          <a:p>
            <a:pPr marL="342900" indent="-342900">
              <a:spcBef>
                <a:spcPct val="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cs-CZ" altLang="cs-CZ" sz="2000" dirty="0"/>
              <a:t>příčinou je poškození funkce vnitřního ucha nebo sluchového nervu</a:t>
            </a:r>
            <a:endParaRPr lang="en-US" altLang="cs-CZ" sz="2000" dirty="0"/>
          </a:p>
        </p:txBody>
      </p:sp>
    </p:spTree>
    <p:extLst>
      <p:ext uri="{BB962C8B-B14F-4D97-AF65-F5344CB8AC3E}">
        <p14:creationId xmlns:p14="http://schemas.microsoft.com/office/powerpoint/2010/main" val="18511555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4B979F3-513B-D346-810D-B55471ED16C6}"/>
              </a:ext>
            </a:extLst>
          </p:cNvPr>
          <p:cNvSpPr/>
          <p:nvPr/>
        </p:nvSpPr>
        <p:spPr>
          <a:xfrm>
            <a:off x="0" y="4805"/>
            <a:ext cx="9144000" cy="82011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831D6E69-26CA-C849-B73A-23C365FACAD5}"/>
              </a:ext>
            </a:extLst>
          </p:cNvPr>
          <p:cNvSpPr txBox="1"/>
          <p:nvPr/>
        </p:nvSpPr>
        <p:spPr>
          <a:xfrm>
            <a:off x="0" y="124690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err="1">
                <a:solidFill>
                  <a:schemeClr val="bg1"/>
                </a:solidFill>
              </a:rPr>
              <a:t>Ladičkové</a:t>
            </a:r>
            <a:r>
              <a:rPr lang="cs-CZ" sz="3200" b="1" dirty="0">
                <a:solidFill>
                  <a:schemeClr val="bg1"/>
                </a:solidFill>
              </a:rPr>
              <a:t> zkoušky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2C82-EB65-7746-8BC0-EE138105C53A}"/>
              </a:ext>
            </a:extLst>
          </p:cNvPr>
          <p:cNvSpPr txBox="1"/>
          <p:nvPr/>
        </p:nvSpPr>
        <p:spPr>
          <a:xfrm>
            <a:off x="376924" y="944800"/>
            <a:ext cx="850730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cs-CZ" sz="2000" b="1" u="sng" dirty="0" err="1">
                <a:solidFill>
                  <a:srgbClr val="002060"/>
                </a:solidFill>
              </a:rPr>
              <a:t>Rinného</a:t>
            </a:r>
            <a:r>
              <a:rPr lang="cs-CZ" sz="2000" b="1" u="sng" dirty="0">
                <a:solidFill>
                  <a:srgbClr val="002060"/>
                </a:solidFill>
              </a:rPr>
              <a:t> zkouška</a:t>
            </a:r>
            <a:r>
              <a:rPr lang="cs-CZ" sz="2000" b="1" dirty="0">
                <a:solidFill>
                  <a:srgbClr val="002060"/>
                </a:solidFill>
              </a:rPr>
              <a:t> </a:t>
            </a:r>
            <a:r>
              <a:rPr lang="cs-CZ" sz="2000" dirty="0"/>
              <a:t>– porovnává vedení zvuku vzdušnou cestou a kostní vedení</a:t>
            </a:r>
          </a:p>
          <a:p>
            <a:pPr marL="360363"/>
            <a:r>
              <a:rPr lang="cs-CZ" sz="2000" b="1" dirty="0"/>
              <a:t>Normální slyšení nebo percepční porucha (</a:t>
            </a:r>
            <a:r>
              <a:rPr lang="cs-CZ" sz="2000" b="1" dirty="0" err="1"/>
              <a:t>Rinné</a:t>
            </a:r>
            <a:r>
              <a:rPr lang="cs-CZ" sz="2000" b="1" dirty="0"/>
              <a:t> pozitivní): </a:t>
            </a:r>
            <a:r>
              <a:rPr lang="cs-CZ" sz="2000" dirty="0"/>
              <a:t>vedení vzdušnou cestou &gt; kostní vedení</a:t>
            </a:r>
          </a:p>
          <a:p>
            <a:pPr marL="360363"/>
            <a:r>
              <a:rPr lang="cs-CZ" sz="2000" b="1" dirty="0"/>
              <a:t>Převodní porucha (</a:t>
            </a:r>
            <a:r>
              <a:rPr lang="cs-CZ" sz="2000" b="1" dirty="0" err="1"/>
              <a:t>Rinné</a:t>
            </a:r>
            <a:r>
              <a:rPr lang="cs-CZ" sz="2000" b="1" dirty="0"/>
              <a:t> negativní): </a:t>
            </a:r>
            <a:r>
              <a:rPr lang="cs-CZ" sz="2000" dirty="0"/>
              <a:t>kostní vedení &gt; vedení vzdušnou cestou</a:t>
            </a:r>
          </a:p>
          <a:p>
            <a:endParaRPr lang="cs-CZ" sz="800" dirty="0"/>
          </a:p>
          <a:p>
            <a:endParaRPr lang="cs-CZ" sz="800" dirty="0"/>
          </a:p>
          <a:p>
            <a:pPr marL="342900" indent="-342900">
              <a:buFont typeface="Wingdings" pitchFamily="2" charset="2"/>
              <a:buChar char="§"/>
            </a:pPr>
            <a:r>
              <a:rPr lang="cs-CZ" sz="2000" b="1" u="sng" dirty="0">
                <a:solidFill>
                  <a:srgbClr val="002060"/>
                </a:solidFill>
              </a:rPr>
              <a:t>Weberova zkouška</a:t>
            </a:r>
            <a:r>
              <a:rPr lang="cs-CZ" sz="2000" b="1" dirty="0">
                <a:solidFill>
                  <a:srgbClr val="002060"/>
                </a:solidFill>
              </a:rPr>
              <a:t> </a:t>
            </a:r>
            <a:r>
              <a:rPr lang="cs-CZ" sz="2000" dirty="0"/>
              <a:t>– porovnává kostní vedení současně v obou uších – používá se pro určení lokalizace ztráty sluchu</a:t>
            </a:r>
          </a:p>
          <a:p>
            <a:pPr marL="360363"/>
            <a:r>
              <a:rPr lang="cs-CZ" sz="2000" b="1" dirty="0"/>
              <a:t>Normální slyšení nebo bilaterální porucha: </a:t>
            </a:r>
            <a:r>
              <a:rPr lang="cs-CZ" sz="2000" dirty="0"/>
              <a:t>stejné slyšení v obou uších</a:t>
            </a:r>
          </a:p>
          <a:p>
            <a:pPr marL="360363"/>
            <a:r>
              <a:rPr lang="cs-CZ" sz="2000" b="1" dirty="0"/>
              <a:t>Převodní porucha: </a:t>
            </a:r>
            <a:r>
              <a:rPr lang="cs-CZ" sz="2000" dirty="0"/>
              <a:t>sluchový vjem je </a:t>
            </a:r>
            <a:r>
              <a:rPr lang="cs-CZ" sz="2000" dirty="0" err="1"/>
              <a:t>lateralizován</a:t>
            </a:r>
            <a:r>
              <a:rPr lang="cs-CZ" sz="2000" dirty="0"/>
              <a:t> do nemocného ucha</a:t>
            </a:r>
          </a:p>
          <a:p>
            <a:pPr marL="360363"/>
            <a:r>
              <a:rPr lang="cs-CZ" sz="2000" b="1" dirty="0"/>
              <a:t>Percepční porucha: </a:t>
            </a:r>
            <a:r>
              <a:rPr lang="cs-CZ" sz="2000" dirty="0"/>
              <a:t>sluchový vjem je </a:t>
            </a:r>
            <a:r>
              <a:rPr lang="cs-CZ" sz="2000" dirty="0" err="1"/>
              <a:t>lateralizován</a:t>
            </a:r>
            <a:r>
              <a:rPr lang="cs-CZ" sz="2000" dirty="0"/>
              <a:t> do zdravého ucha</a:t>
            </a:r>
          </a:p>
          <a:p>
            <a:endParaRPr lang="cs-CZ" sz="800" dirty="0"/>
          </a:p>
          <a:p>
            <a:endParaRPr lang="cs-CZ" sz="800" dirty="0"/>
          </a:p>
          <a:p>
            <a:pPr marL="342900" indent="-342900">
              <a:buFont typeface="Wingdings" pitchFamily="2" charset="2"/>
              <a:buChar char="§"/>
            </a:pPr>
            <a:r>
              <a:rPr lang="cs-CZ" sz="2000" b="1" u="sng" dirty="0" err="1">
                <a:solidFill>
                  <a:srgbClr val="002060"/>
                </a:solidFill>
              </a:rPr>
              <a:t>Schwabachova</a:t>
            </a:r>
            <a:r>
              <a:rPr lang="cs-CZ" sz="2000" b="1" u="sng" dirty="0">
                <a:solidFill>
                  <a:srgbClr val="002060"/>
                </a:solidFill>
              </a:rPr>
              <a:t> zkouška</a:t>
            </a:r>
            <a:r>
              <a:rPr lang="cs-CZ" sz="2000" b="1" dirty="0">
                <a:solidFill>
                  <a:srgbClr val="002060"/>
                </a:solidFill>
              </a:rPr>
              <a:t> </a:t>
            </a:r>
            <a:r>
              <a:rPr lang="cs-CZ" sz="2000" dirty="0"/>
              <a:t>– porovnává dobu trvání kostního vedení ucha vyšetřovaného a zdravého ucha vyšetřujícího</a:t>
            </a:r>
          </a:p>
          <a:p>
            <a:pPr marL="363538"/>
            <a:r>
              <a:rPr lang="cs-CZ" sz="2000" b="1" dirty="0"/>
              <a:t>Normální slyšení: </a:t>
            </a:r>
            <a:r>
              <a:rPr lang="cs-CZ" sz="2000" dirty="0"/>
              <a:t>stejná doba trvání kostního vedení</a:t>
            </a:r>
          </a:p>
          <a:p>
            <a:pPr marL="363538"/>
            <a:r>
              <a:rPr lang="cs-CZ" sz="2000" b="1" dirty="0"/>
              <a:t>Převodní porucha: </a:t>
            </a:r>
            <a:r>
              <a:rPr lang="cs-CZ" sz="2000" dirty="0"/>
              <a:t>prodloužená doba trvání kostního vedení</a:t>
            </a:r>
          </a:p>
          <a:p>
            <a:pPr marL="363538"/>
            <a:r>
              <a:rPr lang="cs-CZ" sz="2000" b="1" dirty="0"/>
              <a:t>Percepční porucha: </a:t>
            </a:r>
            <a:r>
              <a:rPr lang="cs-CZ" sz="2000" dirty="0"/>
              <a:t>zkrácená doba trvání kostního vedení</a:t>
            </a:r>
          </a:p>
        </p:txBody>
      </p:sp>
    </p:spTree>
    <p:extLst>
      <p:ext uri="{BB962C8B-B14F-4D97-AF65-F5344CB8AC3E}">
        <p14:creationId xmlns:p14="http://schemas.microsoft.com/office/powerpoint/2010/main" val="23615938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6490" t="53990" r="8022" b="3290"/>
          <a:stretch/>
        </p:blipFill>
        <p:spPr>
          <a:xfrm>
            <a:off x="5527123" y="817774"/>
            <a:ext cx="3074617" cy="2673571"/>
          </a:xfrm>
          <a:prstGeom prst="rect">
            <a:avLst/>
          </a:prstGeom>
        </p:spPr>
      </p:pic>
      <p:sp>
        <p:nvSpPr>
          <p:cNvPr id="7" name="Obdĺžnik 1"/>
          <p:cNvSpPr>
            <a:spLocks noChangeArrowheads="1"/>
          </p:cNvSpPr>
          <p:nvPr/>
        </p:nvSpPr>
        <p:spPr bwMode="auto">
          <a:xfrm>
            <a:off x="229928" y="944800"/>
            <a:ext cx="4991041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5738" indent="-185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cs-CZ" altLang="cs-CZ" sz="2400" dirty="0">
                <a:latin typeface="+mn-lt"/>
              </a:rPr>
              <a:t>Rozkmitanou ladičku přiložíme držátkem na </a:t>
            </a:r>
            <a:r>
              <a:rPr lang="cs-CZ" altLang="cs-CZ" sz="2400" dirty="0" err="1">
                <a:latin typeface="+mn-lt"/>
              </a:rPr>
              <a:t>processus</a:t>
            </a:r>
            <a:r>
              <a:rPr lang="cs-CZ" altLang="cs-CZ" sz="2400" dirty="0">
                <a:latin typeface="+mn-lt"/>
              </a:rPr>
              <a:t> </a:t>
            </a:r>
            <a:r>
              <a:rPr lang="cs-CZ" altLang="cs-CZ" sz="2400" dirty="0" err="1">
                <a:latin typeface="+mn-lt"/>
              </a:rPr>
              <a:t>mastoideus</a:t>
            </a:r>
            <a:r>
              <a:rPr lang="cs-CZ" altLang="cs-CZ" sz="2400" dirty="0">
                <a:latin typeface="+mn-lt"/>
              </a:rPr>
              <a:t> vyšetřovaného a počkáme, až přestane slyšet tón ladičky. Zaznamenáme čas kostního vedení.</a:t>
            </a:r>
          </a:p>
          <a:p>
            <a:pPr marL="0" indent="0">
              <a:spcBef>
                <a:spcPct val="0"/>
              </a:spcBef>
              <a:buClr>
                <a:schemeClr val="tx1"/>
              </a:buClr>
              <a:buNone/>
            </a:pPr>
            <a:endParaRPr lang="cs-CZ" altLang="cs-CZ" sz="2400" dirty="0">
              <a:latin typeface="+mn-lt"/>
            </a:endParaRPr>
          </a:p>
          <a:p>
            <a:pPr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cs-CZ" altLang="cs-CZ" sz="2400" dirty="0">
                <a:latin typeface="+mn-lt"/>
              </a:rPr>
              <a:t>Následně přeneseme ladičku před zevní zvukovod a zaznamenáme čas, kdy vyšetřovaný přestane ladičku slyšet (čas vzdušného vedení).</a:t>
            </a:r>
          </a:p>
          <a:p>
            <a:pPr marL="0" indent="0" eaLnBrk="1" hangingPunct="1">
              <a:spcBef>
                <a:spcPct val="0"/>
              </a:spcBef>
              <a:buClr>
                <a:schemeClr val="tx1"/>
              </a:buClr>
              <a:buNone/>
            </a:pPr>
            <a:endParaRPr lang="cs-CZ" altLang="cs-CZ" sz="2400" dirty="0">
              <a:latin typeface="+mn-lt"/>
            </a:endParaRPr>
          </a:p>
          <a:p>
            <a:pPr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cs-CZ" altLang="cs-CZ" sz="2400" dirty="0">
                <a:latin typeface="+mn-lt"/>
              </a:rPr>
              <a:t>Normálně je ladička slyšet </a:t>
            </a:r>
            <a:r>
              <a:rPr lang="cs-CZ" altLang="cs-CZ" sz="2400" b="1" dirty="0">
                <a:latin typeface="+mn-lt"/>
              </a:rPr>
              <a:t>před zevním zvukovodem 2x déle než na </a:t>
            </a:r>
            <a:r>
              <a:rPr lang="cs-CZ" altLang="cs-CZ" sz="2400" b="1" dirty="0" err="1">
                <a:latin typeface="+mn-lt"/>
              </a:rPr>
              <a:t>processus</a:t>
            </a:r>
            <a:r>
              <a:rPr lang="cs-CZ" altLang="cs-CZ" sz="2400" b="1" dirty="0">
                <a:latin typeface="+mn-lt"/>
              </a:rPr>
              <a:t> </a:t>
            </a:r>
            <a:r>
              <a:rPr lang="cs-CZ" altLang="cs-CZ" sz="2400" b="1" dirty="0" err="1">
                <a:latin typeface="+mn-lt"/>
              </a:rPr>
              <a:t>mastoideus</a:t>
            </a:r>
            <a:r>
              <a:rPr lang="cs-CZ" altLang="cs-CZ" sz="2400" b="1" dirty="0">
                <a:latin typeface="+mn-lt"/>
              </a:rPr>
              <a:t> </a:t>
            </a:r>
            <a:r>
              <a:rPr lang="cs-CZ" altLang="cs-CZ" sz="2400" dirty="0">
                <a:solidFill>
                  <a:schemeClr val="accent1"/>
                </a:solidFill>
                <a:latin typeface="+mn-lt"/>
              </a:rPr>
              <a:t>(</a:t>
            </a:r>
            <a:r>
              <a:rPr lang="cs-CZ" altLang="cs-CZ" sz="2400" dirty="0" err="1">
                <a:solidFill>
                  <a:schemeClr val="accent1"/>
                </a:solidFill>
                <a:latin typeface="+mn-lt"/>
              </a:rPr>
              <a:t>Rinné</a:t>
            </a:r>
            <a:r>
              <a:rPr lang="cs-CZ" altLang="cs-CZ" sz="2400" dirty="0">
                <a:solidFill>
                  <a:schemeClr val="accent1"/>
                </a:solidFill>
                <a:latin typeface="+mn-lt"/>
              </a:rPr>
              <a:t> pozitivní)   </a:t>
            </a:r>
          </a:p>
          <a:p>
            <a:pPr marL="0" indent="0" eaLnBrk="1" hangingPunct="1">
              <a:spcBef>
                <a:spcPct val="0"/>
              </a:spcBef>
              <a:buClr>
                <a:schemeClr val="tx1"/>
              </a:buClr>
              <a:buNone/>
            </a:pPr>
            <a:endParaRPr lang="cs-CZ" altLang="cs-CZ" sz="2400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8" name="Rectangle 4"/>
          <p:cNvSpPr/>
          <p:nvPr/>
        </p:nvSpPr>
        <p:spPr>
          <a:xfrm>
            <a:off x="0" y="4805"/>
            <a:ext cx="9144000" cy="82011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3"/>
          <p:cNvSpPr txBox="1"/>
          <p:nvPr/>
        </p:nvSpPr>
        <p:spPr>
          <a:xfrm>
            <a:off x="0" y="124690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err="1">
                <a:solidFill>
                  <a:schemeClr val="bg1"/>
                </a:solidFill>
              </a:rPr>
              <a:t>Rinného</a:t>
            </a:r>
            <a:r>
              <a:rPr lang="cs-CZ" sz="3200" b="1" dirty="0">
                <a:solidFill>
                  <a:schemeClr val="bg1"/>
                </a:solidFill>
              </a:rPr>
              <a:t> zkouška - provedení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 rotWithShape="1">
          <a:blip r:embed="rId2"/>
          <a:srcRect l="46490" t="5838" b="44269"/>
          <a:stretch/>
        </p:blipFill>
        <p:spPr>
          <a:xfrm>
            <a:off x="5431430" y="3697268"/>
            <a:ext cx="3616876" cy="3122413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5939025" y="3453179"/>
            <a:ext cx="245225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b="1" dirty="0"/>
              <a:t>kostní vedení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4948425" y="6140866"/>
            <a:ext cx="245225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b="1" dirty="0"/>
              <a:t>vedení vzdušnou cestou</a:t>
            </a:r>
          </a:p>
        </p:txBody>
      </p:sp>
    </p:spTree>
    <p:extLst>
      <p:ext uri="{BB962C8B-B14F-4D97-AF65-F5344CB8AC3E}">
        <p14:creationId xmlns:p14="http://schemas.microsoft.com/office/powerpoint/2010/main" val="40399147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SouvisejÃ­cÃ­ obrÃ¡ze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7" t="26136" r="50050" b="11607"/>
          <a:stretch/>
        </p:blipFill>
        <p:spPr bwMode="auto">
          <a:xfrm>
            <a:off x="1630697" y="2957696"/>
            <a:ext cx="2535037" cy="33874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SouvisejÃ­cÃ­ obrÃ¡ze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918" y="3620474"/>
            <a:ext cx="3165764" cy="23743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ĺžnik 8"/>
          <p:cNvSpPr>
            <a:spLocks noChangeArrowheads="1"/>
          </p:cNvSpPr>
          <p:nvPr/>
        </p:nvSpPr>
        <p:spPr bwMode="auto">
          <a:xfrm>
            <a:off x="339004" y="911318"/>
            <a:ext cx="8667214" cy="1908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5738" indent="-185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cs-CZ" altLang="cs-CZ" sz="2200" dirty="0">
                <a:latin typeface="+mn-lt"/>
              </a:rPr>
              <a:t>Rozkmitanou ladičku přiložíme držákem do střední čáry lebky (na temeno nebo na čelo) a vyšetřovaný je požádán, aby sdělil, zda tón ladičky slyší lépe v levém uchu, pravém uchu nebo uprostřed.</a:t>
            </a:r>
          </a:p>
          <a:p>
            <a:pPr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cs-CZ" altLang="cs-CZ" sz="800" dirty="0">
              <a:latin typeface="+mn-lt"/>
            </a:endParaRPr>
          </a:p>
          <a:p>
            <a:pPr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cs-CZ" altLang="cs-CZ" sz="2200" dirty="0">
                <a:latin typeface="+mn-lt"/>
              </a:rPr>
              <a:t>Normálně je tón ladičky slyšet stejně na obou stranách nebo uprostřed, příp. difúzně v celé lebce. </a:t>
            </a:r>
          </a:p>
        </p:txBody>
      </p:sp>
      <p:sp>
        <p:nvSpPr>
          <p:cNvPr id="7" name="Rectangle 4"/>
          <p:cNvSpPr/>
          <p:nvPr/>
        </p:nvSpPr>
        <p:spPr>
          <a:xfrm>
            <a:off x="0" y="4805"/>
            <a:ext cx="9144000" cy="82011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3"/>
          <p:cNvSpPr txBox="1"/>
          <p:nvPr/>
        </p:nvSpPr>
        <p:spPr>
          <a:xfrm>
            <a:off x="0" y="124690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</a:rPr>
              <a:t>Webe</a:t>
            </a:r>
            <a:r>
              <a:rPr lang="cs-CZ" sz="3200" b="1" dirty="0" err="1">
                <a:solidFill>
                  <a:schemeClr val="bg1"/>
                </a:solidFill>
              </a:rPr>
              <a:t>rova</a:t>
            </a:r>
            <a:r>
              <a:rPr lang="cs-CZ" sz="3200" b="1" dirty="0">
                <a:solidFill>
                  <a:schemeClr val="bg1"/>
                </a:solidFill>
              </a:rPr>
              <a:t> zkouška - provedení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4651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7"/>
          <p:cNvSpPr>
            <a:spLocks noChangeArrowheads="1"/>
          </p:cNvSpPr>
          <p:nvPr/>
        </p:nvSpPr>
        <p:spPr bwMode="auto">
          <a:xfrm>
            <a:off x="395286" y="957235"/>
            <a:ext cx="8530505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5738" indent="-185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cs-CZ" altLang="cs-CZ" sz="2000" dirty="0">
                <a:latin typeface="+mn-lt"/>
              </a:rPr>
              <a:t>Vyšetřující přiloží rozkmitanou ladičku na </a:t>
            </a:r>
            <a:r>
              <a:rPr lang="cs-CZ" altLang="cs-CZ" sz="2000" dirty="0" err="1">
                <a:latin typeface="+mn-lt"/>
              </a:rPr>
              <a:t>processus</a:t>
            </a:r>
            <a:r>
              <a:rPr lang="cs-CZ" altLang="cs-CZ" sz="2000" dirty="0">
                <a:latin typeface="+mn-lt"/>
              </a:rPr>
              <a:t> </a:t>
            </a:r>
            <a:r>
              <a:rPr lang="cs-CZ" altLang="cs-CZ" sz="2000" dirty="0" err="1">
                <a:latin typeface="+mn-lt"/>
              </a:rPr>
              <a:t>mastoideus</a:t>
            </a:r>
            <a:r>
              <a:rPr lang="cs-CZ" altLang="cs-CZ" sz="2000" dirty="0">
                <a:latin typeface="+mn-lt"/>
              </a:rPr>
              <a:t> (kostní vedení) vyšetřovaného a zaznamená čas, kdy přestane slyšet tón ladičky. </a:t>
            </a:r>
          </a:p>
          <a:p>
            <a:pPr marL="0" indent="0">
              <a:spcBef>
                <a:spcPct val="0"/>
              </a:spcBef>
              <a:buClr>
                <a:schemeClr val="tx1"/>
              </a:buClr>
              <a:buNone/>
            </a:pPr>
            <a:endParaRPr lang="cs-CZ" altLang="cs-CZ" sz="800" dirty="0">
              <a:latin typeface="+mn-lt"/>
            </a:endParaRPr>
          </a:p>
          <a:p>
            <a:pPr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cs-CZ" altLang="cs-CZ" sz="2000" dirty="0">
                <a:latin typeface="+mn-lt"/>
              </a:rPr>
              <a:t>Hned potom si vyšetřující přenese ladičku na svůj </a:t>
            </a:r>
            <a:r>
              <a:rPr lang="cs-CZ" altLang="cs-CZ" sz="2000" dirty="0" err="1">
                <a:latin typeface="+mn-lt"/>
              </a:rPr>
              <a:t>processus</a:t>
            </a:r>
            <a:r>
              <a:rPr lang="cs-CZ" altLang="cs-CZ" sz="2000" dirty="0">
                <a:latin typeface="+mn-lt"/>
              </a:rPr>
              <a:t> </a:t>
            </a:r>
            <a:r>
              <a:rPr lang="cs-CZ" altLang="cs-CZ" sz="2000" dirty="0" err="1">
                <a:latin typeface="+mn-lt"/>
              </a:rPr>
              <a:t>mastoideus</a:t>
            </a:r>
            <a:r>
              <a:rPr lang="cs-CZ" altLang="cs-CZ" sz="2000" dirty="0">
                <a:latin typeface="+mn-lt"/>
              </a:rPr>
              <a:t> a zjistí, jestli tón dále slyší. V případě, že vyšetřující tón dále slyší, doba kostního vedení je u vyšetřovaného zkrácena. Jestli vyšetřující tón již neslyší, doba trvání kostního vedení může být v normě nebo prodloužená. V tomto případě se provede zkouška obráceně, takže vyšetřující vyšetří sebe a potom opět nemocného. </a:t>
            </a:r>
          </a:p>
        </p:txBody>
      </p:sp>
      <p:sp>
        <p:nvSpPr>
          <p:cNvPr id="3" name="Rectangle 4"/>
          <p:cNvSpPr/>
          <p:nvPr/>
        </p:nvSpPr>
        <p:spPr>
          <a:xfrm>
            <a:off x="0" y="4805"/>
            <a:ext cx="9144000" cy="82011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124690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err="1">
                <a:solidFill>
                  <a:schemeClr val="bg1"/>
                </a:solidFill>
              </a:rPr>
              <a:t>Schwabachova</a:t>
            </a:r>
            <a:r>
              <a:rPr lang="cs-CZ" sz="3200" b="1" dirty="0">
                <a:solidFill>
                  <a:schemeClr val="bg1"/>
                </a:solidFill>
              </a:rPr>
              <a:t> zkouška - provedení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 rotWithShape="1">
          <a:blip r:embed="rId2"/>
          <a:srcRect l="46490" t="53989" r="8022" b="4513"/>
          <a:stretch/>
        </p:blipFill>
        <p:spPr>
          <a:xfrm>
            <a:off x="2713955" y="3475777"/>
            <a:ext cx="3074617" cy="2597040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3434411" y="6046029"/>
            <a:ext cx="245225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b="1" dirty="0"/>
              <a:t>kostní vedení</a:t>
            </a:r>
          </a:p>
        </p:txBody>
      </p:sp>
    </p:spTree>
    <p:extLst>
      <p:ext uri="{BB962C8B-B14F-4D97-AF65-F5344CB8AC3E}">
        <p14:creationId xmlns:p14="http://schemas.microsoft.com/office/powerpoint/2010/main" val="38378062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" y="12469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</a:rPr>
              <a:t>Summary</a:t>
            </a:r>
          </a:p>
        </p:txBody>
      </p:sp>
      <p:graphicFrame>
        <p:nvGraphicFramePr>
          <p:cNvPr id="6" name="Group 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4965492"/>
              </p:ext>
            </p:extLst>
          </p:nvPr>
        </p:nvGraphicFramePr>
        <p:xfrm>
          <a:off x="287337" y="1864518"/>
          <a:ext cx="8569325" cy="2424113"/>
        </p:xfrm>
        <a:graphic>
          <a:graphicData uri="http://schemas.openxmlformats.org/drawingml/2006/table">
            <a:tbl>
              <a:tblPr>
                <a:tableStyleId>{EB344D84-9AFB-497E-A393-DC336BA19D2E}</a:tableStyleId>
              </a:tblPr>
              <a:tblGrid>
                <a:gridCol w="21415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3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15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43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3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u="none" strike="noStrike" cap="none" normalizeH="0" baseline="0" noProof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Zkouška</a:t>
                      </a:r>
                      <a:endParaRPr kumimoji="0" lang="cs-CZ" altLang="cs-CZ" sz="20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7629" marR="47629" marT="47625" marB="47625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u="none" strike="noStrike" cap="none" normalizeH="0" baseline="0" noProof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Normální slyšení</a:t>
                      </a:r>
                      <a:endParaRPr kumimoji="0" lang="cs-CZ" altLang="cs-CZ" sz="20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7629" marR="47629" marT="47625" marB="47625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u="none" strike="noStrike" cap="none" normalizeH="0" baseline="0" noProof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Převodní porucha</a:t>
                      </a:r>
                      <a:endParaRPr kumimoji="0" lang="cs-CZ" altLang="cs-CZ" sz="20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7629" marR="47629" marT="47625" marB="47625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u="none" strike="noStrike" cap="none" normalizeH="0" baseline="0" noProof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Percepční porucha</a:t>
                      </a:r>
                      <a:endParaRPr kumimoji="0" lang="cs-CZ" altLang="cs-CZ" sz="20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7629" marR="47629" marT="47625" marB="47625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3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u="none" strike="noStrike" cap="none" normalizeH="0" baseline="0" noProof="0" dirty="0" err="1">
                          <a:ln>
                            <a:noFill/>
                          </a:ln>
                          <a:effectLst/>
                          <a:latin typeface="+mn-lt"/>
                        </a:rPr>
                        <a:t>Rinné</a:t>
                      </a:r>
                      <a:endParaRPr kumimoji="0" lang="cs-CZ" altLang="cs-CZ" sz="20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7629" marR="47629" marT="47625" marB="47625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u="none" strike="noStrike" cap="none" normalizeH="0" baseline="0" noProof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poměr ≥2</a:t>
                      </a:r>
                      <a:endParaRPr kumimoji="0" lang="cs-CZ" altLang="cs-CZ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7629" marR="47629" marT="47625" marB="47625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u="none" strike="noStrike" cap="none" normalizeH="0" baseline="0" noProof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poměr &lt;2</a:t>
                      </a:r>
                      <a:endParaRPr kumimoji="0" lang="cs-CZ" altLang="cs-CZ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7629" marR="47629" marT="47625" marB="47625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u="none" strike="noStrike" cap="none" normalizeH="0" baseline="0" noProof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poměr ≥2</a:t>
                      </a:r>
                      <a:endParaRPr kumimoji="0" lang="cs-CZ" altLang="cs-CZ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7629" marR="47629" marT="47625" marB="47625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3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u="none" strike="noStrike" cap="none" normalizeH="0" baseline="0" noProof="0" dirty="0" err="1">
                          <a:ln>
                            <a:noFill/>
                          </a:ln>
                          <a:effectLst/>
                          <a:latin typeface="+mn-lt"/>
                        </a:rPr>
                        <a:t>Schwabach</a:t>
                      </a:r>
                      <a:endParaRPr kumimoji="0" lang="cs-CZ" altLang="cs-CZ" sz="20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7629" marR="47629" marT="47625" marB="47625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u="none" strike="noStrike" cap="none" normalizeH="0" baseline="0" noProof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shodná s kontrolou</a:t>
                      </a:r>
                      <a:endParaRPr kumimoji="0" lang="cs-CZ" altLang="cs-CZ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7629" marR="47629" marT="47625" marB="47625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u="none" strike="noStrike" cap="none" normalizeH="0" baseline="0" noProof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prodloužená</a:t>
                      </a:r>
                      <a:endParaRPr kumimoji="0" lang="cs-CZ" altLang="cs-CZ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7629" marR="47629" marT="47625" marB="47625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u="none" strike="noStrike" cap="none" normalizeH="0" baseline="0" noProof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zkrácená</a:t>
                      </a:r>
                      <a:endParaRPr kumimoji="0" lang="cs-CZ" altLang="cs-CZ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7629" marR="47629" marT="47625" marB="47625" anchor="ctr"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24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u="none" strike="noStrike" cap="none" normalizeH="0" baseline="0" noProof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Weber</a:t>
                      </a:r>
                      <a:endParaRPr kumimoji="0" lang="cs-CZ" altLang="cs-CZ" sz="20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7629" marR="47629" marT="47625" marB="47625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u="none" strike="noStrike" cap="none" normalizeH="0" baseline="0" noProof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v obou uších stejně</a:t>
                      </a:r>
                      <a:endParaRPr kumimoji="0" lang="cs-CZ" altLang="cs-CZ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7629" marR="47629" marT="47625" marB="47625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u="none" strike="noStrike" cap="none" normalizeH="0" baseline="0" noProof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lépe v nemocném uchu</a:t>
                      </a:r>
                      <a:endParaRPr kumimoji="0" lang="cs-CZ" altLang="cs-CZ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7629" marR="47629" marT="47625" marB="47625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u="none" strike="noStrike" cap="none" normalizeH="0" baseline="0" noProof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lépe ve zdravém uchu</a:t>
                      </a:r>
                      <a:endParaRPr kumimoji="0" lang="cs-CZ" altLang="cs-CZ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7629" marR="47629" marT="47625" marB="47625" anchor="ctr"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Rectangle 4"/>
          <p:cNvSpPr/>
          <p:nvPr/>
        </p:nvSpPr>
        <p:spPr>
          <a:xfrm>
            <a:off x="0" y="4805"/>
            <a:ext cx="9144000" cy="82011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3"/>
          <p:cNvSpPr txBox="1"/>
          <p:nvPr/>
        </p:nvSpPr>
        <p:spPr>
          <a:xfrm>
            <a:off x="0" y="124690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bg1"/>
                </a:solidFill>
              </a:rPr>
              <a:t>Přehled </a:t>
            </a:r>
            <a:r>
              <a:rPr lang="cs-CZ" sz="3200" b="1" dirty="0" err="1">
                <a:solidFill>
                  <a:schemeClr val="bg1"/>
                </a:solidFill>
              </a:rPr>
              <a:t>ladičkových</a:t>
            </a:r>
            <a:r>
              <a:rPr lang="cs-CZ" sz="3200" b="1" dirty="0">
                <a:solidFill>
                  <a:schemeClr val="bg1"/>
                </a:solidFill>
              </a:rPr>
              <a:t> zkoušek</a:t>
            </a:r>
          </a:p>
        </p:txBody>
      </p:sp>
    </p:spTree>
    <p:extLst>
      <p:ext uri="{BB962C8B-B14F-4D97-AF65-F5344CB8AC3E}">
        <p14:creationId xmlns:p14="http://schemas.microsoft.com/office/powerpoint/2010/main" val="11490455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/>
          <p:nvPr/>
        </p:nvSpPr>
        <p:spPr>
          <a:xfrm>
            <a:off x="0" y="4805"/>
            <a:ext cx="9144000" cy="82011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124690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bg1"/>
                </a:solidFill>
              </a:rPr>
              <a:t>Zkouška sluchu řečí</a:t>
            </a:r>
          </a:p>
        </p:txBody>
      </p:sp>
      <p:sp>
        <p:nvSpPr>
          <p:cNvPr id="2" name="Obdélník 1"/>
          <p:cNvSpPr/>
          <p:nvPr/>
        </p:nvSpPr>
        <p:spPr>
          <a:xfrm>
            <a:off x="675408" y="1440424"/>
            <a:ext cx="776201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dirty="0"/>
              <a:t>provádíme v tiché místnosti s dobrou akustikou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dirty="0"/>
              <a:t>vyšetřovaný je uchem natočen k vyšetřujícímu a druhé ucho je co nejlépe utěsněné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dirty="0"/>
              <a:t>vyšetřující šeptá slova s převahou hlásek hlubokých (sůl, dub, hůl, kolo, voda, duben, buben) a vysokých - sykavek (měsíc, svítí, tisíc, sysel, sáček, silnice, sasanka) a vyšetřovaný je opakuje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dirty="0"/>
              <a:t>zkouška sluchu řečí se provádí pro obě uši, nejdřív ze vzdálenosti 4 m a vzdálenost se postupně prodlužuje až na 10 m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dirty="0"/>
              <a:t>nakonec se zaznamená poslední vzdálenost, ze které vyšetřovaný porozuměl slovům </a:t>
            </a:r>
          </a:p>
          <a:p>
            <a:endParaRPr lang="cs-CZ" sz="2000" dirty="0"/>
          </a:p>
          <a:p>
            <a:endParaRPr lang="cs-CZ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srgbClr val="FF0000"/>
                </a:solidFill>
              </a:rPr>
              <a:t>PŘEVODNÍ PORUCHA: </a:t>
            </a:r>
            <a:r>
              <a:rPr lang="cs-CZ" sz="2000" dirty="0"/>
              <a:t>snížená citlivost na hluboké tóny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cs-CZ" sz="8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srgbClr val="FF0000"/>
                </a:solidFill>
              </a:rPr>
              <a:t>PERCEPČNÍ PORUCHA: </a:t>
            </a:r>
            <a:r>
              <a:rPr lang="cs-CZ" sz="2000" dirty="0"/>
              <a:t>snížená citlivost na vysoké tóny</a:t>
            </a:r>
          </a:p>
        </p:txBody>
      </p:sp>
    </p:spTree>
    <p:extLst>
      <p:ext uri="{BB962C8B-B14F-4D97-AF65-F5344CB8AC3E}">
        <p14:creationId xmlns:p14="http://schemas.microsoft.com/office/powerpoint/2010/main" val="22984686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78715" y="2904970"/>
            <a:ext cx="5470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>
                <a:hlinkClick r:id="rId2"/>
              </a:rPr>
              <a:t>https://www.youtube.com/watch?v=RVH4K4EcsiA</a:t>
            </a:r>
            <a:endParaRPr lang="cs-CZ"/>
          </a:p>
        </p:txBody>
      </p:sp>
      <p:sp>
        <p:nvSpPr>
          <p:cNvPr id="4" name="Obdélník 3"/>
          <p:cNvSpPr/>
          <p:nvPr/>
        </p:nvSpPr>
        <p:spPr>
          <a:xfrm>
            <a:off x="478715" y="2535638"/>
            <a:ext cx="64814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latin typeface="Roboto"/>
              </a:rPr>
              <a:t>Hearing Test (</a:t>
            </a:r>
            <a:r>
              <a:rPr lang="en-US" err="1">
                <a:latin typeface="Roboto"/>
              </a:rPr>
              <a:t>Rinne</a:t>
            </a:r>
            <a:r>
              <a:rPr lang="en-US">
                <a:latin typeface="Roboto"/>
              </a:rPr>
              <a:t> and Weber Examinations) - ENT</a:t>
            </a:r>
            <a:endParaRPr lang="en-US" b="0" i="0">
              <a:effectLst/>
              <a:latin typeface="Roboto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478715" y="1796974"/>
            <a:ext cx="66213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>
                <a:hlinkClick r:id="rId3"/>
              </a:rPr>
              <a:t>https://www.youtube.com/watch?v=FgF91K7dU8Y</a:t>
            </a:r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478715" y="1427642"/>
            <a:ext cx="5943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latin typeface="Roboto"/>
              </a:rPr>
              <a:t>Weber and </a:t>
            </a:r>
            <a:r>
              <a:rPr lang="en-US" err="1">
                <a:latin typeface="Roboto"/>
              </a:rPr>
              <a:t>Rinne</a:t>
            </a:r>
            <a:r>
              <a:rPr lang="en-US">
                <a:latin typeface="Roboto"/>
              </a:rPr>
              <a:t> Test - Clinical Examination</a:t>
            </a:r>
            <a:endParaRPr lang="en-US" b="0" i="0">
              <a:effectLst/>
              <a:latin typeface="Roboto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C81AE9-D10E-F94C-A787-753AAFF77034}"/>
              </a:ext>
            </a:extLst>
          </p:cNvPr>
          <p:cNvSpPr/>
          <p:nvPr/>
        </p:nvSpPr>
        <p:spPr>
          <a:xfrm>
            <a:off x="0" y="4805"/>
            <a:ext cx="9144000" cy="82011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869EBA04-E4F8-4840-9225-2A0D47AD7C4A}"/>
              </a:ext>
            </a:extLst>
          </p:cNvPr>
          <p:cNvSpPr txBox="1"/>
          <p:nvPr/>
        </p:nvSpPr>
        <p:spPr>
          <a:xfrm>
            <a:off x="1" y="12469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chemeClr val="bg1"/>
                </a:solidFill>
              </a:rPr>
              <a:t>Odkazy na videa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675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4314526848_6aebcdffc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06" y="1132764"/>
            <a:ext cx="8800587" cy="4592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6985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9A29834-B9E5-594A-A312-EB4E3C133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192" y="317403"/>
            <a:ext cx="6029325" cy="622319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4FE6935-516D-BA4D-ACA1-4F06E69A5F0C}"/>
              </a:ext>
            </a:extLst>
          </p:cNvPr>
          <p:cNvSpPr/>
          <p:nvPr/>
        </p:nvSpPr>
        <p:spPr>
          <a:xfrm>
            <a:off x="5491396" y="5869622"/>
            <a:ext cx="32396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konvergence zrakových os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88A353-9C2F-394A-9DC4-6D734F846A33}"/>
              </a:ext>
            </a:extLst>
          </p:cNvPr>
          <p:cNvSpPr/>
          <p:nvPr/>
        </p:nvSpPr>
        <p:spPr>
          <a:xfrm>
            <a:off x="6636498" y="800913"/>
            <a:ext cx="15563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kontrakce</a:t>
            </a:r>
            <a:r>
              <a:rPr lang="en-US" dirty="0"/>
              <a:t> m. </a:t>
            </a:r>
            <a:r>
              <a:rPr lang="en-US" dirty="0" err="1"/>
              <a:t>ciliaris</a:t>
            </a:r>
            <a:r>
              <a:rPr lang="en-US" dirty="0"/>
              <a:t> a m. sphincter </a:t>
            </a:r>
            <a:r>
              <a:rPr lang="en-US" dirty="0" err="1"/>
              <a:t>pupillae</a:t>
            </a:r>
            <a:r>
              <a:rPr lang="en-US" dirty="0"/>
              <a:t> 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4141070" y="2514931"/>
            <a:ext cx="229706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400" b="1" dirty="0"/>
              <a:t>            pohled do blízka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1176644" y="2514931"/>
            <a:ext cx="229706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400" b="1" dirty="0"/>
              <a:t>            pohled do dálky</a:t>
            </a:r>
          </a:p>
        </p:txBody>
      </p:sp>
    </p:spTree>
    <p:extLst>
      <p:ext uri="{BB962C8B-B14F-4D97-AF65-F5344CB8AC3E}">
        <p14:creationId xmlns:p14="http://schemas.microsoft.com/office/powerpoint/2010/main" val="564712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01"/>
          <a:stretch/>
        </p:blipFill>
        <p:spPr bwMode="auto">
          <a:xfrm>
            <a:off x="3530599" y="177800"/>
            <a:ext cx="3825875" cy="650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338" y="3130550"/>
            <a:ext cx="11430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Přímá spojovací šipka 17"/>
          <p:cNvCxnSpPr/>
          <p:nvPr/>
        </p:nvCxnSpPr>
        <p:spPr>
          <a:xfrm>
            <a:off x="4619625" y="2122487"/>
            <a:ext cx="215900" cy="215900"/>
          </a:xfrm>
          <a:prstGeom prst="straightConnector1">
            <a:avLst/>
          </a:prstGeom>
          <a:ln w="190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ovací šipka 18"/>
          <p:cNvCxnSpPr/>
          <p:nvPr/>
        </p:nvCxnSpPr>
        <p:spPr>
          <a:xfrm>
            <a:off x="3754438" y="5362575"/>
            <a:ext cx="73025" cy="287337"/>
          </a:xfrm>
          <a:prstGeom prst="straightConnector1">
            <a:avLst/>
          </a:prstGeom>
          <a:ln w="190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2" name="Obdĺžnik 5"/>
          <p:cNvSpPr>
            <a:spLocks noChangeArrowheads="1"/>
          </p:cNvSpPr>
          <p:nvPr/>
        </p:nvSpPr>
        <p:spPr bwMode="auto">
          <a:xfrm>
            <a:off x="141511" y="215605"/>
            <a:ext cx="269255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 dirty="0">
                <a:latin typeface="+mn-lt"/>
              </a:rPr>
              <a:t>Dráha reflexu akomodace</a:t>
            </a:r>
            <a:endParaRPr lang="en-US" altLang="cs-CZ" sz="2000" b="1" dirty="0">
              <a:latin typeface="+mn-lt"/>
            </a:endParaRPr>
          </a:p>
        </p:txBody>
      </p:sp>
      <p:sp>
        <p:nvSpPr>
          <p:cNvPr id="10" name="Oval 172"/>
          <p:cNvSpPr/>
          <p:nvPr/>
        </p:nvSpPr>
        <p:spPr>
          <a:xfrm>
            <a:off x="4412971" y="1247527"/>
            <a:ext cx="273203" cy="277348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73"/>
          <p:cNvSpPr txBox="1"/>
          <p:nvPr/>
        </p:nvSpPr>
        <p:spPr>
          <a:xfrm>
            <a:off x="4412971" y="1201535"/>
            <a:ext cx="367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>
                <a:solidFill>
                  <a:srgbClr val="FFFFFF"/>
                </a:solidFill>
              </a:rPr>
              <a:t>1</a:t>
            </a:r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17" name="Oval 172"/>
          <p:cNvSpPr/>
          <p:nvPr/>
        </p:nvSpPr>
        <p:spPr>
          <a:xfrm>
            <a:off x="4780479" y="3321965"/>
            <a:ext cx="273203" cy="277348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3"/>
          <p:cNvSpPr txBox="1"/>
          <p:nvPr/>
        </p:nvSpPr>
        <p:spPr>
          <a:xfrm>
            <a:off x="4780479" y="3275973"/>
            <a:ext cx="367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>
                <a:solidFill>
                  <a:srgbClr val="FFFFFF"/>
                </a:solidFill>
              </a:rPr>
              <a:t>3</a:t>
            </a:r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19" name="Oval 172"/>
          <p:cNvSpPr/>
          <p:nvPr/>
        </p:nvSpPr>
        <p:spPr>
          <a:xfrm>
            <a:off x="4146948" y="6195190"/>
            <a:ext cx="273203" cy="277348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73"/>
          <p:cNvSpPr txBox="1"/>
          <p:nvPr/>
        </p:nvSpPr>
        <p:spPr>
          <a:xfrm>
            <a:off x="4146948" y="6149198"/>
            <a:ext cx="367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>
                <a:solidFill>
                  <a:srgbClr val="FFFFFF"/>
                </a:solidFill>
              </a:rPr>
              <a:t>2</a:t>
            </a:r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21" name="Oval 172"/>
          <p:cNvSpPr/>
          <p:nvPr/>
        </p:nvSpPr>
        <p:spPr>
          <a:xfrm>
            <a:off x="5405645" y="4179669"/>
            <a:ext cx="273203" cy="277348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173"/>
          <p:cNvSpPr txBox="1"/>
          <p:nvPr/>
        </p:nvSpPr>
        <p:spPr>
          <a:xfrm>
            <a:off x="5405645" y="4133677"/>
            <a:ext cx="367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>
                <a:solidFill>
                  <a:srgbClr val="FFFFFF"/>
                </a:solidFill>
              </a:rPr>
              <a:t>4</a:t>
            </a:r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23" name="Oval 172"/>
          <p:cNvSpPr/>
          <p:nvPr/>
        </p:nvSpPr>
        <p:spPr>
          <a:xfrm>
            <a:off x="3660133" y="3183291"/>
            <a:ext cx="273203" cy="277348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173"/>
          <p:cNvSpPr txBox="1"/>
          <p:nvPr/>
        </p:nvSpPr>
        <p:spPr>
          <a:xfrm>
            <a:off x="3660133" y="3137299"/>
            <a:ext cx="367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>
                <a:solidFill>
                  <a:srgbClr val="FFFFFF"/>
                </a:solidFill>
              </a:rPr>
              <a:t>5</a:t>
            </a:r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3" name="Ovál 2"/>
          <p:cNvSpPr/>
          <p:nvPr/>
        </p:nvSpPr>
        <p:spPr>
          <a:xfrm>
            <a:off x="4966848" y="520515"/>
            <a:ext cx="576850" cy="39340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Ovál 24"/>
          <p:cNvSpPr/>
          <p:nvPr/>
        </p:nvSpPr>
        <p:spPr>
          <a:xfrm>
            <a:off x="5240051" y="177800"/>
            <a:ext cx="845907" cy="393405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bdélník 3"/>
          <p:cNvSpPr/>
          <p:nvPr/>
        </p:nvSpPr>
        <p:spPr>
          <a:xfrm flipH="1">
            <a:off x="3092836" y="4823733"/>
            <a:ext cx="75299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000" dirty="0" err="1">
                <a:solidFill>
                  <a:srgbClr val="000000"/>
                </a:solidFill>
                <a:latin typeface="arial" panose="020B0604020202020204" pitchFamily="34" charset="0"/>
              </a:rPr>
              <a:t>geniculo-cortical</a:t>
            </a:r>
            <a:r>
              <a:rPr lang="cs-CZ" sz="1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cs-CZ" sz="1000" dirty="0" err="1">
                <a:solidFill>
                  <a:srgbClr val="000000"/>
                </a:solidFill>
                <a:latin typeface="arial" panose="020B0604020202020204" pitchFamily="34" charset="0"/>
              </a:rPr>
              <a:t>pathway</a:t>
            </a:r>
            <a:endParaRPr lang="cs-CZ" sz="100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96D9B1-4DA0-854B-A108-20D6FCC1D0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1525" y="215605"/>
            <a:ext cx="711200" cy="3556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E70348B-2DDF-DF49-8BC3-65D81D88FB55}"/>
              </a:ext>
            </a:extLst>
          </p:cNvPr>
          <p:cNvCxnSpPr/>
          <p:nvPr/>
        </p:nvCxnSpPr>
        <p:spPr>
          <a:xfrm>
            <a:off x="3790950" y="571205"/>
            <a:ext cx="293688" cy="2369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ál 25"/>
          <p:cNvSpPr/>
          <p:nvPr/>
        </p:nvSpPr>
        <p:spPr>
          <a:xfrm>
            <a:off x="3275169" y="223792"/>
            <a:ext cx="707434" cy="39340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4700777" y="3975628"/>
            <a:ext cx="9622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Edinger-Westphal</a:t>
            </a:r>
            <a:r>
              <a:rPr lang="cs-CZ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1000" dirty="0"/>
          </a:p>
        </p:txBody>
      </p:sp>
      <p:sp>
        <p:nvSpPr>
          <p:cNvPr id="27" name="Obdélník 26"/>
          <p:cNvSpPr/>
          <p:nvPr/>
        </p:nvSpPr>
        <p:spPr>
          <a:xfrm>
            <a:off x="5329603" y="3966109"/>
            <a:ext cx="51959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n. III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3872453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dĺžnik 3"/>
          <p:cNvSpPr>
            <a:spLocks noChangeArrowheads="1"/>
          </p:cNvSpPr>
          <p:nvPr/>
        </p:nvSpPr>
        <p:spPr bwMode="auto">
          <a:xfrm>
            <a:off x="309138" y="1057453"/>
            <a:ext cx="8367343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71463" indent="-2714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 dirty="0">
                <a:solidFill>
                  <a:srgbClr val="002060"/>
                </a:solidFill>
                <a:latin typeface="+mn-lt"/>
              </a:rPr>
              <a:t>Blízký bod </a:t>
            </a:r>
            <a:r>
              <a:rPr lang="cs-CZ" altLang="cs-CZ" sz="2000" b="1" i="1" dirty="0">
                <a:solidFill>
                  <a:srgbClr val="002060"/>
                </a:solidFill>
                <a:latin typeface="+mn-lt"/>
              </a:rPr>
              <a:t>(</a:t>
            </a:r>
            <a:r>
              <a:rPr lang="cs-CZ" altLang="cs-CZ" sz="2000" b="1" i="1" dirty="0" err="1">
                <a:solidFill>
                  <a:srgbClr val="002060"/>
                </a:solidFill>
                <a:latin typeface="+mn-lt"/>
              </a:rPr>
              <a:t>punctum</a:t>
            </a:r>
            <a:r>
              <a:rPr lang="cs-CZ" altLang="cs-CZ" sz="2000" b="1" i="1" dirty="0">
                <a:solidFill>
                  <a:srgbClr val="002060"/>
                </a:solidFill>
                <a:latin typeface="+mn-lt"/>
              </a:rPr>
              <a:t> proximum)</a:t>
            </a:r>
            <a:endParaRPr lang="cs-CZ" altLang="cs-CZ" sz="2000" i="1" dirty="0">
              <a:solidFill>
                <a:srgbClr val="002060"/>
              </a:solidFill>
              <a:latin typeface="+mn-lt"/>
            </a:endParaRPr>
          </a:p>
          <a:p>
            <a:pPr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cs-CZ" altLang="cs-CZ" sz="2000" dirty="0">
                <a:latin typeface="+mn-lt"/>
              </a:rPr>
              <a:t>je nejbližší bod na optické ose, který vidí oko ostře při maximální akomodaci</a:t>
            </a:r>
          </a:p>
          <a:p>
            <a:pPr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cs-CZ" altLang="cs-CZ" sz="2000" dirty="0">
                <a:latin typeface="+mn-lt"/>
              </a:rPr>
              <a:t>s přibývajícím věkem čočka ztrácí elasticitu (tuhnutí čočky) a nemůže již tolik měnit své zakřivení při akomodaci, čímž se vzdálenost blízkého bodu od oka zvětšuje. Tento stav se nazývá</a:t>
            </a:r>
            <a:r>
              <a:rPr lang="cs-CZ" altLang="cs-CZ" sz="2000" b="1" i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cs-CZ" altLang="cs-CZ" sz="2000" b="1" dirty="0">
                <a:solidFill>
                  <a:srgbClr val="FF0000"/>
                </a:solidFill>
                <a:latin typeface="+mn-lt"/>
              </a:rPr>
              <a:t>presbyopie</a:t>
            </a:r>
            <a:r>
              <a:rPr lang="cs-CZ" altLang="cs-CZ" sz="2000" dirty="0">
                <a:latin typeface="+mn-lt"/>
              </a:rPr>
              <a:t>.</a:t>
            </a:r>
            <a:endParaRPr lang="cs-CZ" altLang="cs-CZ" sz="2400" dirty="0">
              <a:latin typeface="+mn-lt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467518" y="4755187"/>
            <a:ext cx="8208963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cs-CZ" sz="2000" b="1">
                <a:solidFill>
                  <a:srgbClr val="002060"/>
                </a:solidFill>
                <a:cs typeface="Arial" charset="0"/>
              </a:rPr>
              <a:t>Vzdálený bod </a:t>
            </a:r>
            <a:r>
              <a:rPr lang="cs-CZ" sz="2000" b="1" i="1">
                <a:solidFill>
                  <a:srgbClr val="002060"/>
                </a:solidFill>
                <a:cs typeface="Arial" charset="0"/>
              </a:rPr>
              <a:t>(punctum remotum)</a:t>
            </a:r>
          </a:p>
          <a:p>
            <a:pPr marL="342900" indent="-342900"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cs-CZ" sz="2000">
                <a:cs typeface="Arial" charset="0"/>
              </a:rPr>
              <a:t>je nejvzdálenější bod na optické ose, který vidí oko ostře bez akomodace</a:t>
            </a:r>
          </a:p>
          <a:p>
            <a:pPr marL="342900" indent="-342900"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cs-CZ" sz="2000">
                <a:cs typeface="Arial" charset="0"/>
              </a:rPr>
              <a:t>u zdravého oka leží teoreticky v nekonečnu</a:t>
            </a:r>
          </a:p>
          <a:p>
            <a:pPr marL="342900" indent="-342900"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cs-CZ" sz="2000">
                <a:cs typeface="Arial" charset="0"/>
              </a:rPr>
              <a:t>u člověka je prakticky za nekonečno považována vzdálenost cca 6 metrů od oka</a:t>
            </a:r>
            <a:endParaRPr lang="cs-CZ" sz="2000" u="sng"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4805"/>
            <a:ext cx="9144000" cy="82011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3"/>
          <p:cNvSpPr txBox="1"/>
          <p:nvPr/>
        </p:nvSpPr>
        <p:spPr>
          <a:xfrm>
            <a:off x="1" y="12469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bg1"/>
                </a:solidFill>
              </a:rPr>
              <a:t>Blízký a vzdálený bod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457" y="2921207"/>
            <a:ext cx="7844703" cy="127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0242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/>
          <p:nvPr/>
        </p:nvSpPr>
        <p:spPr>
          <a:xfrm>
            <a:off x="0" y="4805"/>
            <a:ext cx="9144000" cy="82011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" y="12469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bg1"/>
                </a:solidFill>
              </a:rPr>
              <a:t>Purkyňovy obrázky</a:t>
            </a:r>
          </a:p>
        </p:txBody>
      </p:sp>
      <p:sp>
        <p:nvSpPr>
          <p:cNvPr id="5" name="Obdélník 4"/>
          <p:cNvSpPr/>
          <p:nvPr/>
        </p:nvSpPr>
        <p:spPr>
          <a:xfrm>
            <a:off x="338209" y="1608352"/>
            <a:ext cx="633288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cs-CZ" sz="2400" dirty="0"/>
              <a:t>Paprsky světelného zdroje, které dopadají na sítnici se lámou na 4 světlolomných plochách oka a na zornici vytváří 4 odrazy = </a:t>
            </a:r>
            <a:r>
              <a:rPr lang="cs-CZ" sz="2400" b="1" dirty="0">
                <a:solidFill>
                  <a:srgbClr val="002060"/>
                </a:solidFill>
              </a:rPr>
              <a:t>Purkyňovy obrázky:</a:t>
            </a:r>
          </a:p>
          <a:p>
            <a:pPr marL="701675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2400" b="1" dirty="0"/>
              <a:t>1. obrázek </a:t>
            </a:r>
            <a:r>
              <a:rPr lang="cs-CZ" sz="2400" dirty="0"/>
              <a:t>- na přední ploše rohovky </a:t>
            </a:r>
          </a:p>
          <a:p>
            <a:pPr marL="701675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2400" b="1" dirty="0"/>
              <a:t>2. obrázek </a:t>
            </a:r>
            <a:r>
              <a:rPr lang="cs-CZ" sz="2400" dirty="0"/>
              <a:t>- na zadní ploše rohovky </a:t>
            </a:r>
          </a:p>
          <a:p>
            <a:pPr marL="701675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2400" b="1" dirty="0"/>
              <a:t>3. obrázek </a:t>
            </a:r>
            <a:r>
              <a:rPr lang="cs-CZ" sz="2400" dirty="0"/>
              <a:t>- na přední ploše čočky </a:t>
            </a:r>
          </a:p>
          <a:p>
            <a:pPr marL="701675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2400" b="1" dirty="0"/>
              <a:t>4. obrázek</a:t>
            </a:r>
            <a:r>
              <a:rPr lang="cs-CZ" sz="2400" dirty="0"/>
              <a:t>- na zadní ploše čočky </a:t>
            </a:r>
          </a:p>
        </p:txBody>
      </p:sp>
      <p:sp>
        <p:nvSpPr>
          <p:cNvPr id="17" name="Obdélník 16"/>
          <p:cNvSpPr/>
          <p:nvPr/>
        </p:nvSpPr>
        <p:spPr>
          <a:xfrm flipH="1">
            <a:off x="6871050" y="3834803"/>
            <a:ext cx="21877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600" b="1"/>
              <a:t>Jan Evangelista Purkyně</a:t>
            </a:r>
          </a:p>
        </p:txBody>
      </p:sp>
      <p:sp>
        <p:nvSpPr>
          <p:cNvPr id="19" name="Obdélník 18"/>
          <p:cNvSpPr/>
          <p:nvPr/>
        </p:nvSpPr>
        <p:spPr>
          <a:xfrm>
            <a:off x="7156157" y="4137582"/>
            <a:ext cx="16175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600" dirty="0"/>
              <a:t>český anatom a fyziolog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72C717F-9546-B649-9387-3F6B9A9A5D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535" r="17411"/>
          <a:stretch/>
        </p:blipFill>
        <p:spPr>
          <a:xfrm>
            <a:off x="6956205" y="1279936"/>
            <a:ext cx="2017486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016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l="9717"/>
          <a:stretch/>
        </p:blipFill>
        <p:spPr>
          <a:xfrm>
            <a:off x="252210" y="1422169"/>
            <a:ext cx="5522641" cy="3664125"/>
          </a:xfrm>
          <a:prstGeom prst="rect">
            <a:avLst/>
          </a:prstGeom>
        </p:spPr>
      </p:pic>
      <p:sp>
        <p:nvSpPr>
          <p:cNvPr id="3" name="Rectangle 4"/>
          <p:cNvSpPr/>
          <p:nvPr/>
        </p:nvSpPr>
        <p:spPr>
          <a:xfrm>
            <a:off x="0" y="4805"/>
            <a:ext cx="9144000" cy="82011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60776" t="26815"/>
          <a:stretch/>
        </p:blipFill>
        <p:spPr>
          <a:xfrm>
            <a:off x="5939973" y="1901589"/>
            <a:ext cx="2955438" cy="2993429"/>
          </a:xfrm>
          <a:prstGeom prst="rect">
            <a:avLst/>
          </a:prstGeom>
        </p:spPr>
      </p:pic>
      <p:sp>
        <p:nvSpPr>
          <p:cNvPr id="7" name="Ovál 6"/>
          <p:cNvSpPr/>
          <p:nvPr/>
        </p:nvSpPr>
        <p:spPr>
          <a:xfrm>
            <a:off x="3939782" y="2097837"/>
            <a:ext cx="1633592" cy="40998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/>
          <p:cNvSpPr/>
          <p:nvPr/>
        </p:nvSpPr>
        <p:spPr>
          <a:xfrm>
            <a:off x="4052169" y="2529541"/>
            <a:ext cx="1633592" cy="3835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3963079" y="3537364"/>
            <a:ext cx="1500441" cy="37347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/>
          <p:cNvSpPr/>
          <p:nvPr/>
        </p:nvSpPr>
        <p:spPr>
          <a:xfrm>
            <a:off x="3939782" y="3910835"/>
            <a:ext cx="1442622" cy="38931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4193994" y="1743395"/>
            <a:ext cx="1269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2060"/>
                </a:solidFill>
              </a:rPr>
              <a:t>1. obrázek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4538719" y="2817419"/>
            <a:ext cx="131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2060"/>
                </a:solidFill>
              </a:rPr>
              <a:t>2. obrázek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4149703" y="4262043"/>
            <a:ext cx="1270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2060"/>
                </a:solidFill>
              </a:rPr>
              <a:t>3. obrázek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4494155" y="3224863"/>
            <a:ext cx="1206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2060"/>
                </a:solidFill>
              </a:rPr>
              <a:t>4. obrázek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BA50241-B819-5947-A0CC-CAFC941F7599}"/>
              </a:ext>
            </a:extLst>
          </p:cNvPr>
          <p:cNvSpPr/>
          <p:nvPr/>
        </p:nvSpPr>
        <p:spPr>
          <a:xfrm>
            <a:off x="3810864" y="5738807"/>
            <a:ext cx="51589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>
                <a:hlinkClick r:id="rId4"/>
              </a:rPr>
              <a:t>http://www.itiis.org/digital-library/manuscript/410</a:t>
            </a:r>
            <a:endParaRPr lang="en-US" sz="1600"/>
          </a:p>
          <a:p>
            <a:pPr algn="r"/>
            <a:r>
              <a:rPr lang="en-US" sz="1600"/>
              <a:t>doi:10.3837/tiis.2012.09.026</a:t>
            </a:r>
          </a:p>
        </p:txBody>
      </p:sp>
      <p:sp>
        <p:nvSpPr>
          <p:cNvPr id="17" name="TextBox 3"/>
          <p:cNvSpPr txBox="1"/>
          <p:nvPr/>
        </p:nvSpPr>
        <p:spPr>
          <a:xfrm>
            <a:off x="1" y="12469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bg1"/>
                </a:solidFill>
              </a:rPr>
              <a:t>Purkyňovy obrázky</a:t>
            </a:r>
          </a:p>
        </p:txBody>
      </p:sp>
    </p:spTree>
    <p:extLst>
      <p:ext uri="{BB962C8B-B14F-4D97-AF65-F5344CB8AC3E}">
        <p14:creationId xmlns:p14="http://schemas.microsoft.com/office/powerpoint/2010/main" val="272475694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728</TotalTime>
  <Words>2836</Words>
  <Application>Microsoft Macintosh PowerPoint</Application>
  <PresentationFormat>On-screen Show (4:3)</PresentationFormat>
  <Paragraphs>308</Paragraphs>
  <Slides>39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Roboto</vt:lpstr>
      <vt:lpstr>Arial</vt:lpstr>
      <vt:lpstr>Arial</vt:lpstr>
      <vt:lpstr>Calibri</vt:lpstr>
      <vt:lpstr>Calibri Light</vt:lpstr>
      <vt:lpstr>Wingdings</vt:lpstr>
      <vt:lpstr>Motiv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Andrea Stofkova</dc:creator>
  <cp:lastModifiedBy>Andrea Stofkova</cp:lastModifiedBy>
  <cp:revision>73</cp:revision>
  <dcterms:created xsi:type="dcterms:W3CDTF">2020-05-04T21:00:55Z</dcterms:created>
  <dcterms:modified xsi:type="dcterms:W3CDTF">2020-05-05T20:58:50Z</dcterms:modified>
</cp:coreProperties>
</file>