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60" r:id="rId6"/>
    <p:sldId id="292" r:id="rId7"/>
    <p:sldId id="267" r:id="rId8"/>
    <p:sldId id="265" r:id="rId9"/>
    <p:sldId id="263" r:id="rId10"/>
    <p:sldId id="266" r:id="rId11"/>
    <p:sldId id="261" r:id="rId12"/>
    <p:sldId id="270" r:id="rId13"/>
    <p:sldId id="276" r:id="rId14"/>
    <p:sldId id="29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6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19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90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rma.ac.uk/rethinking-the-rankings/" TargetMode="External"/><Relationship Id="rId3" Type="http://schemas.openxmlformats.org/officeDocument/2006/relationships/hyperlink" Target="http://altmetrics.org/manifesto/" TargetMode="External"/><Relationship Id="rId7" Type="http://schemas.openxmlformats.org/officeDocument/2006/relationships/hyperlink" Target="https://www.leidenranking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edavyzkum.cz/ze-zahranici/ze-zahranici/dva-pohledy-na-mezinarodni-hodnoceni-vysokych-skol" TargetMode="External"/><Relationship Id="rId11" Type="http://schemas.openxmlformats.org/officeDocument/2006/relationships/hyperlink" Target="https://www.topuniversities.com/university-rankings/world-university-rankings/2021" TargetMode="External"/><Relationship Id="rId5" Type="http://schemas.openxmlformats.org/officeDocument/2006/relationships/hyperlink" Target="https://vedavyzkum.cz/rozhovory/rozhovory/eduard-petiska-tomas-gavlas-scientometricka-skore-nejsou-jen-cisla-mohou-prakticky-pomoci" TargetMode="External"/><Relationship Id="rId10" Type="http://schemas.openxmlformats.org/officeDocument/2006/relationships/hyperlink" Target="https://www.timeshighereducation.com/world-university-rankings/world-university-rankings-2021-methodology" TargetMode="External"/><Relationship Id="rId4" Type="http://schemas.openxmlformats.org/officeDocument/2006/relationships/hyperlink" Target="https://www.youtube.com/watch?v=9Tx_I835rGU" TargetMode="External"/><Relationship Id="rId9" Type="http://schemas.openxmlformats.org/officeDocument/2006/relationships/hyperlink" Target="https://www.tidningencurie.se/en/nyheter/2016/09/06/criticism-for-popular-rankings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metric.com/details/8582643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ofiles.impactstory.org/u/0000-0001-6728-774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edavyzkum.cz/ze-zahranici/ze-zahranici/sanghajsky-zebricek-2020-prekvapeni-se-nekon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err="1" smtClean="0"/>
              <a:t>Altmetriky</a:t>
            </a:r>
            <a:r>
              <a:rPr lang="cs-CZ" dirty="0" smtClean="0"/>
              <a:t>, </a:t>
            </a:r>
            <a:r>
              <a:rPr lang="cs-CZ" dirty="0" err="1" smtClean="0"/>
              <a:t>rankingy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10. výuková hodina			   				             21.4.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Leiden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9225153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Vydáván leidenským CWTS od roku 2007.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Hodnotí vědecký dopad, </a:t>
            </a:r>
            <a:r>
              <a:rPr lang="cs-CZ" dirty="0">
                <a:solidFill>
                  <a:schemeClr val="bg1"/>
                </a:solidFill>
              </a:rPr>
              <a:t>k</a:t>
            </a:r>
            <a:r>
              <a:rPr lang="cs-CZ" dirty="0" smtClean="0">
                <a:solidFill>
                  <a:schemeClr val="bg1"/>
                </a:solidFill>
              </a:rPr>
              <a:t>olaborace, OA a genderovou diverzitu.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Prvních 20 univerzit je z většiny </a:t>
            </a:r>
            <a:r>
              <a:rPr lang="cs-CZ" dirty="0" smtClean="0">
                <a:solidFill>
                  <a:schemeClr val="bg1"/>
                </a:solidFill>
              </a:rPr>
              <a:t>obsazeno</a:t>
            </a:r>
            <a:r>
              <a:rPr lang="cs-CZ" dirty="0" smtClean="0">
                <a:solidFill>
                  <a:schemeClr val="bg1"/>
                </a:solidFill>
              </a:rPr>
              <a:t> USA a Čínou.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Často považován za nejlepší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, stále však kritizován.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Kombinuje indikátory velikostně nezávislé a velikostně závislé.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1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THE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Times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Higher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Education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World</a:t>
            </a:r>
            <a:r>
              <a:rPr lang="cs-CZ" dirty="0" smtClean="0">
                <a:solidFill>
                  <a:schemeClr val="bg1"/>
                </a:solidFill>
              </a:rPr>
              <a:t> University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Vychází z dat </a:t>
            </a:r>
            <a:r>
              <a:rPr lang="cs-CZ" dirty="0" err="1" smtClean="0">
                <a:solidFill>
                  <a:schemeClr val="bg1"/>
                </a:solidFill>
              </a:rPr>
              <a:t>Elsevieru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Využívá dotazníkové šetření.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Hodnotí 5 oblastí: Vzdělávání, výzkum, citace, internacionalizaci a spolupráci s průmyslem.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Scientometrická</a:t>
            </a:r>
            <a:r>
              <a:rPr lang="cs-CZ" dirty="0" smtClean="0">
                <a:solidFill>
                  <a:schemeClr val="bg1"/>
                </a:solidFill>
              </a:rPr>
              <a:t> část protěžuje „tvrdé vědy“. 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QS </a:t>
            </a:r>
            <a:r>
              <a:rPr lang="cs-CZ" dirty="0" err="1" smtClean="0">
                <a:solidFill>
                  <a:schemeClr val="bg1"/>
                </a:solidFill>
              </a:rPr>
              <a:t>World</a:t>
            </a:r>
            <a:r>
              <a:rPr lang="cs-CZ" dirty="0" smtClean="0">
                <a:solidFill>
                  <a:schemeClr val="bg1"/>
                </a:solidFill>
              </a:rPr>
              <a:t> University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Údajně nejčtenější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Také používá jistou formu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(dotazníky, aplikace, mailingy).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Mezi 70-80K respondenty.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Zde je naopak terčem kritiky přílišný důraz na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 smtClean="0">
                <a:solidFill>
                  <a:schemeClr val="bg1"/>
                </a:solidFill>
              </a:rPr>
              <a:t> (40 %)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661210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http://altmetrics.org/manifesto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- propagace a „definice“ </a:t>
            </a:r>
            <a:r>
              <a:rPr lang="cs-CZ" dirty="0" err="1" smtClean="0">
                <a:solidFill>
                  <a:schemeClr val="bg1"/>
                </a:solidFill>
              </a:rPr>
              <a:t>altmetrik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www.youtube.com/watch?v=9Tx_I835rGU</a:t>
            </a:r>
            <a:r>
              <a:rPr lang="cs-CZ" dirty="0" smtClean="0">
                <a:solidFill>
                  <a:schemeClr val="bg1"/>
                </a:solidFill>
              </a:rPr>
              <a:t> – Náhled od databáze </a:t>
            </a:r>
            <a:r>
              <a:rPr lang="cs-CZ" dirty="0" err="1" smtClean="0">
                <a:solidFill>
                  <a:schemeClr val="bg1"/>
                </a:solidFill>
              </a:rPr>
              <a:t>Altmetrics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5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vedavyzkum.cz/rozhovory/rozhovory/eduard-petiska-tomas-gavlas-scientometricka-skore-nejsou-jen-cisla-mohou-prakticky-pomoci</a:t>
            </a:r>
            <a:r>
              <a:rPr lang="cs-CZ" dirty="0" smtClean="0">
                <a:solidFill>
                  <a:schemeClr val="bg1"/>
                </a:solidFill>
              </a:rPr>
              <a:t> rozhovor se zakladateli společnosti zaměřené na vědeckou komunikaci</a:t>
            </a:r>
          </a:p>
          <a:p>
            <a:r>
              <a:rPr lang="cs-CZ" dirty="0">
                <a:solidFill>
                  <a:schemeClr val="bg1"/>
                </a:solidFill>
                <a:hlinkClick r:id="rId6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6"/>
              </a:rPr>
              <a:t>vedavyzkum.cz/ze-zahranici/ze-zahranici/dva-pohledy-na-mezinarodni-hodnoceni-vysokych-skol</a:t>
            </a:r>
            <a:r>
              <a:rPr lang="cs-CZ" dirty="0" smtClean="0">
                <a:solidFill>
                  <a:schemeClr val="bg1"/>
                </a:solidFill>
              </a:rPr>
              <a:t> O QS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hlinkClick r:id="rId7"/>
              </a:rPr>
              <a:t>https://www.leidenranking.com</a:t>
            </a:r>
            <a:r>
              <a:rPr lang="cs-CZ" dirty="0" smtClean="0">
                <a:solidFill>
                  <a:schemeClr val="bg1"/>
                </a:solidFill>
                <a:hlinkClick r:id="rId7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Leiden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hlinkClick r:id="rId8"/>
              </a:rPr>
              <a:t>https://arma.ac.uk/rethinking-the-rankings</a:t>
            </a:r>
            <a:r>
              <a:rPr lang="cs-CZ" dirty="0" smtClean="0">
                <a:solidFill>
                  <a:schemeClr val="bg1"/>
                </a:solidFill>
                <a:hlinkClick r:id="rId8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hodnocení </a:t>
            </a:r>
            <a:r>
              <a:rPr lang="cs-CZ" dirty="0" err="1" smtClean="0">
                <a:solidFill>
                  <a:schemeClr val="bg1"/>
                </a:solidFill>
              </a:rPr>
              <a:t>rankingů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hlinkClick r:id="rId9"/>
              </a:rPr>
              <a:t>https://www.tidningencurie.se/en/nyheter/2016/09/06/criticism-for-popular-rankings</a:t>
            </a:r>
            <a:r>
              <a:rPr lang="cs-CZ" dirty="0" smtClean="0">
                <a:solidFill>
                  <a:schemeClr val="bg1"/>
                </a:solidFill>
                <a:hlinkClick r:id="rId9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Kritika </a:t>
            </a:r>
            <a:r>
              <a:rPr lang="cs-CZ" dirty="0" err="1" smtClean="0">
                <a:solidFill>
                  <a:schemeClr val="bg1"/>
                </a:solidFill>
              </a:rPr>
              <a:t>rankingů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hlinkClick r:id="rId10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10"/>
              </a:rPr>
              <a:t>www.timeshighereducation.com/world-university-rankings/world-university-rankings-2021-methodology</a:t>
            </a:r>
            <a:r>
              <a:rPr lang="cs-CZ" dirty="0" smtClean="0">
                <a:solidFill>
                  <a:schemeClr val="bg1"/>
                </a:solidFill>
              </a:rPr>
              <a:t> THE metodologie.</a:t>
            </a:r>
          </a:p>
          <a:p>
            <a:r>
              <a:rPr lang="cs-CZ" dirty="0">
                <a:solidFill>
                  <a:schemeClr val="bg1"/>
                </a:solidFill>
                <a:hlinkClick r:id="rId11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11"/>
              </a:rPr>
              <a:t>www.topuniversities.com/university-rankings/world-university-rankings/2021</a:t>
            </a:r>
            <a:r>
              <a:rPr lang="cs-CZ" dirty="0" smtClean="0">
                <a:solidFill>
                  <a:schemeClr val="bg1"/>
                </a:solidFill>
              </a:rPr>
              <a:t> QS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 web.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Kafemlejnek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Metodika M17+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IS </a:t>
            </a:r>
            <a:r>
              <a:rPr lang="cs-CZ" dirty="0" err="1" smtClean="0">
                <a:solidFill>
                  <a:schemeClr val="bg1"/>
                </a:solidFill>
              </a:rPr>
              <a:t>VaVaI</a:t>
            </a:r>
            <a:r>
              <a:rPr lang="cs-CZ" dirty="0" smtClean="0">
                <a:solidFill>
                  <a:schemeClr val="bg1"/>
                </a:solidFill>
              </a:rPr>
              <a:t> 3.0.0 (RIV)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Poskytovatelé podpory v ČR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Open Access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Predátorské časopisy</a:t>
            </a: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667" y="16077"/>
            <a:ext cx="7290457" cy="6841923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Jsou alternativou k citacím.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Jejich sledování je umožněno až díky Webu 2.0 a rozvoji sociálních sítí.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Definovány až v roce 2010.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Mají blízko k </a:t>
            </a:r>
            <a:r>
              <a:rPr lang="cs-CZ" dirty="0" err="1" smtClean="0">
                <a:solidFill>
                  <a:schemeClr val="bg1"/>
                </a:solidFill>
              </a:rPr>
              <a:t>Webometrii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Počítají </a:t>
            </a:r>
            <a:r>
              <a:rPr lang="cs-CZ" dirty="0" err="1" smtClean="0">
                <a:solidFill>
                  <a:schemeClr val="bg1"/>
                </a:solidFill>
              </a:rPr>
              <a:t>twítace</a:t>
            </a:r>
            <a:r>
              <a:rPr lang="cs-CZ" dirty="0" smtClean="0">
                <a:solidFill>
                  <a:schemeClr val="bg1"/>
                </a:solidFill>
              </a:rPr>
              <a:t>, zmínky na Wikipedii, počet zobrazení, počet stažení, atd.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r>
              <a:rPr lang="cs-CZ" dirty="0" smtClean="0">
                <a:solidFill>
                  <a:schemeClr val="bg1"/>
                </a:solidFill>
              </a:rPr>
              <a:t> vs. Citační metriky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Jsou extrémně rychlé.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Jsou extrémně levné.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Lze je snáze manipulovat.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Zachycují jiné aspekty vědecké komunikace.</a:t>
            </a: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Jsou citlivější na Matoušův efekt.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Data se obtížněji sklízejí kvůli diverzitě zdrojů.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Vzájemná nesouměřitelnost zdrojů.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Data mají nižší míru kurátorství než tradiční citace.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Databáze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Altmetrics</a:t>
            </a:r>
            <a:r>
              <a:rPr lang="cs-CZ" dirty="0" smtClean="0">
                <a:solidFill>
                  <a:schemeClr val="bg1"/>
                </a:solidFill>
              </a:rPr>
              <a:t>  - Pokrývají velké množství zdrojů (FB, </a:t>
            </a:r>
            <a:r>
              <a:rPr lang="cs-CZ" dirty="0" err="1" smtClean="0">
                <a:solidFill>
                  <a:schemeClr val="bg1"/>
                </a:solidFill>
              </a:rPr>
              <a:t>Twitter</a:t>
            </a:r>
            <a:r>
              <a:rPr lang="cs-CZ" dirty="0" smtClean="0">
                <a:solidFill>
                  <a:schemeClr val="bg1"/>
                </a:solidFill>
              </a:rPr>
              <a:t>, Blogy, Wikipedie, </a:t>
            </a:r>
            <a:r>
              <a:rPr lang="cs-CZ" dirty="0" err="1" smtClean="0">
                <a:solidFill>
                  <a:schemeClr val="bg1"/>
                </a:solidFill>
              </a:rPr>
              <a:t>Mendeley</a:t>
            </a:r>
            <a:r>
              <a:rPr lang="cs-CZ" dirty="0" smtClean="0">
                <a:solidFill>
                  <a:schemeClr val="bg1"/>
                </a:solidFill>
              </a:rPr>
              <a:t> atd.). Pro uživatele je cena 60 dolarů za rok. Pro výzkum je 6 měsíců trial přístup s nutností odkazovat na </a:t>
            </a:r>
            <a:r>
              <a:rPr lang="cs-CZ" dirty="0" err="1" smtClean="0">
                <a:solidFill>
                  <a:schemeClr val="bg1"/>
                </a:solidFill>
              </a:rPr>
              <a:t>Altmetrics</a:t>
            </a:r>
            <a:r>
              <a:rPr lang="cs-CZ" dirty="0" smtClean="0">
                <a:solidFill>
                  <a:schemeClr val="bg1"/>
                </a:solidFill>
              </a:rPr>
              <a:t> v článku. Sesterská společnost </a:t>
            </a:r>
            <a:r>
              <a:rPr lang="cs-CZ" dirty="0" err="1" smtClean="0">
                <a:solidFill>
                  <a:schemeClr val="bg1"/>
                </a:solidFill>
              </a:rPr>
              <a:t>Dimensions</a:t>
            </a:r>
            <a:r>
              <a:rPr lang="cs-CZ" dirty="0">
                <a:solidFill>
                  <a:schemeClr val="bg1"/>
                </a:solidFill>
              </a:rPr>
              <a:t>. </a:t>
            </a:r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www.altmetric.com/details/85826432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PlumX</a:t>
            </a:r>
            <a:r>
              <a:rPr lang="cs-CZ" dirty="0" smtClean="0">
                <a:solidFill>
                  <a:schemeClr val="bg1"/>
                </a:solidFill>
              </a:rPr>
              <a:t> – Nyní součástí </a:t>
            </a:r>
            <a:r>
              <a:rPr lang="cs-CZ" dirty="0" err="1" smtClean="0">
                <a:solidFill>
                  <a:schemeClr val="bg1"/>
                </a:solidFill>
              </a:rPr>
              <a:t>Elsevier</a:t>
            </a:r>
            <a:r>
              <a:rPr lang="cs-CZ" dirty="0" smtClean="0">
                <a:solidFill>
                  <a:schemeClr val="bg1"/>
                </a:solidFill>
              </a:rPr>
              <a:t>. Údajně až 52,6M článků je pokryto. 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ImpactStory</a:t>
            </a:r>
            <a:r>
              <a:rPr lang="cs-CZ" dirty="0" smtClean="0">
                <a:solidFill>
                  <a:schemeClr val="bg1"/>
                </a:solidFill>
              </a:rPr>
              <a:t> – jeden z projektů </a:t>
            </a:r>
            <a:r>
              <a:rPr lang="cs-CZ" dirty="0" err="1" smtClean="0">
                <a:solidFill>
                  <a:schemeClr val="bg1"/>
                </a:solidFill>
              </a:rPr>
              <a:t>OurResearch</a:t>
            </a:r>
            <a:r>
              <a:rPr lang="cs-CZ" dirty="0" smtClean="0">
                <a:solidFill>
                  <a:schemeClr val="bg1"/>
                </a:solidFill>
              </a:rPr>
              <a:t>. Obsahuje velmi </a:t>
            </a:r>
            <a:r>
              <a:rPr lang="cs-CZ" dirty="0">
                <a:solidFill>
                  <a:schemeClr val="bg1"/>
                </a:solidFill>
              </a:rPr>
              <a:t>stručné metriky. </a:t>
            </a:r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profiles.impactstory.org/u/0000-0001-6728-7745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049"/>
            <a:ext cx="12192000" cy="550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Rankingy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Vícekriteriální způsob hodnocení vědeckých institucí.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Celosvětové žebříčky.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Konkurují </a:t>
            </a:r>
            <a:r>
              <a:rPr lang="cs-CZ" dirty="0" err="1" smtClean="0">
                <a:solidFill>
                  <a:schemeClr val="bg1"/>
                </a:solidFill>
              </a:rPr>
              <a:t>Kafemlejnku</a:t>
            </a:r>
            <a:r>
              <a:rPr lang="cs-CZ" dirty="0" smtClean="0">
                <a:solidFill>
                  <a:schemeClr val="bg1"/>
                </a:solidFill>
              </a:rPr>
              <a:t> ve schopnosti pokřivit vědu.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Shanghai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9538806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Oficiálním názvem </a:t>
            </a:r>
            <a:r>
              <a:rPr lang="cs-CZ" dirty="0" err="1" smtClean="0">
                <a:solidFill>
                  <a:schemeClr val="bg1"/>
                </a:solidFill>
              </a:rPr>
              <a:t>Academic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World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Universities</a:t>
            </a:r>
            <a:r>
              <a:rPr lang="cs-CZ" dirty="0" smtClean="0">
                <a:solidFill>
                  <a:schemeClr val="bg1"/>
                </a:solidFill>
              </a:rPr>
              <a:t> (ARWU).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prvním takovým </a:t>
            </a:r>
            <a:r>
              <a:rPr lang="cs-CZ" dirty="0" err="1" smtClean="0">
                <a:solidFill>
                  <a:schemeClr val="bg1"/>
                </a:solidFill>
              </a:rPr>
              <a:t>rankingem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(2003).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</a:t>
            </a:r>
            <a:r>
              <a:rPr lang="cs-CZ" dirty="0" smtClean="0">
                <a:solidFill>
                  <a:schemeClr val="bg1"/>
                </a:solidFill>
              </a:rPr>
              <a:t>považován za nejvíce vlivný.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Kritéria: 10 % váhy jsou </a:t>
            </a:r>
            <a:r>
              <a:rPr lang="cs-CZ" dirty="0">
                <a:solidFill>
                  <a:schemeClr val="bg1"/>
                </a:solidFill>
              </a:rPr>
              <a:t>N</a:t>
            </a:r>
            <a:r>
              <a:rPr lang="cs-CZ" dirty="0" smtClean="0">
                <a:solidFill>
                  <a:schemeClr val="bg1"/>
                </a:solidFill>
              </a:rPr>
              <a:t>obelovy ceny a ocenění absolventů. 20 % Nobelovy ceny a ocenění kantorů. 20 % </a:t>
            </a:r>
            <a:r>
              <a:rPr lang="cs-CZ" dirty="0" err="1" smtClean="0">
                <a:solidFill>
                  <a:schemeClr val="bg1"/>
                </a:solidFill>
              </a:rPr>
              <a:t>Highly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cited</a:t>
            </a:r>
            <a:r>
              <a:rPr lang="cs-CZ" dirty="0" smtClean="0">
                <a:solidFill>
                  <a:schemeClr val="bg1"/>
                </a:solidFill>
              </a:rPr>
              <a:t> kantoři. 20 % články v </a:t>
            </a:r>
            <a:r>
              <a:rPr lang="cs-CZ" dirty="0" err="1" smtClean="0">
                <a:solidFill>
                  <a:schemeClr val="bg1"/>
                </a:solidFill>
              </a:rPr>
              <a:t>Nature</a:t>
            </a:r>
            <a:r>
              <a:rPr lang="cs-CZ" dirty="0" smtClean="0">
                <a:solidFill>
                  <a:schemeClr val="bg1"/>
                </a:solidFill>
              </a:rPr>
              <a:t> a Science. 20 % články ve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. 10 % akademický výkon na osobu.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Kritika: Neumí reflektovat velikost instituce. Motivuje k další honbě za metrikami a úplně ignoruje koncepci. Spoléhá čistě na číselné ukazatele. </a:t>
            </a:r>
          </a:p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vedavyzkum.cz/ze-zahranici/ze-zahranici/sanghajsky-zebricek-2020-prekvapeni-se-nekona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3520</TotalTime>
  <Words>545</Words>
  <Application>Microsoft Office PowerPoint</Application>
  <PresentationFormat>Širokoúhlá obrazovka</PresentationFormat>
  <Paragraphs>93</Paragraphs>
  <Slides>14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Schoolbook</vt:lpstr>
      <vt:lpstr>Wingdings 2</vt:lpstr>
      <vt:lpstr>View</vt:lpstr>
      <vt:lpstr>Aplikovaná scientometrie</vt:lpstr>
      <vt:lpstr>V minulé hodině</vt:lpstr>
      <vt:lpstr>Prezentace aplikace PowerPoint</vt:lpstr>
      <vt:lpstr>Altmetriky</vt:lpstr>
      <vt:lpstr>Altmetriky vs. Citační metriky</vt:lpstr>
      <vt:lpstr>Databáze</vt:lpstr>
      <vt:lpstr>Prezentace aplikace PowerPoint</vt:lpstr>
      <vt:lpstr>Rankingy</vt:lpstr>
      <vt:lpstr>Shanghai Ranking</vt:lpstr>
      <vt:lpstr>Leiden Ranking</vt:lpstr>
      <vt:lpstr>THE</vt:lpstr>
      <vt:lpstr>QS World University Ranking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136</cp:revision>
  <dcterms:created xsi:type="dcterms:W3CDTF">2021-01-10T12:00:52Z</dcterms:created>
  <dcterms:modified xsi:type="dcterms:W3CDTF">2021-04-21T12:11:55Z</dcterms:modified>
</cp:coreProperties>
</file>