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8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30" name="Date Placeholder 29"/>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19" name="Footer Placeholder 18"/>
          <p:cNvSpPr>
            <a:spLocks noGrp="1"/>
          </p:cNvSpPr>
          <p:nvPr>
            <p:ph type="ftr" sz="quarter" idx="11"/>
          </p:nvPr>
        </p:nvSpPr>
        <p:spPr/>
        <p:txBody>
          <a:bodyPr/>
          <a:lstStyle/>
          <a:p>
            <a:endParaRPr lang="cs-CZ" dirty="0"/>
          </a:p>
        </p:txBody>
      </p:sp>
      <p:sp>
        <p:nvSpPr>
          <p:cNvPr id="27" name="Slide Number Placeholder 26"/>
          <p:cNvSpPr>
            <a:spLocks noGrp="1"/>
          </p:cNvSpPr>
          <p:nvPr>
            <p:ph type="sldNum" sz="quarter" idx="12"/>
          </p:nvPr>
        </p:nvSpPr>
        <p:spPr/>
        <p:txBody>
          <a:bodyPr/>
          <a:lstStyle/>
          <a:p>
            <a:fld id="{4BE71814-BF61-4CD1-9AB2-3405CCCFC1CC}" type="slidenum">
              <a:rPr lang="cs-CZ" smtClean="0"/>
              <a:t>‹#›</a:t>
            </a:fld>
            <a:endParaRPr lang="cs-CZ"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cs-CZ" smtClean="0"/>
              <a:t>Kliknutím lze upravit styl.</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cs-CZ" smtClean="0"/>
              <a:t>Kliknutím lze upravit styl.</a:t>
            </a:r>
            <a:endParaRPr kumimoji="0" lang="en-US"/>
          </a:p>
        </p:txBody>
      </p:sp>
      <p:sp>
        <p:nvSpPr>
          <p:cNvPr id="3" name="Content Placeholder 2"/>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Date Placeholder 3"/>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4" name="Date Placeholder 3"/>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5" name="Footer Placeholder 4"/>
          <p:cNvSpPr>
            <a:spLocks noGrp="1"/>
          </p:cNvSpPr>
          <p:nvPr>
            <p:ph type="ftr" sz="quarter" idx="11"/>
          </p:nvPr>
        </p:nvSpPr>
        <p:spPr/>
        <p:txBody>
          <a:bodyPr/>
          <a:lstStyle/>
          <a:p>
            <a:endParaRPr lang="cs-CZ" dirty="0"/>
          </a:p>
        </p:txBody>
      </p:sp>
      <p:sp>
        <p:nvSpPr>
          <p:cNvPr id="6" name="Slide Number Placeholder 5"/>
          <p:cNvSpPr>
            <a:spLocks noGrp="1"/>
          </p:cNvSpPr>
          <p:nvPr>
            <p:ph type="sldNum" sz="quarter" idx="12"/>
          </p:nvPr>
        </p:nvSpPr>
        <p:spPr/>
        <p:txBody>
          <a:bodyPr/>
          <a:lstStyle/>
          <a:p>
            <a:fld id="{4BE71814-BF61-4CD1-9AB2-3405CCCFC1CC}" type="slidenum">
              <a:rPr lang="cs-CZ" smtClean="0"/>
              <a:t>‹#›</a:t>
            </a:fld>
            <a:endParaRPr lang="cs-CZ"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cs-CZ" smtClean="0"/>
              <a:t>Kliknutím lze upravit styl.</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cs-CZ" smtClean="0"/>
              <a:t>Kliknutím lze upravit styl.</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Date Placeholder 6"/>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8" name="Footer Placeholder 7"/>
          <p:cNvSpPr>
            <a:spLocks noGrp="1"/>
          </p:cNvSpPr>
          <p:nvPr>
            <p:ph type="ftr" sz="quarter" idx="11"/>
          </p:nvPr>
        </p:nvSpPr>
        <p:spPr/>
        <p:txBody>
          <a:bodyPr/>
          <a:lstStyle/>
          <a:p>
            <a:endParaRPr lang="cs-CZ" dirty="0"/>
          </a:p>
        </p:txBody>
      </p:sp>
      <p:sp>
        <p:nvSpPr>
          <p:cNvPr id="9" name="Slide Number Placeholder 8"/>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Date Placeholder 2"/>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4" name="Footer Placeholder 3"/>
          <p:cNvSpPr>
            <a:spLocks noGrp="1"/>
          </p:cNvSpPr>
          <p:nvPr>
            <p:ph type="ftr" sz="quarter" idx="11"/>
          </p:nvPr>
        </p:nvSpPr>
        <p:spPr/>
        <p:txBody>
          <a:bodyPr/>
          <a:lstStyle/>
          <a:p>
            <a:endParaRPr lang="cs-CZ" dirty="0"/>
          </a:p>
        </p:txBody>
      </p:sp>
      <p:sp>
        <p:nvSpPr>
          <p:cNvPr id="5" name="Slide Number Placeholder 4"/>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3" name="Footer Placeholder 2"/>
          <p:cNvSpPr>
            <a:spLocks noGrp="1"/>
          </p:cNvSpPr>
          <p:nvPr>
            <p:ph type="ftr" sz="quarter" idx="11"/>
          </p:nvPr>
        </p:nvSpPr>
        <p:spPr/>
        <p:txBody>
          <a:bodyPr/>
          <a:lstStyle/>
          <a:p>
            <a:endParaRPr lang="cs-CZ" dirty="0"/>
          </a:p>
        </p:txBody>
      </p:sp>
      <p:sp>
        <p:nvSpPr>
          <p:cNvPr id="4" name="Slide Number Placeholder 3"/>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cs-CZ" smtClean="0"/>
              <a:t>Kliknutím lze upravit styl.</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cs-CZ" smtClean="0"/>
              <a:t>Kliknutím lze upravit styly předlohy textu.</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Date Placeholder 4"/>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p:txBody>
          <a:bodyPr/>
          <a:lstStyle/>
          <a:p>
            <a:fld id="{4BE71814-BF61-4CD1-9AB2-3405CCCFC1CC}"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cs-CZ" smtClean="0"/>
              <a:t>Kliknutím lze upravit styl.</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5" name="Date Placeholder 4"/>
          <p:cNvSpPr>
            <a:spLocks noGrp="1"/>
          </p:cNvSpPr>
          <p:nvPr>
            <p:ph type="dt" sz="half" idx="10"/>
          </p:nvPr>
        </p:nvSpPr>
        <p:spPr/>
        <p:txBody>
          <a:bodyPr/>
          <a:lstStyle/>
          <a:p>
            <a:fld id="{62FCE24D-190A-49DE-BE9C-88B5E030AB99}" type="datetimeFigureOut">
              <a:rPr lang="cs-CZ" smtClean="0"/>
              <a:t>13. 12. 2016</a:t>
            </a:fld>
            <a:endParaRPr lang="cs-CZ" dirty="0"/>
          </a:p>
        </p:txBody>
      </p:sp>
      <p:sp>
        <p:nvSpPr>
          <p:cNvPr id="6" name="Footer Placeholder 5"/>
          <p:cNvSpPr>
            <a:spLocks noGrp="1"/>
          </p:cNvSpPr>
          <p:nvPr>
            <p:ph type="ftr" sz="quarter" idx="11"/>
          </p:nvPr>
        </p:nvSpPr>
        <p:spPr/>
        <p:txBody>
          <a:bodyPr/>
          <a:lstStyle/>
          <a:p>
            <a:endParaRPr lang="cs-CZ" dirty="0"/>
          </a:p>
        </p:txBody>
      </p:sp>
      <p:sp>
        <p:nvSpPr>
          <p:cNvPr id="7" name="Slide Number Placeholder 6"/>
          <p:cNvSpPr>
            <a:spLocks noGrp="1"/>
          </p:cNvSpPr>
          <p:nvPr>
            <p:ph type="sldNum" sz="quarter" idx="12"/>
          </p:nvPr>
        </p:nvSpPr>
        <p:spPr>
          <a:xfrm>
            <a:off x="8077200" y="6356350"/>
            <a:ext cx="609600" cy="365125"/>
          </a:xfrm>
        </p:spPr>
        <p:txBody>
          <a:bodyPr/>
          <a:lstStyle/>
          <a:p>
            <a:fld id="{4BE71814-BF61-4CD1-9AB2-3405CCCFC1CC}" type="slidenum">
              <a:rPr lang="cs-CZ" smtClean="0"/>
              <a:t>‹#›</a:t>
            </a:fld>
            <a:endParaRPr lang="cs-CZ"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cs-CZ" dirty="0" smtClean="0"/>
              <a:t>Kliknutím na ikonu přidáte obrázek.</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cs-CZ" smtClean="0"/>
              <a:t>Kliknutím lze upravit styl.</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2FCE24D-190A-49DE-BE9C-88B5E030AB99}" type="datetimeFigureOut">
              <a:rPr lang="cs-CZ" smtClean="0"/>
              <a:t>13. 12. 2016</a:t>
            </a:fld>
            <a:endParaRPr lang="cs-CZ"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cs-CZ"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E71814-BF61-4CD1-9AB2-3405CCCFC1CC}" type="slidenum">
              <a:rPr lang="cs-CZ" smtClean="0"/>
              <a:t>‹#›</a:t>
            </a:fld>
            <a:endParaRPr lang="cs-CZ"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ru-RU" sz="3200" dirty="0" smtClean="0"/>
              <a:t>ЭЛЛИПСИС И НЕПОЛНЫЕ ПРЕДЛОЖЕНИЯ</a:t>
            </a:r>
            <a:endParaRPr lang="cs-CZ" sz="3200"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321271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683568" y="980728"/>
            <a:ext cx="7704856" cy="5158335"/>
          </a:xfrm>
          <a:prstGeom prst="rect">
            <a:avLst/>
          </a:prstGeom>
        </p:spPr>
        <p:txBody>
          <a:bodyPr wrap="square">
            <a:spAutoFit/>
          </a:bodyPr>
          <a:lstStyle/>
          <a:p>
            <a:r>
              <a:rPr lang="ru-RU" b="1" dirty="0" smtClean="0">
                <a:effectLst/>
                <a:latin typeface="Calibri"/>
                <a:ea typeface="Calibri"/>
                <a:cs typeface="Times New Roman"/>
              </a:rPr>
              <a:t>Как в РЯ, так и в ЧЯ говорящие, основываясь на контексте и ситуации</a:t>
            </a:r>
            <a:r>
              <a:rPr lang="cs-CZ" b="1" dirty="0" smtClean="0">
                <a:effectLst/>
                <a:latin typeface="Calibri"/>
                <a:ea typeface="Calibri"/>
                <a:cs typeface="Times New Roman"/>
              </a:rPr>
              <a:t>,</a:t>
            </a:r>
            <a:r>
              <a:rPr lang="ru-RU" b="1" dirty="0" smtClean="0">
                <a:effectLst/>
                <a:latin typeface="Calibri"/>
                <a:ea typeface="Calibri"/>
                <a:cs typeface="Times New Roman"/>
              </a:rPr>
              <a:t> часто опускают конститутивные члены предложения. Это явление называется эллипсисом, а предложения с такой структурой – неполными.</a:t>
            </a:r>
            <a:endParaRPr lang="cs-CZ" b="1" dirty="0" smtClean="0">
              <a:effectLst/>
              <a:latin typeface="Calibri"/>
              <a:ea typeface="Calibri"/>
              <a:cs typeface="Times New Roman"/>
            </a:endParaRPr>
          </a:p>
          <a:p>
            <a:endParaRPr lang="cs-CZ" b="1" dirty="0">
              <a:latin typeface="Calibri"/>
              <a:cs typeface="Times New Roman"/>
            </a:endParaRPr>
          </a:p>
          <a:p>
            <a:r>
              <a:rPr lang="ru-RU" i="1" dirty="0" smtClean="0">
                <a:effectLst/>
                <a:latin typeface="Calibri"/>
                <a:ea typeface="Calibri"/>
                <a:cs typeface="Times New Roman"/>
              </a:rPr>
              <a:t>Кто приготовил посылку? Они.</a:t>
            </a:r>
            <a:endParaRPr lang="cs-CZ" i="1" dirty="0" smtClean="0">
              <a:effectLst/>
              <a:latin typeface="Calibri"/>
              <a:ea typeface="Calibri"/>
              <a:cs typeface="Times New Roman"/>
            </a:endParaRPr>
          </a:p>
          <a:p>
            <a:r>
              <a:rPr lang="ru-RU" i="1" dirty="0" smtClean="0">
                <a:effectLst/>
                <a:latin typeface="Calibri"/>
                <a:ea typeface="Calibri"/>
                <a:cs typeface="Times New Roman"/>
              </a:rPr>
              <a:t>Какие яблоки тебе больше нравятся? Осенние.</a:t>
            </a:r>
            <a:endParaRPr lang="cs-CZ" i="1" dirty="0" smtClean="0">
              <a:effectLst/>
              <a:latin typeface="Calibri"/>
              <a:ea typeface="Calibri"/>
              <a:cs typeface="Times New Roman"/>
            </a:endParaRPr>
          </a:p>
          <a:p>
            <a:r>
              <a:rPr lang="ru-RU" i="1" dirty="0" smtClean="0">
                <a:effectLst/>
                <a:latin typeface="Calibri"/>
                <a:ea typeface="Calibri"/>
                <a:cs typeface="Times New Roman"/>
              </a:rPr>
              <a:t>Я занимаюсь атлетикой. А я – гимнастикой</a:t>
            </a:r>
            <a:r>
              <a:rPr lang="ru-RU" dirty="0" smtClean="0">
                <a:effectLst/>
                <a:latin typeface="Calibri"/>
                <a:ea typeface="Calibri"/>
                <a:cs typeface="Times New Roman"/>
              </a:rPr>
              <a:t>. </a:t>
            </a:r>
            <a:endParaRPr lang="cs-CZ" dirty="0" smtClean="0">
              <a:effectLst/>
              <a:latin typeface="Calibri"/>
              <a:ea typeface="Calibri"/>
              <a:cs typeface="Times New Roman"/>
            </a:endParaRPr>
          </a:p>
          <a:p>
            <a:r>
              <a:rPr lang="ru-RU" dirty="0" smtClean="0">
                <a:effectLst/>
                <a:latin typeface="Calibri"/>
                <a:ea typeface="Calibri"/>
                <a:cs typeface="Times New Roman"/>
              </a:rPr>
              <a:t>В подобных случаях, когда опускается второе по очереди сказуемое, в РЯ ставится тире. </a:t>
            </a:r>
            <a:r>
              <a:rPr lang="ru-RU" i="1" dirty="0" smtClean="0">
                <a:effectLst/>
                <a:latin typeface="Calibri"/>
                <a:ea typeface="Calibri"/>
                <a:cs typeface="Times New Roman"/>
              </a:rPr>
              <a:t>Мы сразу же все сообщили друзьям, а они – остальным.</a:t>
            </a:r>
            <a:endParaRPr lang="cs-CZ" i="1" dirty="0" smtClean="0">
              <a:effectLst/>
              <a:latin typeface="Calibri"/>
              <a:ea typeface="Calibri"/>
              <a:cs typeface="Times New Roman"/>
            </a:endParaRPr>
          </a:p>
          <a:p>
            <a:endParaRPr lang="ru-RU" i="1" dirty="0" smtClean="0">
              <a:latin typeface="Calibri"/>
              <a:cs typeface="Times New Roman"/>
            </a:endParaRPr>
          </a:p>
          <a:p>
            <a:pPr marL="285750" indent="-285750" algn="just">
              <a:lnSpc>
                <a:spcPct val="115000"/>
              </a:lnSpc>
              <a:spcAft>
                <a:spcPts val="1000"/>
              </a:spcAft>
              <a:buFont typeface="Wingdings" panose="05000000000000000000" pitchFamily="2" charset="2"/>
              <a:buChar char="§"/>
            </a:pPr>
            <a:r>
              <a:rPr lang="ru-RU" b="1" u="sng" dirty="0" smtClean="0">
                <a:effectLst/>
                <a:latin typeface="Calibri"/>
                <a:ea typeface="Calibri"/>
                <a:cs typeface="Times New Roman"/>
              </a:rPr>
              <a:t>Эллипсис встречается в РЯ намного чаще, чем в ЧЯ и более всего характерен для разговорной речи.</a:t>
            </a:r>
            <a:endParaRPr lang="cs-CZ" b="1" dirty="0" smtClean="0">
              <a:effectLst/>
              <a:latin typeface="Calibri"/>
              <a:ea typeface="Calibri"/>
              <a:cs typeface="Times New Roman"/>
            </a:endParaRPr>
          </a:p>
          <a:p>
            <a:pPr marL="285750" indent="-285750" algn="just">
              <a:lnSpc>
                <a:spcPct val="115000"/>
              </a:lnSpc>
              <a:spcAft>
                <a:spcPts val="1000"/>
              </a:spcAft>
              <a:buFont typeface="Wingdings" panose="05000000000000000000" pitchFamily="2" charset="2"/>
              <a:buChar char="§"/>
            </a:pPr>
            <a:r>
              <a:rPr lang="ru-RU" b="1" dirty="0" smtClean="0">
                <a:effectLst/>
                <a:latin typeface="Calibri"/>
                <a:ea typeface="Calibri"/>
                <a:cs typeface="Times New Roman"/>
              </a:rPr>
              <a:t>Понятность подобных структур не всегда основана на </a:t>
            </a:r>
            <a:r>
              <a:rPr lang="ru-RU" b="1" dirty="0" err="1" smtClean="0">
                <a:effectLst/>
                <a:latin typeface="Calibri"/>
                <a:ea typeface="Calibri"/>
                <a:cs typeface="Times New Roman"/>
              </a:rPr>
              <a:t>конситуации</a:t>
            </a:r>
            <a:r>
              <a:rPr lang="ru-RU" b="1" dirty="0" smtClean="0">
                <a:effectLst/>
                <a:latin typeface="Calibri"/>
                <a:ea typeface="Calibri"/>
                <a:cs typeface="Times New Roman"/>
              </a:rPr>
              <a:t>.</a:t>
            </a:r>
            <a:r>
              <a:rPr lang="ru-RU" dirty="0" smtClean="0">
                <a:effectLst/>
                <a:latin typeface="Calibri"/>
                <a:ea typeface="Calibri"/>
                <a:cs typeface="Times New Roman"/>
              </a:rPr>
              <a:t> Общепонятны предложения типа. </a:t>
            </a:r>
          </a:p>
          <a:p>
            <a:pPr algn="just">
              <a:lnSpc>
                <a:spcPct val="115000"/>
              </a:lnSpc>
              <a:spcAft>
                <a:spcPts val="1000"/>
              </a:spcAft>
            </a:pPr>
            <a:r>
              <a:rPr lang="ru-RU" i="1" dirty="0" smtClean="0">
                <a:effectLst/>
                <a:latin typeface="Calibri"/>
                <a:ea typeface="Calibri"/>
                <a:cs typeface="Times New Roman"/>
              </a:rPr>
              <a:t>Я на работу. Вам кого? Нам бы еще часа два.</a:t>
            </a:r>
            <a:r>
              <a:rPr lang="ru-RU" dirty="0" smtClean="0">
                <a:effectLst/>
                <a:latin typeface="Calibri"/>
                <a:ea typeface="Calibri"/>
                <a:cs typeface="Times New Roman"/>
              </a:rPr>
              <a:t> </a:t>
            </a:r>
          </a:p>
          <a:p>
            <a:pPr algn="just">
              <a:lnSpc>
                <a:spcPct val="115000"/>
              </a:lnSpc>
              <a:spcAft>
                <a:spcPts val="1000"/>
              </a:spcAft>
            </a:pPr>
            <a:r>
              <a:rPr lang="ru-RU" dirty="0" smtClean="0">
                <a:effectLst/>
                <a:latin typeface="Calibri"/>
                <a:ea typeface="Calibri"/>
                <a:cs typeface="Times New Roman"/>
              </a:rPr>
              <a:t>Они относятся к </a:t>
            </a:r>
            <a:r>
              <a:rPr lang="ru-RU" b="1" dirty="0" smtClean="0">
                <a:effectLst/>
                <a:latin typeface="Calibri"/>
                <a:ea typeface="Calibri"/>
                <a:cs typeface="Times New Roman"/>
              </a:rPr>
              <a:t>типизированным разговорным конструкциям</a:t>
            </a:r>
            <a:r>
              <a:rPr lang="ru-RU" dirty="0" smtClean="0">
                <a:effectLst/>
                <a:latin typeface="Calibri"/>
                <a:ea typeface="Calibri"/>
                <a:cs typeface="Times New Roman"/>
              </a:rPr>
              <a:t>.</a:t>
            </a:r>
            <a:endParaRPr lang="cs-CZ" dirty="0" smtClean="0">
              <a:effectLst/>
              <a:latin typeface="Calibri"/>
              <a:ea typeface="Calibri"/>
              <a:cs typeface="Times New Roman"/>
            </a:endParaRPr>
          </a:p>
        </p:txBody>
      </p:sp>
    </p:spTree>
    <p:extLst>
      <p:ext uri="{BB962C8B-B14F-4D97-AF65-F5344CB8AC3E}">
        <p14:creationId xmlns:p14="http://schemas.microsoft.com/office/powerpoint/2010/main" val="3708382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736832" y="1196752"/>
            <a:ext cx="7632848" cy="4109330"/>
          </a:xfrm>
          <a:prstGeom prst="rect">
            <a:avLst/>
          </a:prstGeom>
        </p:spPr>
        <p:txBody>
          <a:bodyPr wrap="square">
            <a:spAutoFit/>
          </a:bodyPr>
          <a:lstStyle/>
          <a:p>
            <a:pPr marL="285750" indent="-285750" algn="just">
              <a:lnSpc>
                <a:spcPct val="115000"/>
              </a:lnSpc>
              <a:spcAft>
                <a:spcPts val="1000"/>
              </a:spcAft>
              <a:buFont typeface="Wingdings" panose="05000000000000000000" pitchFamily="2" charset="2"/>
              <a:buChar char="Ø"/>
            </a:pPr>
            <a:r>
              <a:rPr lang="ru-RU" dirty="0" smtClean="0">
                <a:effectLst/>
                <a:latin typeface="Calibri"/>
                <a:ea typeface="Calibri"/>
                <a:cs typeface="Times New Roman"/>
              </a:rPr>
              <a:t>Из всех видов эллипсиса наиболее распространен </a:t>
            </a:r>
            <a:r>
              <a:rPr lang="ru-RU" b="1" u="sng" dirty="0" smtClean="0">
                <a:effectLst/>
                <a:latin typeface="Calibri"/>
                <a:ea typeface="Calibri"/>
                <a:cs typeface="Times New Roman"/>
              </a:rPr>
              <a:t>пропуск сказуемого</a:t>
            </a:r>
            <a:r>
              <a:rPr lang="ru-RU" b="1" dirty="0" smtClean="0">
                <a:effectLst/>
                <a:latin typeface="Calibri"/>
                <a:ea typeface="Calibri"/>
                <a:cs typeface="Times New Roman"/>
              </a:rPr>
              <a:t>. </a:t>
            </a:r>
            <a:r>
              <a:rPr lang="ru-RU" dirty="0" smtClean="0">
                <a:effectLst/>
                <a:latin typeface="Calibri"/>
                <a:ea typeface="Calibri"/>
                <a:cs typeface="Times New Roman"/>
              </a:rPr>
              <a:t>Глагольный предикат часто опускается благодаря регулярному употреблению личных местоимений в РЯ. Не все глаголы одинаково подвержены эллипсису, есть несколько семантических групп, где пропуск происходит намного чаще. Это:</a:t>
            </a:r>
            <a:endParaRPr lang="cs-CZ" dirty="0" smtClean="0">
              <a:effectLst/>
              <a:latin typeface="Calibri"/>
              <a:ea typeface="Calibri"/>
              <a:cs typeface="Times New Roman"/>
            </a:endParaRPr>
          </a:p>
          <a:p>
            <a:pPr>
              <a:lnSpc>
                <a:spcPct val="115000"/>
              </a:lnSpc>
              <a:spcAft>
                <a:spcPts val="1000"/>
              </a:spcAft>
            </a:pPr>
            <a:r>
              <a:rPr lang="ru-RU" u="sng" dirty="0" smtClean="0">
                <a:effectLst/>
                <a:latin typeface="Calibri"/>
                <a:ea typeface="Calibri"/>
                <a:cs typeface="Times New Roman"/>
              </a:rPr>
              <a:t>глаголы движения</a:t>
            </a:r>
            <a:r>
              <a:rPr lang="ru-RU" dirty="0" smtClean="0">
                <a:effectLst/>
                <a:latin typeface="Calibri"/>
                <a:ea typeface="Calibri"/>
                <a:cs typeface="Times New Roman"/>
              </a:rPr>
              <a:t> </a:t>
            </a:r>
            <a:r>
              <a:rPr lang="ru-RU" i="1" dirty="0" smtClean="0">
                <a:effectLst/>
                <a:latin typeface="Calibri"/>
                <a:ea typeface="Calibri"/>
                <a:cs typeface="Times New Roman"/>
              </a:rPr>
              <a:t>Я после занятий сразу домой</a:t>
            </a:r>
            <a:r>
              <a:rPr lang="ru-RU" dirty="0" smtClean="0">
                <a:effectLst/>
                <a:latin typeface="Calibri"/>
                <a:ea typeface="Calibri"/>
                <a:cs typeface="Times New Roman"/>
              </a:rPr>
              <a:t>.</a:t>
            </a:r>
            <a:endParaRPr lang="cs-CZ" dirty="0" smtClean="0">
              <a:effectLst/>
              <a:latin typeface="Calibri"/>
              <a:ea typeface="Calibri"/>
              <a:cs typeface="Times New Roman"/>
            </a:endParaRPr>
          </a:p>
          <a:p>
            <a:pPr>
              <a:lnSpc>
                <a:spcPct val="115000"/>
              </a:lnSpc>
              <a:spcAft>
                <a:spcPts val="1000"/>
              </a:spcAft>
            </a:pPr>
            <a:r>
              <a:rPr lang="ru-RU" u="sng" dirty="0" smtClean="0">
                <a:effectLst/>
                <a:latin typeface="Calibri"/>
                <a:ea typeface="Calibri"/>
                <a:cs typeface="Times New Roman"/>
              </a:rPr>
              <a:t>глаголы динамичного действия</a:t>
            </a:r>
            <a:r>
              <a:rPr lang="ru-RU" dirty="0" smtClean="0">
                <a:effectLst/>
                <a:latin typeface="Calibri"/>
                <a:ea typeface="Calibri"/>
                <a:cs typeface="Times New Roman"/>
              </a:rPr>
              <a:t> </a:t>
            </a:r>
            <a:r>
              <a:rPr lang="ru-RU" i="1" dirty="0" smtClean="0">
                <a:effectLst/>
                <a:latin typeface="Calibri"/>
                <a:ea typeface="Calibri"/>
                <a:cs typeface="Times New Roman"/>
              </a:rPr>
              <a:t>А потом полиция за ним, а он от полицейских по чердакам</a:t>
            </a:r>
            <a:r>
              <a:rPr lang="ru-RU" dirty="0" smtClean="0">
                <a:effectLst/>
                <a:latin typeface="Calibri"/>
                <a:ea typeface="Calibri"/>
                <a:cs typeface="Times New Roman"/>
              </a:rPr>
              <a:t>.</a:t>
            </a:r>
            <a:endParaRPr lang="cs-CZ" dirty="0" smtClean="0">
              <a:effectLst/>
              <a:latin typeface="Calibri"/>
              <a:ea typeface="Calibri"/>
              <a:cs typeface="Times New Roman"/>
            </a:endParaRPr>
          </a:p>
          <a:p>
            <a:pPr>
              <a:lnSpc>
                <a:spcPct val="115000"/>
              </a:lnSpc>
              <a:spcAft>
                <a:spcPts val="1000"/>
              </a:spcAft>
            </a:pPr>
            <a:r>
              <a:rPr lang="ru-RU" u="sng" dirty="0" smtClean="0">
                <a:effectLst/>
                <a:latin typeface="Calibri"/>
                <a:ea typeface="Calibri"/>
                <a:cs typeface="Times New Roman"/>
              </a:rPr>
              <a:t>глаголы речи</a:t>
            </a:r>
            <a:r>
              <a:rPr lang="ru-RU" dirty="0" smtClean="0">
                <a:effectLst/>
                <a:latin typeface="Calibri"/>
                <a:ea typeface="Calibri"/>
                <a:cs typeface="Times New Roman"/>
              </a:rPr>
              <a:t> </a:t>
            </a:r>
            <a:r>
              <a:rPr lang="ru-RU" i="1" dirty="0" smtClean="0">
                <a:effectLst/>
                <a:latin typeface="Calibri"/>
                <a:ea typeface="Calibri"/>
                <a:cs typeface="Times New Roman"/>
              </a:rPr>
              <a:t>О чем это ты</a:t>
            </a:r>
            <a:r>
              <a:rPr lang="ru-RU" dirty="0" smtClean="0">
                <a:effectLst/>
                <a:latin typeface="Calibri"/>
                <a:ea typeface="Calibri"/>
                <a:cs typeface="Times New Roman"/>
              </a:rPr>
              <a:t>?</a:t>
            </a:r>
            <a:endParaRPr lang="cs-CZ" dirty="0" smtClean="0">
              <a:effectLst/>
              <a:latin typeface="Calibri"/>
              <a:ea typeface="Calibri"/>
              <a:cs typeface="Times New Roman"/>
            </a:endParaRPr>
          </a:p>
          <a:p>
            <a:pPr>
              <a:lnSpc>
                <a:spcPct val="115000"/>
              </a:lnSpc>
              <a:spcAft>
                <a:spcPts val="1000"/>
              </a:spcAft>
            </a:pPr>
            <a:r>
              <a:rPr lang="ru-RU" u="sng" dirty="0" smtClean="0">
                <a:effectLst/>
                <a:latin typeface="Calibri"/>
                <a:ea typeface="Calibri"/>
                <a:cs typeface="Times New Roman"/>
              </a:rPr>
              <a:t>глаголы мыслительного процесса</a:t>
            </a:r>
            <a:r>
              <a:rPr lang="ru-RU" dirty="0" smtClean="0">
                <a:effectLst/>
                <a:latin typeface="Calibri"/>
                <a:ea typeface="Calibri"/>
                <a:cs typeface="Times New Roman"/>
              </a:rPr>
              <a:t> </a:t>
            </a:r>
            <a:r>
              <a:rPr lang="ru-RU" i="1" dirty="0" smtClean="0">
                <a:effectLst/>
                <a:latin typeface="Calibri"/>
                <a:ea typeface="Calibri"/>
                <a:cs typeface="Times New Roman"/>
              </a:rPr>
              <a:t>Странник размышлял о молитве, вот и я тоже</a:t>
            </a:r>
            <a:r>
              <a:rPr lang="ru-RU" dirty="0" smtClean="0">
                <a:effectLst/>
                <a:latin typeface="Calibri"/>
                <a:ea typeface="Calibri"/>
                <a:cs typeface="Times New Roman"/>
              </a:rPr>
              <a:t>.</a:t>
            </a:r>
            <a:endParaRPr lang="cs-CZ" dirty="0">
              <a:effectLst/>
              <a:latin typeface="Calibri"/>
              <a:ea typeface="Calibri"/>
              <a:cs typeface="Times New Roman"/>
            </a:endParaRPr>
          </a:p>
        </p:txBody>
      </p:sp>
    </p:spTree>
    <p:extLst>
      <p:ext uri="{BB962C8B-B14F-4D97-AF65-F5344CB8AC3E}">
        <p14:creationId xmlns:p14="http://schemas.microsoft.com/office/powerpoint/2010/main" val="126221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323528" y="908719"/>
            <a:ext cx="8424936" cy="5623078"/>
          </a:xfrm>
          <a:prstGeom prst="rect">
            <a:avLst/>
          </a:prstGeom>
        </p:spPr>
        <p:txBody>
          <a:bodyPr wrap="square">
            <a:spAutoFit/>
          </a:bodyPr>
          <a:lstStyle/>
          <a:p>
            <a:pPr marL="285750" indent="-285750">
              <a:lnSpc>
                <a:spcPct val="115000"/>
              </a:lnSpc>
              <a:spcAft>
                <a:spcPts val="1000"/>
              </a:spcAft>
              <a:buFont typeface="Wingdings" panose="05000000000000000000" pitchFamily="2" charset="2"/>
              <a:buChar char="Ø"/>
            </a:pPr>
            <a:r>
              <a:rPr lang="ru-RU" dirty="0" smtClean="0">
                <a:effectLst/>
                <a:latin typeface="Calibri"/>
                <a:ea typeface="Calibri"/>
                <a:cs typeface="Times New Roman"/>
              </a:rPr>
              <a:t>Кроме предиката чрезвычайно часто опускается </a:t>
            </a:r>
            <a:r>
              <a:rPr lang="ru-RU" b="1" u="sng" dirty="0" smtClean="0">
                <a:effectLst/>
                <a:latin typeface="Calibri"/>
                <a:ea typeface="Calibri"/>
                <a:cs typeface="Times New Roman"/>
              </a:rPr>
              <a:t>дательный косвенного субъекта</a:t>
            </a:r>
            <a:r>
              <a:rPr lang="ru-RU" dirty="0" smtClean="0">
                <a:effectLst/>
                <a:latin typeface="Calibri"/>
                <a:ea typeface="Calibri"/>
                <a:cs typeface="Times New Roman"/>
              </a:rPr>
              <a:t>.</a:t>
            </a:r>
            <a:endParaRPr lang="cs-CZ" dirty="0" smtClean="0">
              <a:effectLst/>
              <a:latin typeface="Calibri"/>
              <a:ea typeface="Calibri"/>
              <a:cs typeface="Times New Roman"/>
            </a:endParaRPr>
          </a:p>
          <a:p>
            <a:pPr>
              <a:lnSpc>
                <a:spcPct val="115000"/>
              </a:lnSpc>
              <a:spcAft>
                <a:spcPts val="1000"/>
              </a:spcAft>
            </a:pPr>
            <a:r>
              <a:rPr lang="ru-RU" i="1" dirty="0" smtClean="0">
                <a:effectLst/>
                <a:latin typeface="Calibri"/>
                <a:ea typeface="Calibri"/>
                <a:cs typeface="Times New Roman"/>
              </a:rPr>
              <a:t>Можно начать? Уже выходить? Есть не хотелось. Необходимо узнать подробности у заведующего. Увидеть бы дедушку</a:t>
            </a:r>
            <a:r>
              <a:rPr lang="ru-RU" dirty="0" smtClean="0">
                <a:effectLst/>
                <a:latin typeface="Calibri"/>
                <a:ea typeface="Calibri"/>
                <a:cs typeface="Times New Roman"/>
              </a:rPr>
              <a:t>.</a:t>
            </a:r>
            <a:endParaRPr lang="cs-CZ" dirty="0" smtClean="0">
              <a:effectLst/>
              <a:latin typeface="Calibri"/>
              <a:ea typeface="Calibri"/>
              <a:cs typeface="Times New Roman"/>
            </a:endParaRPr>
          </a:p>
          <a:p>
            <a:pPr>
              <a:lnSpc>
                <a:spcPct val="115000"/>
              </a:lnSpc>
              <a:spcAft>
                <a:spcPts val="1000"/>
              </a:spcAft>
            </a:pPr>
            <a:r>
              <a:rPr lang="ru-RU" dirty="0" smtClean="0">
                <a:effectLst/>
                <a:latin typeface="Calibri"/>
                <a:ea typeface="Calibri"/>
                <a:cs typeface="Times New Roman"/>
              </a:rPr>
              <a:t> </a:t>
            </a:r>
            <a:endParaRPr lang="cs-CZ" dirty="0" smtClean="0">
              <a:effectLst/>
              <a:latin typeface="Calibri"/>
              <a:ea typeface="Calibri"/>
              <a:cs typeface="Times New Roman"/>
            </a:endParaRPr>
          </a:p>
          <a:p>
            <a:pPr marL="285750" indent="-285750">
              <a:lnSpc>
                <a:spcPct val="115000"/>
              </a:lnSpc>
              <a:spcAft>
                <a:spcPts val="1000"/>
              </a:spcAft>
              <a:buFont typeface="Wingdings" panose="05000000000000000000" pitchFamily="2" charset="2"/>
              <a:buChar char="Ø"/>
            </a:pPr>
            <a:r>
              <a:rPr lang="ru-RU" dirty="0" smtClean="0">
                <a:effectLst/>
                <a:latin typeface="Calibri"/>
                <a:ea typeface="Calibri"/>
                <a:cs typeface="Times New Roman"/>
              </a:rPr>
              <a:t>А также </a:t>
            </a:r>
            <a:r>
              <a:rPr lang="ru-RU" b="1" dirty="0" smtClean="0">
                <a:effectLst/>
                <a:latin typeface="Calibri"/>
                <a:ea typeface="Calibri"/>
                <a:cs typeface="Times New Roman"/>
              </a:rPr>
              <a:t>неличный семантический субъект</a:t>
            </a:r>
            <a:r>
              <a:rPr lang="ru-RU" dirty="0" smtClean="0">
                <a:effectLst/>
                <a:latin typeface="Calibri"/>
                <a:ea typeface="Calibri"/>
                <a:cs typeface="Times New Roman"/>
              </a:rPr>
              <a:t>, который выражается в ЧЯ местоимением </a:t>
            </a:r>
            <a:r>
              <a:rPr lang="cs-CZ" b="1" dirty="0" smtClean="0">
                <a:effectLst/>
                <a:latin typeface="Calibri"/>
                <a:ea typeface="Calibri"/>
                <a:cs typeface="Times New Roman"/>
              </a:rPr>
              <a:t>to</a:t>
            </a:r>
            <a:r>
              <a:rPr lang="ru-RU" dirty="0" smtClean="0">
                <a:effectLst/>
                <a:latin typeface="Calibri"/>
                <a:ea typeface="Calibri"/>
                <a:cs typeface="Times New Roman"/>
              </a:rPr>
              <a:t>. </a:t>
            </a:r>
            <a:endParaRPr lang="cs-CZ" dirty="0" smtClean="0">
              <a:effectLst/>
              <a:latin typeface="Calibri"/>
              <a:ea typeface="Calibri"/>
              <a:cs typeface="Times New Roman"/>
            </a:endParaRPr>
          </a:p>
          <a:p>
            <a:pPr>
              <a:lnSpc>
                <a:spcPct val="115000"/>
              </a:lnSpc>
              <a:spcAft>
                <a:spcPts val="1000"/>
              </a:spcAft>
            </a:pPr>
            <a:r>
              <a:rPr lang="cs-CZ" i="1" dirty="0" smtClean="0">
                <a:effectLst/>
                <a:latin typeface="Calibri"/>
                <a:ea typeface="Calibri"/>
                <a:cs typeface="Times New Roman"/>
              </a:rPr>
              <a:t>Nejde mi to. </a:t>
            </a:r>
            <a:r>
              <a:rPr lang="ru-RU" i="1" dirty="0" smtClean="0">
                <a:effectLst/>
                <a:latin typeface="Calibri"/>
                <a:ea typeface="Calibri"/>
                <a:cs typeface="Times New Roman"/>
              </a:rPr>
              <a:t>У меня не выходит. </a:t>
            </a:r>
            <a:r>
              <a:rPr lang="cs-CZ" i="1" dirty="0" smtClean="0">
                <a:effectLst/>
                <a:latin typeface="Calibri"/>
                <a:ea typeface="Calibri"/>
                <a:cs typeface="Times New Roman"/>
              </a:rPr>
              <a:t>Tak co, pomohlo to?</a:t>
            </a:r>
            <a:r>
              <a:rPr lang="ru-RU" i="1" dirty="0" smtClean="0">
                <a:effectLst/>
                <a:latin typeface="Calibri"/>
                <a:ea typeface="Calibri"/>
                <a:cs typeface="Times New Roman"/>
              </a:rPr>
              <a:t> Ну что, помогло?</a:t>
            </a:r>
            <a:endParaRPr lang="cs-CZ" dirty="0" smtClean="0">
              <a:effectLst/>
              <a:latin typeface="Calibri"/>
              <a:ea typeface="Calibri"/>
              <a:cs typeface="Times New Roman"/>
            </a:endParaRPr>
          </a:p>
          <a:p>
            <a:pPr>
              <a:lnSpc>
                <a:spcPct val="115000"/>
              </a:lnSpc>
              <a:spcAft>
                <a:spcPts val="1000"/>
              </a:spcAft>
            </a:pPr>
            <a:r>
              <a:rPr lang="ru-RU" u="sng" dirty="0" smtClean="0">
                <a:effectLst/>
                <a:latin typeface="Calibri"/>
                <a:ea typeface="Calibri"/>
                <a:cs typeface="Times New Roman"/>
              </a:rPr>
              <a:t>Но могут быть пропущены и другие члены</a:t>
            </a:r>
            <a:endParaRPr lang="cs-CZ" dirty="0" smtClean="0">
              <a:effectLst/>
              <a:latin typeface="Calibri"/>
              <a:ea typeface="Calibri"/>
              <a:cs typeface="Times New Roman"/>
            </a:endParaRPr>
          </a:p>
          <a:p>
            <a:pPr>
              <a:lnSpc>
                <a:spcPct val="115000"/>
              </a:lnSpc>
              <a:spcAft>
                <a:spcPts val="1000"/>
              </a:spcAft>
            </a:pPr>
            <a:r>
              <a:rPr lang="ru-RU" dirty="0" smtClean="0">
                <a:effectLst/>
                <a:latin typeface="Calibri"/>
                <a:ea typeface="Calibri"/>
                <a:cs typeface="Times New Roman"/>
              </a:rPr>
              <a:t>Пропуск </a:t>
            </a:r>
            <a:r>
              <a:rPr lang="ru-RU" u="sng" dirty="0" smtClean="0">
                <a:effectLst/>
                <a:latin typeface="Calibri"/>
                <a:ea typeface="Calibri"/>
                <a:cs typeface="Times New Roman"/>
              </a:rPr>
              <a:t>подлежащего</a:t>
            </a:r>
            <a:r>
              <a:rPr lang="ru-RU" dirty="0" smtClean="0">
                <a:effectLst/>
                <a:latin typeface="Calibri"/>
                <a:ea typeface="Calibri"/>
                <a:cs typeface="Times New Roman"/>
              </a:rPr>
              <a:t>: </a:t>
            </a:r>
            <a:r>
              <a:rPr lang="ru-RU" i="1" dirty="0" smtClean="0">
                <a:effectLst/>
                <a:latin typeface="Calibri"/>
                <a:ea typeface="Calibri"/>
                <a:cs typeface="Times New Roman"/>
              </a:rPr>
              <a:t>Они уже и думать забыли смущаться. Стоят и ждут.</a:t>
            </a:r>
            <a:endParaRPr lang="cs-CZ" dirty="0" smtClean="0">
              <a:effectLst/>
              <a:latin typeface="Calibri"/>
              <a:ea typeface="Calibri"/>
              <a:cs typeface="Times New Roman"/>
            </a:endParaRPr>
          </a:p>
          <a:p>
            <a:pPr>
              <a:lnSpc>
                <a:spcPct val="115000"/>
              </a:lnSpc>
              <a:spcAft>
                <a:spcPts val="1000"/>
              </a:spcAft>
            </a:pPr>
            <a:r>
              <a:rPr lang="ru-RU" dirty="0" smtClean="0">
                <a:effectLst/>
                <a:latin typeface="Calibri"/>
                <a:ea typeface="Calibri"/>
                <a:cs typeface="Times New Roman"/>
              </a:rPr>
              <a:t>Пропуск </a:t>
            </a:r>
            <a:r>
              <a:rPr lang="ru-RU" u="sng" dirty="0" smtClean="0">
                <a:effectLst/>
                <a:latin typeface="Calibri"/>
                <a:ea typeface="Calibri"/>
                <a:cs typeface="Times New Roman"/>
              </a:rPr>
              <a:t>подлежащего и сказуемого</a:t>
            </a:r>
            <a:r>
              <a:rPr lang="ru-RU" dirty="0" smtClean="0">
                <a:effectLst/>
                <a:latin typeface="Calibri"/>
                <a:ea typeface="Calibri"/>
                <a:cs typeface="Times New Roman"/>
              </a:rPr>
              <a:t>: </a:t>
            </a:r>
            <a:r>
              <a:rPr lang="ru-RU" i="1" dirty="0" smtClean="0">
                <a:effectLst/>
                <a:latin typeface="Calibri"/>
                <a:ea typeface="Calibri"/>
                <a:cs typeface="Times New Roman"/>
              </a:rPr>
              <a:t>Что это ты делаешь? Домашние задания.</a:t>
            </a:r>
            <a:endParaRPr lang="cs-CZ" dirty="0" smtClean="0">
              <a:effectLst/>
              <a:latin typeface="Calibri"/>
              <a:ea typeface="Calibri"/>
              <a:cs typeface="Times New Roman"/>
            </a:endParaRPr>
          </a:p>
          <a:p>
            <a:pPr>
              <a:lnSpc>
                <a:spcPct val="115000"/>
              </a:lnSpc>
              <a:spcAft>
                <a:spcPts val="1000"/>
              </a:spcAft>
            </a:pPr>
            <a:r>
              <a:rPr lang="ru-RU" dirty="0" smtClean="0">
                <a:effectLst/>
                <a:latin typeface="Calibri"/>
                <a:ea typeface="Calibri"/>
                <a:cs typeface="Times New Roman"/>
              </a:rPr>
              <a:t>Пропуск </a:t>
            </a:r>
            <a:r>
              <a:rPr lang="ru-RU" u="sng" dirty="0" smtClean="0">
                <a:effectLst/>
                <a:latin typeface="Calibri"/>
                <a:ea typeface="Calibri"/>
                <a:cs typeface="Times New Roman"/>
              </a:rPr>
              <a:t>единого главного члена</a:t>
            </a:r>
            <a:r>
              <a:rPr lang="ru-RU" dirty="0" smtClean="0">
                <a:effectLst/>
                <a:latin typeface="Calibri"/>
                <a:ea typeface="Calibri"/>
                <a:cs typeface="Times New Roman"/>
              </a:rPr>
              <a:t>: </a:t>
            </a:r>
            <a:r>
              <a:rPr lang="ru-RU" i="1" dirty="0" smtClean="0">
                <a:effectLst/>
                <a:latin typeface="Calibri"/>
                <a:ea typeface="Calibri"/>
                <a:cs typeface="Times New Roman"/>
              </a:rPr>
              <a:t>Чем разрушило здание? Взрывной волной</a:t>
            </a:r>
            <a:r>
              <a:rPr lang="ru-RU" dirty="0" smtClean="0">
                <a:effectLst/>
                <a:latin typeface="Calibri"/>
                <a:ea typeface="Calibri"/>
                <a:cs typeface="Times New Roman"/>
              </a:rPr>
              <a:t>.</a:t>
            </a:r>
            <a:endParaRPr lang="cs-CZ" dirty="0" smtClean="0">
              <a:effectLst/>
              <a:latin typeface="Calibri"/>
              <a:ea typeface="Calibri"/>
              <a:cs typeface="Times New Roman"/>
            </a:endParaRPr>
          </a:p>
          <a:p>
            <a:r>
              <a:rPr lang="ru-RU" dirty="0" smtClean="0">
                <a:effectLst/>
                <a:latin typeface="Calibri"/>
                <a:ea typeface="Calibri"/>
                <a:cs typeface="Times New Roman"/>
              </a:rPr>
              <a:t>Пропуск </a:t>
            </a:r>
            <a:r>
              <a:rPr lang="ru-RU" u="sng" dirty="0" smtClean="0">
                <a:effectLst/>
                <a:latin typeface="Calibri"/>
                <a:ea typeface="Calibri"/>
                <a:cs typeface="Times New Roman"/>
              </a:rPr>
              <a:t>дополнения</a:t>
            </a:r>
            <a:r>
              <a:rPr lang="ru-RU" dirty="0" smtClean="0">
                <a:effectLst/>
                <a:latin typeface="Calibri"/>
                <a:ea typeface="Calibri"/>
                <a:cs typeface="Times New Roman"/>
              </a:rPr>
              <a:t>: </a:t>
            </a:r>
            <a:r>
              <a:rPr lang="ru-RU" i="1" dirty="0" smtClean="0">
                <a:effectLst/>
                <a:latin typeface="Calibri"/>
                <a:ea typeface="Calibri"/>
                <a:cs typeface="Times New Roman"/>
              </a:rPr>
              <a:t>Он хочет выступить с речью. Сейчас как раз составляет</a:t>
            </a:r>
            <a:r>
              <a:rPr lang="ru-RU" dirty="0" smtClean="0">
                <a:effectLst/>
                <a:latin typeface="Calibri"/>
                <a:ea typeface="Calibri"/>
                <a:cs typeface="Times New Roman"/>
              </a:rPr>
              <a:t>. Из дополнений чаще всего опускается местоимение это. </a:t>
            </a:r>
            <a:r>
              <a:rPr lang="ru-RU" i="1" dirty="0" smtClean="0">
                <a:effectLst/>
                <a:latin typeface="Calibri"/>
                <a:ea typeface="Calibri"/>
                <a:cs typeface="Times New Roman"/>
              </a:rPr>
              <a:t>Я же говорил тебе!</a:t>
            </a:r>
            <a:endParaRPr lang="cs-CZ" dirty="0"/>
          </a:p>
        </p:txBody>
      </p:sp>
    </p:spTree>
    <p:extLst>
      <p:ext uri="{BB962C8B-B14F-4D97-AF65-F5344CB8AC3E}">
        <p14:creationId xmlns:p14="http://schemas.microsoft.com/office/powerpoint/2010/main" val="425879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531663" y="980728"/>
            <a:ext cx="8136904" cy="4808496"/>
          </a:xfrm>
          <a:prstGeom prst="rect">
            <a:avLst/>
          </a:prstGeom>
        </p:spPr>
        <p:txBody>
          <a:bodyPr wrap="square">
            <a:spAutoFit/>
          </a:bodyPr>
          <a:lstStyle/>
          <a:p>
            <a:pPr>
              <a:lnSpc>
                <a:spcPct val="115000"/>
              </a:lnSpc>
              <a:spcAft>
                <a:spcPts val="1000"/>
              </a:spcAft>
            </a:pPr>
            <a:r>
              <a:rPr lang="ru-RU" u="sng" dirty="0" smtClean="0">
                <a:effectLst/>
                <a:latin typeface="Calibri"/>
                <a:ea typeface="Calibri"/>
                <a:cs typeface="Times New Roman"/>
              </a:rPr>
              <a:t>Переведите с использованием эллипсиса</a:t>
            </a:r>
            <a:endParaRPr lang="cs-CZ" u="sng" dirty="0" smtClean="0">
              <a:effectLst/>
              <a:latin typeface="Calibri"/>
              <a:ea typeface="Calibri"/>
              <a:cs typeface="Times New Roman"/>
            </a:endParaRPr>
          </a:p>
          <a:p>
            <a:pPr>
              <a:lnSpc>
                <a:spcPct val="115000"/>
              </a:lnSpc>
              <a:spcAft>
                <a:spcPts val="1000"/>
              </a:spcAft>
            </a:pPr>
            <a:endParaRPr lang="cs-CZ" dirty="0" smtClean="0">
              <a:effectLst/>
              <a:latin typeface="Calibri"/>
              <a:ea typeface="Calibri"/>
              <a:cs typeface="Times New Roman"/>
            </a:endParaRPr>
          </a:p>
          <a:p>
            <a:pPr>
              <a:lnSpc>
                <a:spcPct val="115000"/>
              </a:lnSpc>
              <a:spcAft>
                <a:spcPts val="1000"/>
              </a:spcAft>
            </a:pPr>
            <a:r>
              <a:rPr lang="cs-CZ" i="1" dirty="0" smtClean="0">
                <a:effectLst/>
                <a:latin typeface="Calibri"/>
                <a:ea typeface="Calibri"/>
                <a:cs typeface="Times New Roman"/>
              </a:rPr>
              <a:t>1. Ještě bychom rádi čaj. 2. Možná ti to pomůže. 3. Koho hledáte? 4. Není to hezké. 5. Mohu odejít? 6. Už musím na přednášky. 7. Strašně se mi to líbilo. 8. Do Říma kdybych tak mohl zajet! 9. Pustil se k vratům, ale z okna se ozval matčin hlas. 10. O čem to tak dlouho mluvíte? 11. A vtom ten mizera mě z ničeho nic chňapne za prst. 12. A on na to, co vás to napadá? 13. Teď když </a:t>
            </a:r>
            <a:r>
              <a:rPr lang="cs-CZ" i="1" dirty="0" smtClean="0">
                <a:effectLst/>
                <a:latin typeface="Calibri"/>
                <a:ea typeface="Calibri"/>
                <a:cs typeface="Times New Roman"/>
              </a:rPr>
              <a:t>odešla</a:t>
            </a:r>
            <a:r>
              <a:rPr lang="ru-RU" i="1">
                <a:latin typeface="Calibri"/>
                <a:ea typeface="Calibri"/>
                <a:cs typeface="Times New Roman"/>
              </a:rPr>
              <a:t>,</a:t>
            </a:r>
            <a:r>
              <a:rPr lang="cs-CZ" i="1" smtClean="0">
                <a:effectLst/>
                <a:latin typeface="Calibri"/>
                <a:ea typeface="Calibri"/>
                <a:cs typeface="Times New Roman"/>
              </a:rPr>
              <a:t> </a:t>
            </a:r>
            <a:r>
              <a:rPr lang="cs-CZ" i="1" dirty="0" smtClean="0">
                <a:effectLst/>
                <a:latin typeface="Calibri"/>
                <a:ea typeface="Calibri"/>
                <a:cs typeface="Times New Roman"/>
              </a:rPr>
              <a:t>chci mluvit k věci. 14. Z nádraží přišel přímo sem.  15. Kdepak já a zlobit se! 16. Právě jdu od souseda. 17. Nehodí se to. 18. Najednou mi jde vstříc stařenka. 19. Mělo by se to spravit. 20. Pročpak lezeš přes plot? 21. Právě to sestavuje. 22. Dej sem tu harmoniku, už dlouho jsem ji neměl v rukou. 23. Prosí tě abys počkal. 24. Nějak jsem nemohl spát. 25. Radím Vám, </a:t>
            </a:r>
            <a:r>
              <a:rPr lang="cs-CZ" i="1" dirty="0" smtClean="0">
                <a:effectLst/>
                <a:latin typeface="Calibri"/>
                <a:ea typeface="Calibri"/>
                <a:cs typeface="Times New Roman"/>
              </a:rPr>
              <a:t>abyste </a:t>
            </a:r>
            <a:r>
              <a:rPr lang="cs-CZ" i="1" dirty="0" smtClean="0">
                <a:effectLst/>
                <a:latin typeface="Calibri"/>
                <a:ea typeface="Calibri"/>
                <a:cs typeface="Times New Roman"/>
              </a:rPr>
              <a:t>se podíval, kdy odjíždí ten vlak. 26. Dej pozor, mohl bych tě uhodit. 27. Musíš pospíchat. 28. Je to hnusný člověk, nenávidím ho. 29. Měl bys napsat domů. 30. Musíme se zeptat průvodčího. 31. Nemohu spát chůvo, je zde tak dusno. </a:t>
            </a:r>
            <a:endParaRPr lang="cs-CZ" dirty="0">
              <a:effectLst/>
              <a:latin typeface="Calibri"/>
              <a:ea typeface="Calibri"/>
              <a:cs typeface="Times New Roman"/>
            </a:endParaRPr>
          </a:p>
        </p:txBody>
      </p:sp>
    </p:spTree>
    <p:extLst>
      <p:ext uri="{BB962C8B-B14F-4D97-AF65-F5344CB8AC3E}">
        <p14:creationId xmlns:p14="http://schemas.microsoft.com/office/powerpoint/2010/main" val="20571381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ok">
  <a:themeElements>
    <a:clrScheme name="Tok">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ok">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o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TotalTime>
  <Words>318</Words>
  <Application>Microsoft Office PowerPoint</Application>
  <PresentationFormat>Předvádění na obrazovce (4:3)</PresentationFormat>
  <Paragraphs>30</Paragraphs>
  <Slides>5</Slides>
  <Notes>0</Notes>
  <HiddenSlides>0</HiddenSlides>
  <MMClips>0</MMClips>
  <ScaleCrop>false</ScaleCrop>
  <HeadingPairs>
    <vt:vector size="4" baseType="variant">
      <vt:variant>
        <vt:lpstr>Motiv</vt:lpstr>
      </vt:variant>
      <vt:variant>
        <vt:i4>1</vt:i4>
      </vt:variant>
      <vt:variant>
        <vt:lpstr>Nadpisy snímků</vt:lpstr>
      </vt:variant>
      <vt:variant>
        <vt:i4>5</vt:i4>
      </vt:variant>
    </vt:vector>
  </HeadingPairs>
  <TitlesOfParts>
    <vt:vector size="6" baseType="lpstr">
      <vt:lpstr>Tok</vt:lpstr>
      <vt:lpstr>ЭЛЛИПСИС И НЕПОЛНЫЕ ПРЕДЛОЖЕНИЯ</vt:lpstr>
      <vt:lpstr>Prezentace aplikace PowerPoint</vt:lpstr>
      <vt:lpstr>Prezentace aplikace PowerPoint</vt:lpstr>
      <vt:lpstr>Prezentace aplikace PowerPoint</vt:lpstr>
      <vt:lpstr>Prezentace aplikace PowerPoint</vt:lpstr>
    </vt:vector>
  </TitlesOfParts>
  <Company>Übersetzer René Stranz-Nikitin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ЭЛЛИПСИС И НЕПОЛНЫЕ ПРЕДЛОЖЕНИЯ</dc:title>
  <dc:creator>Veronika Stranz-Nikitina</dc:creator>
  <cp:lastModifiedBy>Veronika Stranz-Nikitina</cp:lastModifiedBy>
  <cp:revision>8</cp:revision>
  <cp:lastPrinted>2016-10-19T12:46:11Z</cp:lastPrinted>
  <dcterms:created xsi:type="dcterms:W3CDTF">2016-10-19T11:36:22Z</dcterms:created>
  <dcterms:modified xsi:type="dcterms:W3CDTF">2016-12-13T13:02:45Z</dcterms:modified>
</cp:coreProperties>
</file>