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396" r:id="rId2"/>
    <p:sldId id="401" r:id="rId3"/>
    <p:sldId id="404" r:id="rId4"/>
    <p:sldId id="402" r:id="rId5"/>
    <p:sldId id="403" r:id="rId6"/>
    <p:sldId id="405" r:id="rId7"/>
    <p:sldId id="406" r:id="rId8"/>
    <p:sldId id="407" r:id="rId9"/>
    <p:sldId id="39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48CD6-630B-4C19-B54E-34A8678F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problémy sociologie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9E81AB-5FB9-4D5B-81CF-570E5347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2869"/>
            <a:ext cx="10515600" cy="392409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Blok III. </a:t>
            </a:r>
            <a:r>
              <a:rPr lang="cs-CZ" dirty="0" err="1"/>
              <a:t>Governance</a:t>
            </a:r>
            <a:r>
              <a:rPr lang="cs-CZ" dirty="0"/>
              <a:t>, </a:t>
            </a:r>
            <a:r>
              <a:rPr lang="cs-CZ" dirty="0" err="1"/>
              <a:t>govenmentality</a:t>
            </a:r>
            <a:r>
              <a:rPr lang="cs-CZ" dirty="0"/>
              <a:t>, </a:t>
            </a:r>
            <a:r>
              <a:rPr lang="cs-CZ" dirty="0" err="1"/>
              <a:t>government</a:t>
            </a:r>
            <a:r>
              <a:rPr lang="cs-CZ" dirty="0"/>
              <a:t> – moc ve vzdělávání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12. Společnost vědění a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42643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472C5-4353-469F-96BA-BFDEA40B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z minula…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853F7A-4C9B-488C-946D-B192049C9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Dobře myšlené reformy ve vzdělávání mají negativní důsledky</a:t>
            </a:r>
          </a:p>
          <a:p>
            <a:r>
              <a:rPr lang="cs-CZ" dirty="0"/>
              <a:t>Proč?</a:t>
            </a:r>
          </a:p>
          <a:p>
            <a:r>
              <a:rPr lang="cs-CZ" dirty="0"/>
              <a:t>Nové společenské podmínky vyvolávají nové reformy ve vzdělávání</a:t>
            </a:r>
          </a:p>
          <a:p>
            <a:pPr lvl="1"/>
            <a:r>
              <a:rPr lang="cs-CZ" dirty="0"/>
              <a:t>Tyto nové společenské podmínky jsou často popisované jako:</a:t>
            </a:r>
          </a:p>
          <a:p>
            <a:pPr lvl="2"/>
            <a:r>
              <a:rPr lang="cs-CZ" dirty="0"/>
              <a:t>Vzdělanostní společnost</a:t>
            </a:r>
          </a:p>
          <a:p>
            <a:pPr lvl="2"/>
            <a:r>
              <a:rPr lang="cs-CZ" dirty="0"/>
              <a:t>Společnost vědění</a:t>
            </a:r>
          </a:p>
          <a:p>
            <a:pPr lvl="2"/>
            <a:r>
              <a:rPr lang="cs-CZ" dirty="0"/>
              <a:t>Znalostní ekonomika</a:t>
            </a:r>
          </a:p>
          <a:p>
            <a:pPr lvl="2"/>
            <a:r>
              <a:rPr lang="cs-CZ" dirty="0"/>
              <a:t>Informační kapitalismus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44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16A02-D51D-41F1-8389-B79E7D53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/>
          <a:lstStyle/>
          <a:p>
            <a:r>
              <a:rPr lang="cs-CZ" dirty="0"/>
              <a:t>Pojmy </a:t>
            </a:r>
            <a:r>
              <a:rPr lang="cs-CZ" sz="3200" dirty="0"/>
              <a:t>(</a:t>
            </a:r>
            <a:r>
              <a:rPr lang="cs-CZ" sz="3200" dirty="0" err="1"/>
              <a:t>Castells</a:t>
            </a:r>
            <a:r>
              <a:rPr lang="cs-CZ" sz="3200" dirty="0"/>
              <a:t> 1996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Information</a:t>
            </a:r>
            <a:r>
              <a:rPr lang="cs-CZ" sz="3200" i="1" dirty="0"/>
              <a:t> Age</a:t>
            </a:r>
            <a:r>
              <a:rPr lang="cs-CZ" sz="3200" dirty="0"/>
              <a:t>) </a:t>
            </a:r>
            <a:endParaRPr lang="en-GB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E0E5F-39A5-4C3F-BD52-C16BA2724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/>
              <a:t>economy</a:t>
            </a:r>
            <a:endParaRPr lang="cs-CZ" b="1" dirty="0"/>
          </a:p>
          <a:p>
            <a:pPr lvl="1"/>
            <a:r>
              <a:rPr lang="cs-CZ" dirty="0"/>
              <a:t>„In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, </a:t>
            </a:r>
            <a:r>
              <a:rPr lang="cs-CZ" dirty="0" err="1"/>
              <a:t>information</a:t>
            </a:r>
            <a:r>
              <a:rPr lang="cs-CZ" dirty="0"/>
              <a:t> mode </a:t>
            </a:r>
            <a:r>
              <a:rPr lang="cs-CZ" dirty="0" err="1"/>
              <a:t>of</a:t>
            </a:r>
            <a:r>
              <a:rPr lang="cs-CZ" dirty="0"/>
              <a:t> development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souce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productiovity</a:t>
            </a:r>
            <a:r>
              <a:rPr lang="cs-CZ" dirty="0"/>
              <a:t> </a:t>
            </a:r>
            <a:r>
              <a:rPr lang="cs-CZ" dirty="0" err="1"/>
              <a:t>lies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techology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knowledge</a:t>
            </a:r>
            <a:r>
              <a:rPr lang="cs-CZ" b="1" dirty="0"/>
              <a:t> </a:t>
            </a:r>
            <a:r>
              <a:rPr lang="cs-CZ" b="1" dirty="0" err="1"/>
              <a:t>generation</a:t>
            </a:r>
            <a:r>
              <a:rPr lang="cs-CZ" dirty="0"/>
              <a:t>,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, and symbol </a:t>
            </a:r>
            <a:r>
              <a:rPr lang="cs-CZ" dirty="0" err="1"/>
              <a:t>communication</a:t>
            </a:r>
            <a:r>
              <a:rPr lang="cs-CZ" dirty="0"/>
              <a:t>.“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action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knowledge</a:t>
            </a:r>
            <a:r>
              <a:rPr lang="cs-CZ" b="1" dirty="0"/>
              <a:t> </a:t>
            </a:r>
            <a:r>
              <a:rPr lang="cs-CZ" b="1" dirty="0" err="1"/>
              <a:t>upon</a:t>
            </a:r>
            <a:r>
              <a:rPr lang="cs-CZ" b="1" dirty="0"/>
              <a:t> </a:t>
            </a:r>
            <a:r>
              <a:rPr lang="cs-CZ" b="1" dirty="0" err="1"/>
              <a:t>knowledge</a:t>
            </a:r>
            <a:r>
              <a:rPr lang="cs-CZ" b="1" dirty="0"/>
              <a:t> </a:t>
            </a:r>
            <a:r>
              <a:rPr lang="cs-CZ" b="1" dirty="0" err="1"/>
              <a:t>itself</a:t>
            </a:r>
            <a:r>
              <a:rPr lang="cs-CZ" b="1" dirty="0"/>
              <a:t> </a:t>
            </a:r>
            <a:r>
              <a:rPr lang="cs-CZ" dirty="0"/>
              <a:t>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productivity</a:t>
            </a:r>
            <a:r>
              <a:rPr lang="cs-CZ" dirty="0"/>
              <a:t>.“ (</a:t>
            </a:r>
            <a:r>
              <a:rPr lang="cs-CZ" dirty="0" err="1"/>
              <a:t>Castells</a:t>
            </a:r>
            <a:r>
              <a:rPr lang="cs-CZ" dirty="0"/>
              <a:t>, 1996,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Age</a:t>
            </a:r>
            <a:r>
              <a:rPr lang="cs-CZ" dirty="0"/>
              <a:t>)</a:t>
            </a:r>
          </a:p>
          <a:p>
            <a:r>
              <a:rPr lang="cs-CZ" b="1" dirty="0" err="1"/>
              <a:t>Information</a:t>
            </a:r>
            <a:r>
              <a:rPr lang="cs-CZ" b="1" dirty="0"/>
              <a:t> society</a:t>
            </a:r>
          </a:p>
          <a:p>
            <a:pPr lvl="1"/>
            <a:r>
              <a:rPr lang="cs-CZ" dirty="0"/>
              <a:t>Informace (komunikace vědění) jsou klíčové pro strukturaci společnosti ( v každé době)</a:t>
            </a:r>
          </a:p>
          <a:p>
            <a:r>
              <a:rPr lang="cs-CZ" b="1" dirty="0" err="1"/>
              <a:t>Informational</a:t>
            </a:r>
            <a:r>
              <a:rPr lang="cs-CZ" b="1" dirty="0"/>
              <a:t> society</a:t>
            </a:r>
          </a:p>
          <a:p>
            <a:pPr lvl="1"/>
            <a:r>
              <a:rPr lang="cs-CZ" dirty="0"/>
              <a:t>Specifická forma sociální organizace – generování, zpracovávání a přenos informací jsou základní zdroje produktivity a moci díky novým technologickým podmínkám</a:t>
            </a:r>
          </a:p>
          <a:p>
            <a:r>
              <a:rPr lang="cs-CZ" dirty="0"/>
              <a:t>„</a:t>
            </a:r>
            <a:r>
              <a:rPr lang="cs-CZ" dirty="0" err="1"/>
              <a:t>Informational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“ je odlišná od industriální ekonomiky, ale neoponuje její logice, jenom ji podřazuje do svého systému, pouze ji činí závislou na technologiích, nejde o ekonomiku služeb (Bell), ale nový dosah informací (díky technologiím) – máme informační zemědělství, informační řemeslnictví…)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22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9DFCB-7F47-4339-8224-F5416303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>
            <a:normAutofit/>
          </a:bodyPr>
          <a:lstStyle/>
          <a:p>
            <a:r>
              <a:rPr lang="cs-CZ" dirty="0" err="1"/>
              <a:t>Knowledge</a:t>
            </a:r>
            <a:r>
              <a:rPr lang="cs-CZ" dirty="0"/>
              <a:t> society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3FAE4-58E3-46DB-B424-5C07CE1BC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3 užití:</a:t>
            </a:r>
          </a:p>
          <a:p>
            <a:pPr lvl="1"/>
            <a:r>
              <a:rPr lang="cs-CZ" dirty="0"/>
              <a:t>Metafora</a:t>
            </a:r>
          </a:p>
          <a:p>
            <a:pPr lvl="1"/>
            <a:r>
              <a:rPr lang="cs-CZ" dirty="0"/>
              <a:t>Normativ – jakou společnost bychom měli chtít (EK 1997)</a:t>
            </a:r>
          </a:p>
          <a:p>
            <a:pPr lvl="1"/>
            <a:r>
              <a:rPr lang="cs-CZ" dirty="0"/>
              <a:t>Analytický termín – nový rozhodující způsob produkce (nikoli materiál a práce, ale vědění)</a:t>
            </a:r>
          </a:p>
          <a:p>
            <a:pPr lvl="1"/>
            <a:endParaRPr lang="cs-CZ" dirty="0"/>
          </a:p>
          <a:p>
            <a:r>
              <a:rPr lang="en-GB" dirty="0"/>
              <a:t>„</a:t>
            </a:r>
            <a:r>
              <a:rPr lang="en-GB" dirty="0" err="1"/>
              <a:t>ekonomika</a:t>
            </a:r>
            <a:r>
              <a:rPr lang="en-GB" dirty="0"/>
              <a:t> </a:t>
            </a:r>
            <a:r>
              <a:rPr lang="en-GB" dirty="0" err="1"/>
              <a:t>založená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znalostech</a:t>
            </a:r>
            <a:r>
              <a:rPr lang="en-GB" dirty="0"/>
              <a:t>“ (knowledge- based economy [</a:t>
            </a:r>
            <a:r>
              <a:rPr lang="en-GB" dirty="0" err="1"/>
              <a:t>např</a:t>
            </a:r>
            <a:r>
              <a:rPr lang="en-GB" dirty="0"/>
              <a:t>. OECD 1996])</a:t>
            </a:r>
            <a:endParaRPr lang="cs-CZ" dirty="0"/>
          </a:p>
          <a:p>
            <a:r>
              <a:rPr lang="en-GB" dirty="0"/>
              <a:t>„</a:t>
            </a:r>
            <a:r>
              <a:rPr lang="en-GB" dirty="0" err="1"/>
              <a:t>ekonomika</a:t>
            </a:r>
            <a:r>
              <a:rPr lang="en-GB" dirty="0"/>
              <a:t> </a:t>
            </a:r>
            <a:r>
              <a:rPr lang="en-GB" dirty="0" err="1"/>
              <a:t>tažená</a:t>
            </a:r>
            <a:r>
              <a:rPr lang="en-GB" dirty="0"/>
              <a:t> </a:t>
            </a:r>
            <a:r>
              <a:rPr lang="en-GB" dirty="0" err="1"/>
              <a:t>znalostmi</a:t>
            </a:r>
            <a:r>
              <a:rPr lang="en-GB" dirty="0"/>
              <a:t>“ (knowledge-</a:t>
            </a:r>
            <a:r>
              <a:rPr lang="en-GB" dirty="0" err="1"/>
              <a:t>driveneconomy</a:t>
            </a:r>
            <a:r>
              <a:rPr lang="en-GB" dirty="0"/>
              <a:t> [</a:t>
            </a:r>
            <a:r>
              <a:rPr lang="en-GB" dirty="0" err="1"/>
              <a:t>např</a:t>
            </a:r>
            <a:r>
              <a:rPr lang="en-GB" dirty="0"/>
              <a:t>. Innovation 2000])</a:t>
            </a:r>
            <a:endParaRPr lang="cs-CZ" dirty="0"/>
          </a:p>
          <a:p>
            <a:r>
              <a:rPr lang="en-GB" dirty="0"/>
              <a:t>„</a:t>
            </a:r>
            <a:r>
              <a:rPr lang="en-GB" dirty="0" err="1"/>
              <a:t>znalostní</a:t>
            </a:r>
            <a:r>
              <a:rPr lang="en-GB" dirty="0"/>
              <a:t> </a:t>
            </a:r>
            <a:r>
              <a:rPr lang="en-GB" dirty="0" err="1"/>
              <a:t>ekonomika</a:t>
            </a:r>
            <a:r>
              <a:rPr lang="en-GB" dirty="0"/>
              <a:t>“ (knowledge economy [</a:t>
            </a:r>
            <a:r>
              <a:rPr lang="en-GB" dirty="0" err="1"/>
              <a:t>např</a:t>
            </a:r>
            <a:r>
              <a:rPr lang="en-GB" dirty="0"/>
              <a:t>. Houghton, Sheehan 2000])</a:t>
            </a:r>
            <a:endParaRPr lang="cs-CZ" dirty="0"/>
          </a:p>
          <a:p>
            <a:r>
              <a:rPr lang="en-GB" dirty="0"/>
              <a:t>„</a:t>
            </a:r>
            <a:r>
              <a:rPr lang="en-GB" dirty="0" err="1"/>
              <a:t>učící</a:t>
            </a:r>
            <a:r>
              <a:rPr lang="en-GB" dirty="0"/>
              <a:t> se </a:t>
            </a:r>
            <a:r>
              <a:rPr lang="en-GB" dirty="0" err="1"/>
              <a:t>společnost</a:t>
            </a:r>
            <a:r>
              <a:rPr lang="en-GB" dirty="0"/>
              <a:t>“ (learning society [</a:t>
            </a:r>
            <a:r>
              <a:rPr lang="en-GB" dirty="0" err="1"/>
              <a:t>např</a:t>
            </a:r>
            <a:r>
              <a:rPr lang="en-GB" dirty="0"/>
              <a:t>. Ran- son 1994])</a:t>
            </a:r>
          </a:p>
        </p:txBody>
      </p:sp>
    </p:spTree>
    <p:extLst>
      <p:ext uri="{BB962C8B-B14F-4D97-AF65-F5344CB8AC3E}">
        <p14:creationId xmlns:p14="http://schemas.microsoft.com/office/powerpoint/2010/main" val="306963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363F4-44AF-4376-909B-B3E0B2DC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r>
              <a:rPr lang="cs-CZ" dirty="0"/>
              <a:t>Etapy </a:t>
            </a:r>
            <a:r>
              <a:rPr lang="cs-CZ" sz="2800" dirty="0"/>
              <a:t>(Veselý 2004)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1AD221-BCD7-4A8F-BA4F-BF3F251B0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6"/>
            <a:ext cx="10515600" cy="547314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„</a:t>
            </a:r>
            <a:r>
              <a:rPr lang="en-GB" dirty="0" err="1"/>
              <a:t>prototeorie</a:t>
            </a:r>
            <a:r>
              <a:rPr lang="en-GB" dirty="0"/>
              <a:t>“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 – </a:t>
            </a:r>
            <a:r>
              <a:rPr lang="en-GB" dirty="0" err="1"/>
              <a:t>teorie</a:t>
            </a:r>
            <a:r>
              <a:rPr lang="en-GB" dirty="0"/>
              <a:t> </a:t>
            </a:r>
            <a:r>
              <a:rPr lang="en-GB" dirty="0" err="1"/>
              <a:t>postindustriální</a:t>
            </a:r>
            <a:r>
              <a:rPr lang="en-GB" dirty="0"/>
              <a:t> a </a:t>
            </a:r>
            <a:r>
              <a:rPr lang="en-GB" dirty="0" err="1"/>
              <a:t>informační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endParaRPr lang="cs-CZ" dirty="0"/>
          </a:p>
          <a:p>
            <a:pPr lvl="1"/>
            <a:r>
              <a:rPr lang="cs-CZ" dirty="0"/>
              <a:t>70. léta – Daniel Bell – </a:t>
            </a:r>
            <a:r>
              <a:rPr lang="cs-CZ" b="1" i="1" dirty="0"/>
              <a:t>Postindustriální společnost</a:t>
            </a:r>
          </a:p>
          <a:p>
            <a:pPr lvl="1"/>
            <a:r>
              <a:rPr lang="cs-CZ" dirty="0"/>
              <a:t>rozvoj služeb, teoretického vědění, vědecké racionality pronikající ekonomickou, sociální i politickou sféru</a:t>
            </a:r>
          </a:p>
          <a:p>
            <a:pPr lvl="1"/>
            <a:r>
              <a:rPr lang="cs-CZ" b="1" i="1" dirty="0"/>
              <a:t>Informační společnost </a:t>
            </a:r>
            <a:r>
              <a:rPr lang="cs-CZ" dirty="0"/>
              <a:t>– </a:t>
            </a:r>
            <a:r>
              <a:rPr lang="cs-CZ" dirty="0" err="1"/>
              <a:t>Tofflerovi</a:t>
            </a:r>
            <a:r>
              <a:rPr lang="cs-CZ" dirty="0"/>
              <a:t> – </a:t>
            </a:r>
            <a:r>
              <a:rPr lang="cs-CZ" dirty="0" err="1"/>
              <a:t>supersymbolická</a:t>
            </a:r>
            <a:r>
              <a:rPr lang="cs-CZ" dirty="0"/>
              <a:t> ekonomika</a:t>
            </a:r>
          </a:p>
          <a:p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specifikace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vědění</a:t>
            </a:r>
            <a:endParaRPr lang="cs-CZ" dirty="0"/>
          </a:p>
          <a:p>
            <a:pPr lvl="1"/>
            <a:r>
              <a:rPr lang="cs-CZ" b="1" i="1" dirty="0" err="1"/>
              <a:t>Knowledge</a:t>
            </a:r>
            <a:r>
              <a:rPr lang="cs-CZ" b="1" i="1" dirty="0"/>
              <a:t> society </a:t>
            </a:r>
            <a:r>
              <a:rPr lang="cs-CZ" dirty="0"/>
              <a:t>– </a:t>
            </a:r>
            <a:r>
              <a:rPr lang="cs-CZ" dirty="0" err="1"/>
              <a:t>Drucker</a:t>
            </a:r>
            <a:r>
              <a:rPr lang="cs-CZ" dirty="0"/>
              <a:t>, </a:t>
            </a:r>
            <a:r>
              <a:rPr lang="cs-CZ" dirty="0" err="1"/>
              <a:t>Stehr</a:t>
            </a:r>
            <a:r>
              <a:rPr lang="cs-CZ" dirty="0"/>
              <a:t> </a:t>
            </a:r>
          </a:p>
          <a:p>
            <a:r>
              <a:rPr lang="en-GB" dirty="0" err="1"/>
              <a:t>současná</a:t>
            </a:r>
            <a:r>
              <a:rPr lang="en-GB" dirty="0"/>
              <a:t> </a:t>
            </a:r>
            <a:r>
              <a:rPr lang="en-GB" dirty="0" err="1"/>
              <a:t>redefinice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vědění</a:t>
            </a:r>
            <a:endParaRPr lang="cs-CZ" dirty="0"/>
          </a:p>
          <a:p>
            <a:pPr lvl="1"/>
            <a:r>
              <a:rPr lang="en-GB" dirty="0"/>
              <a:t>dynamic</a:t>
            </a:r>
            <a:r>
              <a:rPr lang="cs-CZ" dirty="0" err="1"/>
              <a:t>ké</a:t>
            </a:r>
            <a:r>
              <a:rPr lang="en-GB" dirty="0"/>
              <a:t> </a:t>
            </a:r>
            <a:r>
              <a:rPr lang="en-GB" dirty="0" err="1"/>
              <a:t>pojetí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 v </a:t>
            </a:r>
            <a:r>
              <a:rPr lang="en-GB" dirty="0" err="1"/>
              <a:t>teoriích</a:t>
            </a:r>
            <a:r>
              <a:rPr lang="en-GB" dirty="0"/>
              <a:t> </a:t>
            </a:r>
            <a:r>
              <a:rPr lang="en-GB" b="1" dirty="0" err="1"/>
              <a:t>reflexivní</a:t>
            </a:r>
            <a:r>
              <a:rPr lang="en-GB" b="1" dirty="0"/>
              <a:t> </a:t>
            </a:r>
            <a:r>
              <a:rPr lang="en-GB" b="1" dirty="0" err="1"/>
              <a:t>modernizace</a:t>
            </a:r>
            <a:endParaRPr lang="cs-CZ" b="1" dirty="0"/>
          </a:p>
          <a:p>
            <a:pPr lvl="2"/>
            <a:r>
              <a:rPr lang="en-GB" dirty="0"/>
              <a:t>„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praktiky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neustále</a:t>
            </a:r>
            <a:r>
              <a:rPr lang="en-GB" dirty="0"/>
              <a:t> </a:t>
            </a:r>
            <a:r>
              <a:rPr lang="en-GB" dirty="0" err="1"/>
              <a:t>ověřovány</a:t>
            </a:r>
            <a:r>
              <a:rPr lang="en-GB" dirty="0"/>
              <a:t> a </a:t>
            </a:r>
            <a:r>
              <a:rPr lang="en-GB" dirty="0" err="1"/>
              <a:t>přetvářeny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světle</a:t>
            </a:r>
            <a:r>
              <a:rPr lang="en-GB" dirty="0"/>
              <a:t>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informací</a:t>
            </a:r>
            <a:r>
              <a:rPr lang="en-GB" dirty="0"/>
              <a:t> o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praktikách</a:t>
            </a:r>
            <a:r>
              <a:rPr lang="en-GB" dirty="0"/>
              <a:t> </a:t>
            </a:r>
            <a:r>
              <a:rPr lang="en-GB" dirty="0" err="1"/>
              <a:t>samých</a:t>
            </a:r>
            <a:r>
              <a:rPr lang="en-GB" dirty="0"/>
              <a:t>, </a:t>
            </a:r>
            <a:r>
              <a:rPr lang="en-GB" dirty="0" err="1"/>
              <a:t>informací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v </a:t>
            </a:r>
            <a:r>
              <a:rPr lang="en-GB" dirty="0" err="1"/>
              <a:t>zásadě</a:t>
            </a:r>
            <a:r>
              <a:rPr lang="en-GB" dirty="0"/>
              <a:t> </a:t>
            </a:r>
            <a:r>
              <a:rPr lang="en-GB" dirty="0" err="1"/>
              <a:t>mění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charakter</a:t>
            </a:r>
            <a:r>
              <a:rPr lang="en-GB" dirty="0"/>
              <a:t>“ [Giddens 2003: 40]</a:t>
            </a:r>
          </a:p>
          <a:p>
            <a:pPr lvl="1"/>
            <a:r>
              <a:rPr lang="en-GB" dirty="0" err="1"/>
              <a:t>produkc</a:t>
            </a:r>
            <a:r>
              <a:rPr lang="cs-CZ" dirty="0"/>
              <a:t>e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 a </a:t>
            </a:r>
            <a:r>
              <a:rPr lang="en-GB" dirty="0" err="1"/>
              <a:t>sociální</a:t>
            </a:r>
            <a:r>
              <a:rPr lang="en-GB" dirty="0"/>
              <a:t> a </a:t>
            </a:r>
            <a:r>
              <a:rPr lang="en-GB" dirty="0" err="1"/>
              <a:t>kulturní</a:t>
            </a:r>
            <a:r>
              <a:rPr lang="en-GB" dirty="0"/>
              <a:t> context</a:t>
            </a:r>
            <a:endParaRPr lang="cs-CZ" dirty="0"/>
          </a:p>
          <a:p>
            <a:pPr lvl="2"/>
            <a:r>
              <a:rPr lang="cs-CZ" b="1" i="1" dirty="0" err="1"/>
              <a:t>Epistemic</a:t>
            </a:r>
            <a:r>
              <a:rPr lang="cs-CZ" b="1" i="1" dirty="0"/>
              <a:t> </a:t>
            </a:r>
            <a:r>
              <a:rPr lang="cs-CZ" b="1" i="1" dirty="0" err="1"/>
              <a:t>cultures</a:t>
            </a:r>
            <a:r>
              <a:rPr lang="cs-CZ" b="1" i="1" dirty="0"/>
              <a:t> </a:t>
            </a:r>
            <a:r>
              <a:rPr lang="cs-CZ" dirty="0"/>
              <a:t>– </a:t>
            </a:r>
            <a:r>
              <a:rPr lang="cs-CZ" dirty="0" err="1"/>
              <a:t>Knorr</a:t>
            </a:r>
            <a:r>
              <a:rPr lang="cs-CZ" dirty="0"/>
              <a:t> </a:t>
            </a:r>
            <a:r>
              <a:rPr lang="cs-CZ" dirty="0" err="1"/>
              <a:t>Cetina</a:t>
            </a:r>
            <a:endParaRPr lang="cs-CZ" dirty="0"/>
          </a:p>
          <a:p>
            <a:pPr lvl="2"/>
            <a:r>
              <a:rPr lang="cs-CZ" b="1" i="1" dirty="0" err="1"/>
              <a:t>Epistemic</a:t>
            </a:r>
            <a:r>
              <a:rPr lang="cs-CZ" b="1" i="1" dirty="0"/>
              <a:t> </a:t>
            </a:r>
            <a:r>
              <a:rPr lang="cs-CZ" b="1" i="1" dirty="0" err="1"/>
              <a:t>devices</a:t>
            </a:r>
            <a:r>
              <a:rPr lang="cs-CZ" b="1" i="1" dirty="0"/>
              <a:t> </a:t>
            </a:r>
            <a:r>
              <a:rPr lang="cs-CZ" dirty="0"/>
              <a:t>– </a:t>
            </a:r>
            <a:r>
              <a:rPr lang="cs-CZ" dirty="0" err="1"/>
              <a:t>Evans</a:t>
            </a:r>
            <a:endParaRPr lang="cs-CZ" dirty="0"/>
          </a:p>
          <a:p>
            <a:pPr lvl="2"/>
            <a:r>
              <a:rPr lang="cs-CZ" b="1" i="1" dirty="0"/>
              <a:t>Vědomostní komunity </a:t>
            </a:r>
            <a:r>
              <a:rPr lang="cs-CZ" dirty="0"/>
              <a:t>– </a:t>
            </a:r>
            <a:r>
              <a:rPr lang="cs-CZ" dirty="0" err="1"/>
              <a:t>David,Foray</a:t>
            </a:r>
            <a:endParaRPr lang="en-GB" dirty="0"/>
          </a:p>
          <a:p>
            <a:pPr lvl="1"/>
            <a:r>
              <a:rPr lang="en-GB" dirty="0" err="1"/>
              <a:t>Inovac</a:t>
            </a:r>
            <a:r>
              <a:rPr lang="cs-CZ" dirty="0"/>
              <a:t>e – ani </a:t>
            </a:r>
            <a:r>
              <a:rPr lang="cs-CZ" dirty="0" err="1"/>
              <a:t>sicence</a:t>
            </a:r>
            <a:r>
              <a:rPr lang="cs-CZ" dirty="0"/>
              <a:t> </a:t>
            </a:r>
            <a:r>
              <a:rPr lang="cs-CZ" dirty="0" err="1"/>
              <a:t>push</a:t>
            </a:r>
            <a:r>
              <a:rPr lang="cs-CZ" dirty="0"/>
              <a:t>, ani science </a:t>
            </a:r>
            <a:r>
              <a:rPr lang="cs-CZ" dirty="0" err="1"/>
              <a:t>pull</a:t>
            </a:r>
            <a:r>
              <a:rPr lang="cs-CZ" dirty="0"/>
              <a:t>, ale hybrid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06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733B0-E77F-4990-86ED-128050E4D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326"/>
          </a:xfrm>
        </p:spPr>
        <p:txBody>
          <a:bodyPr>
            <a:normAutofit/>
          </a:bodyPr>
          <a:lstStyle/>
          <a:p>
            <a:r>
              <a:rPr lang="cs-CZ" dirty="0"/>
              <a:t>Změny ve společnosti vědění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D4AB22-8848-4C1E-B003-01F84A905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„</a:t>
            </a:r>
            <a:r>
              <a:rPr lang="en-GB" dirty="0" err="1"/>
              <a:t>Vědění</a:t>
            </a:r>
            <a:r>
              <a:rPr lang="en-GB" dirty="0"/>
              <a:t> </a:t>
            </a:r>
            <a:r>
              <a:rPr lang="en-GB" dirty="0" err="1"/>
              <a:t>neprodukuje</a:t>
            </a:r>
            <a:r>
              <a:rPr lang="en-GB" dirty="0"/>
              <a:t> a </a:t>
            </a:r>
            <a:r>
              <a:rPr lang="en-GB" dirty="0" err="1"/>
              <a:t>vědecky</a:t>
            </a:r>
            <a:r>
              <a:rPr lang="en-GB" dirty="0"/>
              <a:t> </a:t>
            </a:r>
            <a:r>
              <a:rPr lang="en-GB" dirty="0" err="1"/>
              <a:t>jej</a:t>
            </a:r>
            <a:r>
              <a:rPr lang="en-GB" dirty="0"/>
              <a:t> </a:t>
            </a:r>
            <a:r>
              <a:rPr lang="en-GB" dirty="0" err="1"/>
              <a:t>neužívá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vědecký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, ale </a:t>
            </a:r>
            <a:r>
              <a:rPr lang="en-GB" dirty="0" err="1"/>
              <a:t>takřka</a:t>
            </a:r>
            <a:r>
              <a:rPr lang="en-GB" dirty="0"/>
              <a:t> </a:t>
            </a:r>
            <a:r>
              <a:rPr lang="en-GB" dirty="0" err="1"/>
              <a:t>všechny</a:t>
            </a:r>
            <a:r>
              <a:rPr lang="en-GB" dirty="0"/>
              <a:t> </a:t>
            </a:r>
            <a:r>
              <a:rPr lang="en-GB" dirty="0" err="1"/>
              <a:t>funkční</a:t>
            </a:r>
            <a:r>
              <a:rPr lang="en-GB" dirty="0"/>
              <a:t> </a:t>
            </a:r>
            <a:r>
              <a:rPr lang="en-GB" dirty="0" err="1"/>
              <a:t>systémy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vytvářejí</a:t>
            </a:r>
            <a:r>
              <a:rPr lang="en-GB" dirty="0"/>
              <a:t> a </a:t>
            </a:r>
            <a:r>
              <a:rPr lang="en-GB" dirty="0" err="1"/>
              <a:t>využívají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 pro </a:t>
            </a:r>
            <a:r>
              <a:rPr lang="en-GB" dirty="0" err="1"/>
              <a:t>svou</a:t>
            </a:r>
            <a:r>
              <a:rPr lang="en-GB" dirty="0"/>
              <a:t> </a:t>
            </a:r>
            <a:r>
              <a:rPr lang="en-GB" dirty="0" err="1"/>
              <a:t>reprodukci</a:t>
            </a:r>
            <a:r>
              <a:rPr lang="en-GB" dirty="0"/>
              <a:t>. </a:t>
            </a:r>
            <a:r>
              <a:rPr lang="en-GB" dirty="0" err="1"/>
              <a:t>Stejně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vě</a:t>
            </a:r>
            <a:r>
              <a:rPr lang="en-GB" dirty="0"/>
              <a:t>- </a:t>
            </a:r>
            <a:r>
              <a:rPr lang="en-GB" dirty="0" err="1"/>
              <a:t>decký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určité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 </a:t>
            </a:r>
            <a:r>
              <a:rPr lang="en-GB" dirty="0" err="1"/>
              <a:t>odkázány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hospodářský</a:t>
            </a:r>
            <a:r>
              <a:rPr lang="en-GB" dirty="0"/>
              <a:t>, </a:t>
            </a:r>
            <a:r>
              <a:rPr lang="en-GB" dirty="0" err="1"/>
              <a:t>právní</a:t>
            </a:r>
            <a:r>
              <a:rPr lang="en-GB" dirty="0"/>
              <a:t> a </a:t>
            </a:r>
            <a:r>
              <a:rPr lang="en-GB" dirty="0" err="1"/>
              <a:t>zdravotní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, aby </a:t>
            </a:r>
            <a:r>
              <a:rPr lang="en-GB" dirty="0" err="1"/>
              <a:t>vůbec</a:t>
            </a:r>
            <a:r>
              <a:rPr lang="en-GB" dirty="0"/>
              <a:t> </a:t>
            </a:r>
            <a:r>
              <a:rPr lang="en-GB" dirty="0" err="1"/>
              <a:t>mohly</a:t>
            </a:r>
            <a:r>
              <a:rPr lang="en-GB" dirty="0"/>
              <a:t> </a:t>
            </a:r>
            <a:r>
              <a:rPr lang="en-GB" dirty="0" err="1"/>
              <a:t>fungovat</a:t>
            </a:r>
            <a:r>
              <a:rPr lang="en-GB" dirty="0"/>
              <a:t>.“ [Willke 2000: 247].</a:t>
            </a:r>
            <a:endParaRPr lang="cs-CZ" dirty="0"/>
          </a:p>
          <a:p>
            <a:r>
              <a:rPr lang="cs-CZ" b="1" dirty="0"/>
              <a:t>Technologické změny </a:t>
            </a:r>
            <a:r>
              <a:rPr lang="cs-CZ" dirty="0"/>
              <a:t>– infrastruktura druhého řádu</a:t>
            </a:r>
          </a:p>
          <a:p>
            <a:r>
              <a:rPr lang="cs-CZ" b="1" dirty="0"/>
              <a:t>Ekonomická struktura </a:t>
            </a:r>
            <a:r>
              <a:rPr lang="cs-CZ" dirty="0"/>
              <a:t>– nenáročnost na suroviny, náročné na know-how</a:t>
            </a:r>
          </a:p>
          <a:p>
            <a:r>
              <a:rPr lang="cs-CZ" b="1" dirty="0"/>
              <a:t>Profesní struktura </a:t>
            </a:r>
            <a:r>
              <a:rPr lang="cs-CZ" dirty="0"/>
              <a:t>a trh práce – služby, vědomostní pracovníci, informační proletariát</a:t>
            </a:r>
          </a:p>
          <a:p>
            <a:r>
              <a:rPr lang="cs-CZ" b="1" dirty="0"/>
              <a:t>Sociální struktura </a:t>
            </a:r>
            <a:r>
              <a:rPr lang="cs-CZ" dirty="0"/>
              <a:t>– stratifikace méně podle třídy a kapitálu a více podle vzdělání a kvalifikaci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67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A58C4-BC99-467F-BD15-9AEFE5A7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395"/>
            <a:ext cx="10515600" cy="854075"/>
          </a:xfrm>
        </p:spPr>
        <p:txBody>
          <a:bodyPr/>
          <a:lstStyle/>
          <a:p>
            <a:r>
              <a:rPr lang="cs-CZ" dirty="0"/>
              <a:t>Důsledky 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181279-8A4B-403E-BED1-51CAD4F69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838493"/>
          </a:xfrm>
        </p:spPr>
        <p:txBody>
          <a:bodyPr/>
          <a:lstStyle/>
          <a:p>
            <a:r>
              <a:rPr lang="cs-CZ" dirty="0"/>
              <a:t>Někteří se vědomostních komunit neúčastní</a:t>
            </a:r>
          </a:p>
          <a:p>
            <a:r>
              <a:rPr lang="cs-CZ" dirty="0"/>
              <a:t>Někteří jsou z výhod společnosti vědění vyloučeni</a:t>
            </a:r>
          </a:p>
          <a:p>
            <a:r>
              <a:rPr lang="cs-CZ" dirty="0"/>
              <a:t>Někteří se nemohou efektivně učit – celoživotně…</a:t>
            </a:r>
          </a:p>
          <a:p>
            <a:r>
              <a:rPr lang="cs-CZ" dirty="0"/>
              <a:t>Někteří nemají přístup k informacím a vědění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en-GB" dirty="0"/>
              <a:t>Na </a:t>
            </a:r>
            <a:r>
              <a:rPr lang="en-GB" dirty="0" err="1"/>
              <a:t>straně</a:t>
            </a:r>
            <a:r>
              <a:rPr lang="en-GB" dirty="0"/>
              <a:t> </a:t>
            </a:r>
            <a:r>
              <a:rPr lang="en-GB" dirty="0" err="1"/>
              <a:t>druhé</a:t>
            </a:r>
            <a:r>
              <a:rPr lang="en-GB" dirty="0"/>
              <a:t> </a:t>
            </a:r>
            <a:r>
              <a:rPr lang="en-GB" dirty="0" err="1"/>
              <a:t>učitelé</a:t>
            </a:r>
            <a:r>
              <a:rPr lang="en-GB" dirty="0"/>
              <a:t> </a:t>
            </a:r>
            <a:r>
              <a:rPr lang="en-GB" dirty="0" err="1"/>
              <a:t>zůstávají</a:t>
            </a:r>
            <a:r>
              <a:rPr lang="en-GB" dirty="0"/>
              <a:t> </a:t>
            </a:r>
            <a:r>
              <a:rPr lang="en-GB" dirty="0" err="1"/>
              <a:t>komunitou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okraji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relativně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málo</a:t>
            </a:r>
            <a:r>
              <a:rPr lang="en-GB" dirty="0"/>
              <a:t> </a:t>
            </a:r>
            <a:r>
              <a:rPr lang="en-GB" dirty="0" err="1"/>
              <a:t>inovací</a:t>
            </a:r>
            <a:r>
              <a:rPr lang="en-GB" dirty="0"/>
              <a:t> je </a:t>
            </a:r>
            <a:r>
              <a:rPr lang="en-GB" dirty="0" err="1"/>
              <a:t>dále</a:t>
            </a:r>
            <a:r>
              <a:rPr lang="en-GB" dirty="0"/>
              <a:t> </a:t>
            </a:r>
            <a:r>
              <a:rPr lang="en-GB" dirty="0" err="1"/>
              <a:t>předáváno</a:t>
            </a:r>
            <a:r>
              <a:rPr lang="en-GB" dirty="0"/>
              <a:t> a </a:t>
            </a:r>
            <a:r>
              <a:rPr lang="en-GB" dirty="0" err="1"/>
              <a:t>sdělováno</a:t>
            </a:r>
            <a:r>
              <a:rPr lang="en-GB" dirty="0"/>
              <a:t> </a:t>
            </a:r>
            <a:r>
              <a:rPr lang="en-GB" dirty="0" err="1"/>
              <a:t>zbytku</a:t>
            </a:r>
            <a:r>
              <a:rPr lang="en-GB" dirty="0"/>
              <a:t> </a:t>
            </a:r>
            <a:r>
              <a:rPr lang="en-GB" dirty="0" err="1"/>
              <a:t>komunity</a:t>
            </a:r>
            <a:r>
              <a:rPr lang="cs-CZ" dirty="0"/>
              <a:t>.“</a:t>
            </a:r>
            <a:r>
              <a:rPr lang="en-GB" dirty="0"/>
              <a:t> [Hargreaves 2000]</a:t>
            </a:r>
            <a:endParaRPr lang="cs-CZ" dirty="0"/>
          </a:p>
          <a:p>
            <a:r>
              <a:rPr lang="cs-CZ" b="1" dirty="0"/>
              <a:t>Normativní užití pojmu „</a:t>
            </a:r>
            <a:r>
              <a:rPr lang="cs-CZ" b="1" dirty="0" err="1"/>
              <a:t>knowledge</a:t>
            </a:r>
            <a:r>
              <a:rPr lang="cs-CZ" b="1" dirty="0"/>
              <a:t> society“</a:t>
            </a:r>
            <a:r>
              <a:rPr lang="cs-CZ" dirty="0"/>
              <a:t> – ve strategických dokumentech o vzdělávání</a:t>
            </a:r>
          </a:p>
          <a:p>
            <a:pPr lvl="1"/>
            <a:r>
              <a:rPr lang="cs-CZ" dirty="0"/>
              <a:t>Pojí se s </a:t>
            </a:r>
            <a:r>
              <a:rPr lang="cs-CZ" dirty="0" err="1"/>
              <a:t>ekomonizací</a:t>
            </a:r>
            <a:r>
              <a:rPr lang="cs-CZ" dirty="0"/>
              <a:t>, </a:t>
            </a:r>
            <a:r>
              <a:rPr lang="cs-CZ" dirty="0" err="1"/>
              <a:t>marketizací</a:t>
            </a:r>
            <a:r>
              <a:rPr lang="cs-CZ" dirty="0"/>
              <a:t>, konkurenceschopností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1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A13F2-5A9B-4A8B-83D9-E1870120A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Od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</a:t>
            </a:r>
            <a:r>
              <a:rPr lang="en-GB" dirty="0" err="1"/>
              <a:t>intenzivních</a:t>
            </a:r>
            <a:r>
              <a:rPr lang="en-GB" dirty="0"/>
              <a:t> </a:t>
            </a:r>
            <a:r>
              <a:rPr lang="en-GB" dirty="0" err="1"/>
              <a:t>vědomostních</a:t>
            </a:r>
            <a:r>
              <a:rPr lang="en-GB" dirty="0"/>
              <a:t> </a:t>
            </a:r>
            <a:r>
              <a:rPr lang="en-GB" dirty="0" err="1"/>
              <a:t>procesů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4A2AA1-9F9A-4CEC-BA9E-E6C733795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Syntéza disciplín, konceptů a pohledů</a:t>
            </a:r>
          </a:p>
          <a:p>
            <a:pPr lvl="1"/>
            <a:r>
              <a:rPr lang="cs-CZ" dirty="0"/>
              <a:t>Ekonomické procesy + Sociální procesy (vzdělávání, …) </a:t>
            </a:r>
          </a:p>
          <a:p>
            <a:r>
              <a:rPr lang="cs-CZ" b="1" dirty="0"/>
              <a:t>D</a:t>
            </a:r>
            <a:r>
              <a:rPr lang="en-GB" b="1" dirty="0" err="1"/>
              <a:t>ynamika</a:t>
            </a:r>
            <a:r>
              <a:rPr lang="en-GB" dirty="0"/>
              <a:t> </a:t>
            </a:r>
            <a:r>
              <a:rPr lang="en-GB" dirty="0" err="1"/>
              <a:t>vědomostních</a:t>
            </a:r>
            <a:r>
              <a:rPr lang="en-GB" dirty="0"/>
              <a:t> </a:t>
            </a:r>
            <a:r>
              <a:rPr lang="en-GB" dirty="0" err="1"/>
              <a:t>procesů</a:t>
            </a:r>
            <a:r>
              <a:rPr lang="cs-CZ" dirty="0"/>
              <a:t>:</a:t>
            </a:r>
          </a:p>
          <a:p>
            <a:pPr lvl="1"/>
            <a:r>
              <a:rPr lang="en-GB" dirty="0" err="1"/>
              <a:t>produkce</a:t>
            </a:r>
            <a:r>
              <a:rPr lang="en-GB" dirty="0"/>
              <a:t> </a:t>
            </a:r>
            <a:r>
              <a:rPr lang="en-GB" dirty="0" err="1"/>
              <a:t>vědění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dirty="0" err="1"/>
              <a:t>učení</a:t>
            </a:r>
            <a:endParaRPr lang="cs-CZ" dirty="0"/>
          </a:p>
          <a:p>
            <a:pPr lvl="1"/>
            <a:r>
              <a:rPr lang="en-GB" dirty="0" err="1"/>
              <a:t>rozšiřování</a:t>
            </a:r>
            <a:r>
              <a:rPr lang="en-GB" dirty="0"/>
              <a:t> </a:t>
            </a:r>
            <a:r>
              <a:rPr lang="en-GB" dirty="0" err="1"/>
              <a:t>vědění</a:t>
            </a:r>
            <a:endParaRPr lang="cs-CZ" dirty="0"/>
          </a:p>
          <a:p>
            <a:pPr lvl="1"/>
            <a:r>
              <a:rPr lang="en-GB" dirty="0" err="1"/>
              <a:t>aplikace</a:t>
            </a:r>
            <a:r>
              <a:rPr lang="en-GB" dirty="0"/>
              <a:t> </a:t>
            </a:r>
            <a:r>
              <a:rPr lang="en-GB" dirty="0" err="1"/>
              <a:t>vědění</a:t>
            </a:r>
            <a:endParaRPr lang="cs-CZ" dirty="0"/>
          </a:p>
          <a:p>
            <a:pPr lvl="1"/>
            <a:r>
              <a:rPr lang="en-GB" dirty="0" err="1"/>
              <a:t>managementu</a:t>
            </a:r>
            <a:r>
              <a:rPr lang="en-GB" dirty="0"/>
              <a:t> </a:t>
            </a:r>
            <a:r>
              <a:rPr lang="en-GB" dirty="0" err="1"/>
              <a:t>vědění</a:t>
            </a:r>
            <a:endParaRPr lang="cs-CZ" dirty="0"/>
          </a:p>
          <a:p>
            <a:r>
              <a:rPr lang="en-GB" dirty="0" err="1"/>
              <a:t>vědomostní</a:t>
            </a:r>
            <a:r>
              <a:rPr lang="en-GB" dirty="0"/>
              <a:t> </a:t>
            </a:r>
            <a:r>
              <a:rPr lang="en-GB" dirty="0" err="1"/>
              <a:t>procesy</a:t>
            </a:r>
            <a:r>
              <a:rPr lang="en-GB" dirty="0"/>
              <a:t> </a:t>
            </a:r>
            <a:r>
              <a:rPr lang="en-GB" dirty="0" err="1"/>
              <a:t>vyššího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cs-CZ" dirty="0"/>
              <a:t> – </a:t>
            </a:r>
            <a:r>
              <a:rPr lang="en-GB" dirty="0" err="1"/>
              <a:t>propojení</a:t>
            </a:r>
            <a:r>
              <a:rPr lang="cs-CZ" dirty="0"/>
              <a:t> - </a:t>
            </a:r>
            <a:r>
              <a:rPr lang="en-GB" dirty="0" err="1"/>
              <a:t>inovační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.</a:t>
            </a:r>
            <a:endParaRPr lang="cs-CZ" dirty="0"/>
          </a:p>
          <a:p>
            <a:r>
              <a:rPr lang="cs-CZ" b="1" dirty="0" err="1"/>
              <a:t>Sebereprodukce</a:t>
            </a:r>
            <a:r>
              <a:rPr lang="cs-CZ" dirty="0"/>
              <a:t>, multiplikace</a:t>
            </a:r>
          </a:p>
          <a:p>
            <a:r>
              <a:rPr lang="en-GB" dirty="0"/>
              <a:t>„</a:t>
            </a:r>
            <a:r>
              <a:rPr lang="en-GB" dirty="0" err="1"/>
              <a:t>Vtip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v tom,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neexistuje</a:t>
            </a:r>
            <a:r>
              <a:rPr lang="en-GB" dirty="0"/>
              <a:t> </a:t>
            </a:r>
            <a:r>
              <a:rPr lang="en-GB" dirty="0" err="1"/>
              <a:t>stabilní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svět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bychom</a:t>
            </a:r>
            <a:r>
              <a:rPr lang="en-GB" dirty="0"/>
              <a:t> </a:t>
            </a:r>
            <a:r>
              <a:rPr lang="en-GB" dirty="0" err="1"/>
              <a:t>poznávali</a:t>
            </a:r>
            <a:r>
              <a:rPr lang="en-GB" dirty="0"/>
              <a:t>, ale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poznávání</a:t>
            </a:r>
            <a:r>
              <a:rPr lang="en-GB" dirty="0"/>
              <a:t>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světa</a:t>
            </a:r>
            <a:r>
              <a:rPr lang="en-GB" dirty="0"/>
              <a:t> </a:t>
            </a:r>
            <a:r>
              <a:rPr lang="en-GB" dirty="0" err="1"/>
              <a:t>přispívá</a:t>
            </a:r>
            <a:r>
              <a:rPr lang="en-GB" dirty="0"/>
              <a:t> k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nestálému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proměnlivému</a:t>
            </a:r>
            <a:r>
              <a:rPr lang="en-GB" dirty="0"/>
              <a:t> </a:t>
            </a:r>
            <a:r>
              <a:rPr lang="en-GB" dirty="0" err="1"/>
              <a:t>charakteru</a:t>
            </a:r>
            <a:r>
              <a:rPr lang="en-GB" dirty="0"/>
              <a:t>“ [Giddens 2003: 45]</a:t>
            </a:r>
          </a:p>
        </p:txBody>
      </p:sp>
    </p:spTree>
    <p:extLst>
      <p:ext uri="{BB962C8B-B14F-4D97-AF65-F5344CB8AC3E}">
        <p14:creationId xmlns:p14="http://schemas.microsoft.com/office/powerpoint/2010/main" val="4817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4A10D-55F7-4544-9F42-7C41CAED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71EE83-4469-4E13-A1AC-F5EABFCDC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???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82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20059</TotalTime>
  <Words>714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Současné problémy sociologie vzdělávání</vt:lpstr>
      <vt:lpstr>Závěr z minula…</vt:lpstr>
      <vt:lpstr>Pojmy (Castells 1996 The Information Age) </vt:lpstr>
      <vt:lpstr>Knowledge society</vt:lpstr>
      <vt:lpstr>Etapy (Veselý 2004)</vt:lpstr>
      <vt:lpstr>Změny ve společnosti vědění</vt:lpstr>
      <vt:lpstr>Důsledky </vt:lpstr>
      <vt:lpstr>Od společnosti vědění ke společnosti intenzivních vědomostních procesů</vt:lpstr>
      <vt:lpstr>Závěr…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302</cp:revision>
  <dcterms:created xsi:type="dcterms:W3CDTF">2018-09-15T08:21:15Z</dcterms:created>
  <dcterms:modified xsi:type="dcterms:W3CDTF">2019-12-18T09:48:21Z</dcterms:modified>
</cp:coreProperties>
</file>