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1"/>
  </p:notesMasterIdLst>
  <p:sldIdLst>
    <p:sldId id="396" r:id="rId2"/>
    <p:sldId id="401" r:id="rId3"/>
    <p:sldId id="404" r:id="rId4"/>
    <p:sldId id="402" r:id="rId5"/>
    <p:sldId id="403" r:id="rId6"/>
    <p:sldId id="405" r:id="rId7"/>
    <p:sldId id="406" r:id="rId8"/>
    <p:sldId id="407" r:id="rId9"/>
    <p:sldId id="397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EEEF9-2F36-4D22-9489-7DF738A7268D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7534E-DAC6-4776-AC2F-68EB80BF6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095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33BD82-6338-4D6C-86D5-54E3FD4609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31E2B00-5B4E-436D-AA08-75EB80924A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81E151-3C33-4F4E-B3E0-E0F35343D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349FB6-E96D-405E-81DC-C29B322A4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77A2046-472E-4312-B17B-45A3CC38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18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C9ADA5-9193-41F9-A2EA-51FB192BD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1F20F8E-6247-48F7-A09B-87114C30FD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05CF3D-4013-4597-B11D-5EA9A5726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F341DBB-7A6E-4B2E-BB62-FA50D54E2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57A2CE-367A-4D76-83EC-1F07E3D60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36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AB1D469-3DBA-4D3F-91CA-35487AC5D2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8E31D68-059E-4D03-B4DB-34CC5023A4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6A11482-5120-40E9-A17F-D628BEAE5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9B91A82-AC99-44E0-821B-74C76AE15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D090B1-3E83-4D90-8F49-F54EA9F72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229D38-5452-4F90-AEB9-620EF377A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B91131-F59C-434B-A22D-7FCE175F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FE1031-C953-4A9E-AFFD-EB8C35732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63DC62B-CC0C-4F36-9663-604939663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F8CFF0-A637-4000-BF6F-0B2374F67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86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1F7883-A33A-4372-B8FD-29243AA80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3CD69A8-8C37-4D8F-BAB7-5258C9772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A546AF-11FD-41A0-A162-9ED03A7DE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B9DAE2-F534-4AEF-9615-95A1DE050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A6B009-11E3-4507-9F43-0AA47D40A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94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B43DCA-8C54-4BDF-897F-90BB85118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303351F-A07F-41B2-AC0E-53C54F7C88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23F0C4C-70C5-4CBF-AA3E-33CE801A18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095B728-99FB-4E96-873B-0B29E41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8FCE239-3947-4F10-876F-40D0FE0D4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DE6ACF8-9FDE-4CEC-94C4-8E3B108BB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81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E72CDB-50AB-4993-BB0A-678D4D558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E239084-C18E-4092-A262-7D3AC193C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9EDF71E-FC96-4FB2-B5C1-EFB0D102F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46E7A9B6-F40E-4A82-8789-CA608C39D9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B73C2593-EBC6-4919-A877-7DE2F6AC5A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28AD345-0F11-48DF-9C13-81D9AFC0F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16235B8-6CA2-4D6E-89DC-3D7898417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ED4C981-D077-46E5-90C7-A4A6E8CE6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62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F35F57-C30F-4EF7-9924-7EFEEB75B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9331A95-6B5A-48F7-A86A-0FCC2056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CE40801-CE02-4843-BE2C-D1E959F74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33C57D3-F625-4ADE-B1D2-80F7B9478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7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0E234D5-0844-414F-B7FE-9EC6060F4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CF1E9CB-792A-4231-B8A9-037F5D7A4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6E95B22-6942-4A9F-8B97-9D4A41B1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40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E61AD9-DD5A-40D7-BA6C-C891648D6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ED5E48-50EC-4D32-8FB1-73A4BBF52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A5BB736-F32D-40C4-9B4A-BB49930E04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48E853-623B-430A-B1E3-F50441729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7961260-4EC2-466D-B785-D2ED6ACC4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DC17CA-6CDC-4B1B-9D6C-0B1EF6B98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102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238369-0009-41B9-9795-7E6C635AE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A7D2DFA-B0B5-4CDA-8865-555F7ECC9A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6D7FAAB-4EC5-4574-BB04-90D60FACF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C2A7A3F-E842-46BD-86ED-E51F686D9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0E082C7-E212-45F3-9C25-9CC0A466F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C1A21A-FC24-40B4-821E-818CCB885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228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CB6A491F-5020-4C96-9768-1BEC1C3F6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DB53998-7FA3-4729-8FB8-2B975A3B7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0DDD59-5230-487C-8B64-037E2CC70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9F327-D9A6-40CB-AD46-8B20DA423C03}" type="datetimeFigureOut">
              <a:rPr lang="en-GB" smtClean="0"/>
              <a:t>18/12/2019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25631CE-FD68-44A7-9F1C-D0E9A61127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2D5DBA3-4B2A-4B0F-BB7D-60D24614FB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E8106-008C-4859-8901-0DD2015AE2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228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148CD6-630B-4C19-B54E-34A8678F4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Současné problémy sociologie vzdělávání</a:t>
            </a:r>
            <a:endParaRPr lang="en-GB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9E81AB-5FB9-4D5B-81CF-570E53474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2869"/>
            <a:ext cx="10515600" cy="3924093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Blok III. </a:t>
            </a:r>
            <a:r>
              <a:rPr lang="cs-CZ" dirty="0" err="1"/>
              <a:t>Governance</a:t>
            </a:r>
            <a:r>
              <a:rPr lang="cs-CZ" dirty="0"/>
              <a:t>, </a:t>
            </a:r>
            <a:r>
              <a:rPr lang="cs-CZ" dirty="0" err="1"/>
              <a:t>govenmentality</a:t>
            </a:r>
            <a:r>
              <a:rPr lang="cs-CZ" dirty="0"/>
              <a:t>, </a:t>
            </a:r>
            <a:r>
              <a:rPr lang="cs-CZ" dirty="0" err="1"/>
              <a:t>government</a:t>
            </a:r>
            <a:r>
              <a:rPr lang="cs-CZ" dirty="0"/>
              <a:t> – moc ve vzdělávání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4800" dirty="0"/>
              <a:t>12. Společnost vědění a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42643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1472C5-4353-469F-96BA-BFDEA40B7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 z minula…</a:t>
            </a:r>
            <a:endParaRPr lang="en-GB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E853F7A-4C9B-488C-946D-B192049C9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Dobře myšlené reformy ve vzdělávání mají negativní důsledky</a:t>
            </a:r>
          </a:p>
          <a:p>
            <a:r>
              <a:rPr lang="cs-CZ" dirty="0"/>
              <a:t>Proč?</a:t>
            </a:r>
          </a:p>
          <a:p>
            <a:r>
              <a:rPr lang="cs-CZ" dirty="0"/>
              <a:t>Nové společenské podmínky vyvolávají nové reformy ve vzdělávání</a:t>
            </a:r>
          </a:p>
          <a:p>
            <a:pPr lvl="1"/>
            <a:r>
              <a:rPr lang="cs-CZ" dirty="0"/>
              <a:t>Tyto nové společenské podmínky jsou často popisované jako:</a:t>
            </a:r>
          </a:p>
          <a:p>
            <a:pPr lvl="2"/>
            <a:r>
              <a:rPr lang="cs-CZ" dirty="0"/>
              <a:t>Vzdělanostní společnost</a:t>
            </a:r>
          </a:p>
          <a:p>
            <a:pPr lvl="2"/>
            <a:r>
              <a:rPr lang="cs-CZ" dirty="0"/>
              <a:t>Společnost vědění</a:t>
            </a:r>
          </a:p>
          <a:p>
            <a:pPr lvl="2"/>
            <a:r>
              <a:rPr lang="cs-CZ" dirty="0"/>
              <a:t>Znalostní ekonomika</a:t>
            </a:r>
          </a:p>
          <a:p>
            <a:pPr lvl="2"/>
            <a:r>
              <a:rPr lang="cs-CZ" dirty="0"/>
              <a:t>Informační kapitalismus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6445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416A02-D51D-41F1-8389-B79E7D53A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/>
          <a:lstStyle/>
          <a:p>
            <a:r>
              <a:rPr lang="cs-CZ" dirty="0"/>
              <a:t>Pojmy </a:t>
            </a:r>
            <a:r>
              <a:rPr lang="cs-CZ" sz="3200" dirty="0"/>
              <a:t>(</a:t>
            </a:r>
            <a:r>
              <a:rPr lang="cs-CZ" sz="3200" dirty="0" err="1"/>
              <a:t>Castells</a:t>
            </a:r>
            <a:r>
              <a:rPr lang="cs-CZ" sz="3200" dirty="0"/>
              <a:t> 1996 </a:t>
            </a:r>
            <a:r>
              <a:rPr lang="cs-CZ" sz="3200" i="1" dirty="0" err="1"/>
              <a:t>The</a:t>
            </a:r>
            <a:r>
              <a:rPr lang="cs-CZ" sz="3200" i="1" dirty="0"/>
              <a:t> </a:t>
            </a:r>
            <a:r>
              <a:rPr lang="cs-CZ" sz="3200" i="1" dirty="0" err="1"/>
              <a:t>Information</a:t>
            </a:r>
            <a:r>
              <a:rPr lang="cs-CZ" sz="3200" i="1" dirty="0"/>
              <a:t> Age</a:t>
            </a:r>
            <a:r>
              <a:rPr lang="cs-CZ" sz="3200" dirty="0"/>
              <a:t>) </a:t>
            </a:r>
            <a:endParaRPr lang="en-GB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FBE0E5F-39A5-4C3F-BD52-C16BA2724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4944511"/>
          </a:xfrm>
        </p:spPr>
        <p:txBody>
          <a:bodyPr>
            <a:normAutofit fontScale="85000" lnSpcReduction="10000"/>
          </a:bodyPr>
          <a:lstStyle/>
          <a:p>
            <a:r>
              <a:rPr lang="cs-CZ" b="1" dirty="0" err="1"/>
              <a:t>Information</a:t>
            </a:r>
            <a:r>
              <a:rPr lang="cs-CZ" b="1" dirty="0"/>
              <a:t> </a:t>
            </a:r>
            <a:r>
              <a:rPr lang="cs-CZ" b="1" dirty="0" err="1"/>
              <a:t>economy</a:t>
            </a:r>
            <a:endParaRPr lang="cs-CZ" b="1" dirty="0"/>
          </a:p>
          <a:p>
            <a:pPr lvl="1"/>
            <a:r>
              <a:rPr lang="cs-CZ" dirty="0"/>
              <a:t>„In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, </a:t>
            </a:r>
            <a:r>
              <a:rPr lang="cs-CZ" dirty="0" err="1"/>
              <a:t>information</a:t>
            </a:r>
            <a:r>
              <a:rPr lang="cs-CZ" dirty="0"/>
              <a:t> mode </a:t>
            </a:r>
            <a:r>
              <a:rPr lang="cs-CZ" dirty="0" err="1"/>
              <a:t>of</a:t>
            </a:r>
            <a:r>
              <a:rPr lang="cs-CZ" dirty="0"/>
              <a:t> development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b="1" dirty="0" err="1"/>
              <a:t>souce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productiovity</a:t>
            </a:r>
            <a:r>
              <a:rPr lang="cs-CZ" dirty="0"/>
              <a:t> </a:t>
            </a:r>
            <a:r>
              <a:rPr lang="cs-CZ" dirty="0" err="1"/>
              <a:t>lies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b="1" dirty="0" err="1"/>
              <a:t>techology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knowledge</a:t>
            </a:r>
            <a:r>
              <a:rPr lang="cs-CZ" b="1" dirty="0"/>
              <a:t> </a:t>
            </a:r>
            <a:r>
              <a:rPr lang="cs-CZ" b="1" dirty="0" err="1"/>
              <a:t>generation</a:t>
            </a:r>
            <a:r>
              <a:rPr lang="cs-CZ" dirty="0"/>
              <a:t>,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processing</a:t>
            </a:r>
            <a:r>
              <a:rPr lang="cs-CZ" dirty="0"/>
              <a:t>, and symbol </a:t>
            </a:r>
            <a:r>
              <a:rPr lang="cs-CZ" dirty="0" err="1"/>
              <a:t>communication</a:t>
            </a:r>
            <a:r>
              <a:rPr lang="cs-CZ" dirty="0"/>
              <a:t>.“</a:t>
            </a:r>
          </a:p>
          <a:p>
            <a:pPr lvl="1"/>
            <a:r>
              <a:rPr lang="cs-CZ" dirty="0"/>
              <a:t>„</a:t>
            </a:r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b="1" dirty="0" err="1"/>
              <a:t>action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knowledge</a:t>
            </a:r>
            <a:r>
              <a:rPr lang="cs-CZ" b="1" dirty="0"/>
              <a:t> </a:t>
            </a:r>
            <a:r>
              <a:rPr lang="cs-CZ" b="1" dirty="0" err="1"/>
              <a:t>upon</a:t>
            </a:r>
            <a:r>
              <a:rPr lang="cs-CZ" b="1" dirty="0"/>
              <a:t> </a:t>
            </a:r>
            <a:r>
              <a:rPr lang="cs-CZ" b="1" dirty="0" err="1"/>
              <a:t>knowledge</a:t>
            </a:r>
            <a:r>
              <a:rPr lang="cs-CZ" b="1" dirty="0"/>
              <a:t> </a:t>
            </a:r>
            <a:r>
              <a:rPr lang="cs-CZ" b="1" dirty="0" err="1"/>
              <a:t>itself</a:t>
            </a:r>
            <a:r>
              <a:rPr lang="cs-CZ" b="1" dirty="0"/>
              <a:t> </a:t>
            </a:r>
            <a:r>
              <a:rPr lang="cs-CZ" dirty="0"/>
              <a:t>as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main</a:t>
            </a:r>
            <a:r>
              <a:rPr lang="cs-CZ" dirty="0"/>
              <a:t> source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productivity</a:t>
            </a:r>
            <a:r>
              <a:rPr lang="cs-CZ" dirty="0"/>
              <a:t>.“ (</a:t>
            </a:r>
            <a:r>
              <a:rPr lang="cs-CZ" dirty="0" err="1"/>
              <a:t>Castells</a:t>
            </a:r>
            <a:r>
              <a:rPr lang="cs-CZ" dirty="0"/>
              <a:t>, 1996, </a:t>
            </a:r>
            <a:r>
              <a:rPr lang="cs-CZ" i="1" dirty="0" err="1"/>
              <a:t>The</a:t>
            </a:r>
            <a:r>
              <a:rPr lang="cs-CZ" i="1" dirty="0"/>
              <a:t> </a:t>
            </a:r>
            <a:r>
              <a:rPr lang="cs-CZ" i="1" dirty="0" err="1"/>
              <a:t>Information</a:t>
            </a:r>
            <a:r>
              <a:rPr lang="cs-CZ" i="1" dirty="0"/>
              <a:t> Age</a:t>
            </a:r>
            <a:r>
              <a:rPr lang="cs-CZ" dirty="0"/>
              <a:t>)</a:t>
            </a:r>
          </a:p>
          <a:p>
            <a:r>
              <a:rPr lang="cs-CZ" b="1" dirty="0" err="1"/>
              <a:t>Information</a:t>
            </a:r>
            <a:r>
              <a:rPr lang="cs-CZ" b="1" dirty="0"/>
              <a:t> society</a:t>
            </a:r>
          </a:p>
          <a:p>
            <a:pPr lvl="1"/>
            <a:r>
              <a:rPr lang="cs-CZ" dirty="0"/>
              <a:t>Informace (komunikace vědění) jsou klíčové pro strukturaci společnosti ( v každé době)</a:t>
            </a:r>
          </a:p>
          <a:p>
            <a:r>
              <a:rPr lang="cs-CZ" b="1" dirty="0" err="1"/>
              <a:t>Informational</a:t>
            </a:r>
            <a:r>
              <a:rPr lang="cs-CZ" b="1" dirty="0"/>
              <a:t> society</a:t>
            </a:r>
          </a:p>
          <a:p>
            <a:pPr lvl="1"/>
            <a:r>
              <a:rPr lang="cs-CZ" dirty="0"/>
              <a:t>Specifická forma sociální organizace – generování, zpracovávání a přenos informací jsou základní zdroje produktivity a moci díky novým technologickým podmínkám</a:t>
            </a:r>
          </a:p>
          <a:p>
            <a:r>
              <a:rPr lang="cs-CZ" dirty="0"/>
              <a:t>„</a:t>
            </a:r>
            <a:r>
              <a:rPr lang="cs-CZ" dirty="0" err="1"/>
              <a:t>Informational</a:t>
            </a:r>
            <a:r>
              <a:rPr lang="cs-CZ" dirty="0"/>
              <a:t> </a:t>
            </a:r>
            <a:r>
              <a:rPr lang="cs-CZ" dirty="0" err="1"/>
              <a:t>economy</a:t>
            </a:r>
            <a:r>
              <a:rPr lang="cs-CZ" dirty="0"/>
              <a:t>“ je odlišná od industriální ekonomiky, ale neoponuje její logice, jenom ji podřazuje do svého systému, pouze ji činí závislou na technologiích, nejde o ekonomiku služeb (Bell), ale nový dosah informací (díky technologiím) – máme informační zemědělství, informační řemeslnictví…)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9224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49DFCB-7F47-4339-8224-F5416303E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0823"/>
          </a:xfrm>
        </p:spPr>
        <p:txBody>
          <a:bodyPr>
            <a:normAutofit/>
          </a:bodyPr>
          <a:lstStyle/>
          <a:p>
            <a:r>
              <a:rPr lang="cs-CZ" dirty="0" err="1"/>
              <a:t>Knowledge</a:t>
            </a:r>
            <a:r>
              <a:rPr lang="cs-CZ" dirty="0"/>
              <a:t> society</a:t>
            </a:r>
            <a:endParaRPr lang="en-GB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BB3FAE4-58E3-46DB-B424-5C07CE1BC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5948"/>
            <a:ext cx="10515600" cy="4971015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3 užití:</a:t>
            </a:r>
          </a:p>
          <a:p>
            <a:pPr lvl="1"/>
            <a:r>
              <a:rPr lang="cs-CZ" dirty="0"/>
              <a:t>Metafora</a:t>
            </a:r>
          </a:p>
          <a:p>
            <a:pPr lvl="1"/>
            <a:r>
              <a:rPr lang="cs-CZ" dirty="0"/>
              <a:t>Normativ – jakou společnost bychom měli chtít (EK 1997)</a:t>
            </a:r>
          </a:p>
          <a:p>
            <a:pPr lvl="1"/>
            <a:r>
              <a:rPr lang="cs-CZ" dirty="0"/>
              <a:t>Analytický termín – nový rozhodující způsob produkce (nikoli materiál a práce, ale vědění)</a:t>
            </a:r>
          </a:p>
          <a:p>
            <a:pPr lvl="1"/>
            <a:endParaRPr lang="cs-CZ" dirty="0"/>
          </a:p>
          <a:p>
            <a:r>
              <a:rPr lang="en-GB" dirty="0"/>
              <a:t>„</a:t>
            </a:r>
            <a:r>
              <a:rPr lang="en-GB" dirty="0" err="1"/>
              <a:t>ekonomika</a:t>
            </a:r>
            <a:r>
              <a:rPr lang="en-GB" dirty="0"/>
              <a:t> </a:t>
            </a:r>
            <a:r>
              <a:rPr lang="en-GB" dirty="0" err="1"/>
              <a:t>založená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znalostech</a:t>
            </a:r>
            <a:r>
              <a:rPr lang="en-GB" dirty="0"/>
              <a:t>“ (knowledge- based economy [</a:t>
            </a:r>
            <a:r>
              <a:rPr lang="en-GB" dirty="0" err="1"/>
              <a:t>např</a:t>
            </a:r>
            <a:r>
              <a:rPr lang="en-GB" dirty="0"/>
              <a:t>. OECD 1996])</a:t>
            </a:r>
            <a:endParaRPr lang="cs-CZ" dirty="0"/>
          </a:p>
          <a:p>
            <a:r>
              <a:rPr lang="en-GB" dirty="0"/>
              <a:t>„</a:t>
            </a:r>
            <a:r>
              <a:rPr lang="en-GB" dirty="0" err="1"/>
              <a:t>ekonomika</a:t>
            </a:r>
            <a:r>
              <a:rPr lang="en-GB" dirty="0"/>
              <a:t> </a:t>
            </a:r>
            <a:r>
              <a:rPr lang="en-GB" dirty="0" err="1"/>
              <a:t>tažená</a:t>
            </a:r>
            <a:r>
              <a:rPr lang="en-GB" dirty="0"/>
              <a:t> </a:t>
            </a:r>
            <a:r>
              <a:rPr lang="en-GB" dirty="0" err="1"/>
              <a:t>znalostmi</a:t>
            </a:r>
            <a:r>
              <a:rPr lang="en-GB" dirty="0"/>
              <a:t>“ (knowledge-</a:t>
            </a:r>
            <a:r>
              <a:rPr lang="en-GB" dirty="0" err="1"/>
              <a:t>driveneconomy</a:t>
            </a:r>
            <a:r>
              <a:rPr lang="en-GB" dirty="0"/>
              <a:t> [</a:t>
            </a:r>
            <a:r>
              <a:rPr lang="en-GB" dirty="0" err="1"/>
              <a:t>např</a:t>
            </a:r>
            <a:r>
              <a:rPr lang="en-GB" dirty="0"/>
              <a:t>. Innovation 2000])</a:t>
            </a:r>
            <a:endParaRPr lang="cs-CZ" dirty="0"/>
          </a:p>
          <a:p>
            <a:r>
              <a:rPr lang="en-GB" dirty="0"/>
              <a:t>„</a:t>
            </a:r>
            <a:r>
              <a:rPr lang="en-GB" dirty="0" err="1"/>
              <a:t>znalostní</a:t>
            </a:r>
            <a:r>
              <a:rPr lang="en-GB" dirty="0"/>
              <a:t> </a:t>
            </a:r>
            <a:r>
              <a:rPr lang="en-GB" dirty="0" err="1"/>
              <a:t>ekonomika</a:t>
            </a:r>
            <a:r>
              <a:rPr lang="en-GB" dirty="0"/>
              <a:t>“ (knowledge economy [</a:t>
            </a:r>
            <a:r>
              <a:rPr lang="en-GB" dirty="0" err="1"/>
              <a:t>např</a:t>
            </a:r>
            <a:r>
              <a:rPr lang="en-GB" dirty="0"/>
              <a:t>. Houghton, Sheehan 2000])</a:t>
            </a:r>
            <a:endParaRPr lang="cs-CZ" dirty="0"/>
          </a:p>
          <a:p>
            <a:r>
              <a:rPr lang="en-GB" dirty="0"/>
              <a:t>„</a:t>
            </a:r>
            <a:r>
              <a:rPr lang="en-GB" dirty="0" err="1"/>
              <a:t>učící</a:t>
            </a:r>
            <a:r>
              <a:rPr lang="en-GB" dirty="0"/>
              <a:t> se </a:t>
            </a:r>
            <a:r>
              <a:rPr lang="en-GB" dirty="0" err="1"/>
              <a:t>společnost</a:t>
            </a:r>
            <a:r>
              <a:rPr lang="en-GB" dirty="0"/>
              <a:t>“ (learning society [</a:t>
            </a:r>
            <a:r>
              <a:rPr lang="en-GB" dirty="0" err="1"/>
              <a:t>např</a:t>
            </a:r>
            <a:r>
              <a:rPr lang="en-GB" dirty="0"/>
              <a:t>. Ran- son 1994])</a:t>
            </a:r>
          </a:p>
        </p:txBody>
      </p:sp>
    </p:spTree>
    <p:extLst>
      <p:ext uri="{BB962C8B-B14F-4D97-AF65-F5344CB8AC3E}">
        <p14:creationId xmlns:p14="http://schemas.microsoft.com/office/powerpoint/2010/main" val="306963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5363F4-44AF-4376-909B-B3E0B2DCC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1310"/>
          </a:xfrm>
        </p:spPr>
        <p:txBody>
          <a:bodyPr/>
          <a:lstStyle/>
          <a:p>
            <a:r>
              <a:rPr lang="cs-CZ" dirty="0"/>
              <a:t>Etapy </a:t>
            </a:r>
            <a:r>
              <a:rPr lang="cs-CZ" sz="2800" dirty="0"/>
              <a:t>(Veselý 2004)</a:t>
            </a:r>
            <a:endParaRPr lang="en-GB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1AD221-BCD7-4A8F-BA4F-BF3F251B0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6436"/>
            <a:ext cx="10515600" cy="5473147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„</a:t>
            </a:r>
            <a:r>
              <a:rPr lang="en-GB" dirty="0" err="1"/>
              <a:t>prototeorie</a:t>
            </a:r>
            <a:r>
              <a:rPr lang="en-GB" dirty="0"/>
              <a:t>“ </a:t>
            </a:r>
            <a:r>
              <a:rPr lang="en-GB" dirty="0" err="1"/>
              <a:t>společnosti</a:t>
            </a:r>
            <a:r>
              <a:rPr lang="en-GB" dirty="0"/>
              <a:t> </a:t>
            </a:r>
            <a:r>
              <a:rPr lang="en-GB" dirty="0" err="1"/>
              <a:t>vědění</a:t>
            </a:r>
            <a:r>
              <a:rPr lang="en-GB" dirty="0"/>
              <a:t> – </a:t>
            </a:r>
            <a:r>
              <a:rPr lang="en-GB" dirty="0" err="1"/>
              <a:t>teorie</a:t>
            </a:r>
            <a:r>
              <a:rPr lang="en-GB" dirty="0"/>
              <a:t> </a:t>
            </a:r>
            <a:r>
              <a:rPr lang="en-GB" dirty="0" err="1"/>
              <a:t>postindustriální</a:t>
            </a:r>
            <a:r>
              <a:rPr lang="en-GB" dirty="0"/>
              <a:t> a </a:t>
            </a:r>
            <a:r>
              <a:rPr lang="en-GB" dirty="0" err="1"/>
              <a:t>informační</a:t>
            </a:r>
            <a:r>
              <a:rPr lang="en-GB" dirty="0"/>
              <a:t> </a:t>
            </a:r>
            <a:r>
              <a:rPr lang="en-GB" dirty="0" err="1"/>
              <a:t>společnosti</a:t>
            </a:r>
            <a:endParaRPr lang="cs-CZ" dirty="0"/>
          </a:p>
          <a:p>
            <a:pPr lvl="1"/>
            <a:r>
              <a:rPr lang="cs-CZ" dirty="0"/>
              <a:t>70. léta – Daniel Bell – </a:t>
            </a:r>
            <a:r>
              <a:rPr lang="cs-CZ" b="1" i="1" dirty="0"/>
              <a:t>Postindustriální společnost</a:t>
            </a:r>
          </a:p>
          <a:p>
            <a:pPr lvl="1"/>
            <a:r>
              <a:rPr lang="cs-CZ" dirty="0"/>
              <a:t>rozvoj služeb, teoretického vědění, vědecké racionality pronikající ekonomickou, sociální i politickou sféru</a:t>
            </a:r>
          </a:p>
          <a:p>
            <a:pPr lvl="1"/>
            <a:r>
              <a:rPr lang="cs-CZ" b="1" i="1" dirty="0"/>
              <a:t>Informační společnost </a:t>
            </a:r>
            <a:r>
              <a:rPr lang="cs-CZ" dirty="0"/>
              <a:t>– </a:t>
            </a:r>
            <a:r>
              <a:rPr lang="cs-CZ" dirty="0" err="1"/>
              <a:t>Tofflerovi</a:t>
            </a:r>
            <a:r>
              <a:rPr lang="cs-CZ" dirty="0"/>
              <a:t> – </a:t>
            </a:r>
            <a:r>
              <a:rPr lang="cs-CZ" dirty="0" err="1"/>
              <a:t>supersymbolická</a:t>
            </a:r>
            <a:r>
              <a:rPr lang="cs-CZ" dirty="0"/>
              <a:t> ekonomika</a:t>
            </a:r>
          </a:p>
          <a:p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specifikace</a:t>
            </a:r>
            <a:r>
              <a:rPr lang="en-GB" dirty="0"/>
              <a:t> </a:t>
            </a:r>
            <a:r>
              <a:rPr lang="en-GB" dirty="0" err="1"/>
              <a:t>společnosti</a:t>
            </a:r>
            <a:r>
              <a:rPr lang="en-GB" dirty="0"/>
              <a:t> </a:t>
            </a:r>
            <a:r>
              <a:rPr lang="en-GB" dirty="0" err="1"/>
              <a:t>vědění</a:t>
            </a:r>
            <a:endParaRPr lang="cs-CZ" dirty="0"/>
          </a:p>
          <a:p>
            <a:pPr lvl="1"/>
            <a:r>
              <a:rPr lang="cs-CZ" b="1" i="1" dirty="0" err="1"/>
              <a:t>Knowledge</a:t>
            </a:r>
            <a:r>
              <a:rPr lang="cs-CZ" b="1" i="1" dirty="0"/>
              <a:t> society </a:t>
            </a:r>
            <a:r>
              <a:rPr lang="cs-CZ" dirty="0"/>
              <a:t>– </a:t>
            </a:r>
            <a:r>
              <a:rPr lang="cs-CZ" dirty="0" err="1"/>
              <a:t>Drucker</a:t>
            </a:r>
            <a:r>
              <a:rPr lang="cs-CZ" dirty="0"/>
              <a:t>, </a:t>
            </a:r>
            <a:r>
              <a:rPr lang="cs-CZ" dirty="0" err="1"/>
              <a:t>Stehr</a:t>
            </a:r>
            <a:r>
              <a:rPr lang="cs-CZ" dirty="0"/>
              <a:t> </a:t>
            </a:r>
          </a:p>
          <a:p>
            <a:r>
              <a:rPr lang="en-GB" dirty="0" err="1"/>
              <a:t>současná</a:t>
            </a:r>
            <a:r>
              <a:rPr lang="en-GB" dirty="0"/>
              <a:t> </a:t>
            </a:r>
            <a:r>
              <a:rPr lang="en-GB" dirty="0" err="1"/>
              <a:t>redefinice</a:t>
            </a:r>
            <a:r>
              <a:rPr lang="en-GB" dirty="0"/>
              <a:t> </a:t>
            </a:r>
            <a:r>
              <a:rPr lang="en-GB" dirty="0" err="1"/>
              <a:t>společnosti</a:t>
            </a:r>
            <a:r>
              <a:rPr lang="en-GB" dirty="0"/>
              <a:t> </a:t>
            </a:r>
            <a:r>
              <a:rPr lang="en-GB" dirty="0" err="1"/>
              <a:t>vědění</a:t>
            </a:r>
            <a:endParaRPr lang="cs-CZ" dirty="0"/>
          </a:p>
          <a:p>
            <a:pPr lvl="1"/>
            <a:r>
              <a:rPr lang="en-GB" dirty="0"/>
              <a:t>dynamic</a:t>
            </a:r>
            <a:r>
              <a:rPr lang="cs-CZ" dirty="0" err="1"/>
              <a:t>ké</a:t>
            </a:r>
            <a:r>
              <a:rPr lang="en-GB" dirty="0"/>
              <a:t> </a:t>
            </a:r>
            <a:r>
              <a:rPr lang="en-GB" dirty="0" err="1"/>
              <a:t>pojetí</a:t>
            </a:r>
            <a:r>
              <a:rPr lang="en-GB" dirty="0"/>
              <a:t> </a:t>
            </a:r>
            <a:r>
              <a:rPr lang="en-GB" dirty="0" err="1"/>
              <a:t>vědění</a:t>
            </a:r>
            <a:r>
              <a:rPr lang="en-GB" dirty="0"/>
              <a:t> v </a:t>
            </a:r>
            <a:r>
              <a:rPr lang="en-GB" dirty="0" err="1"/>
              <a:t>teoriích</a:t>
            </a:r>
            <a:r>
              <a:rPr lang="en-GB" dirty="0"/>
              <a:t> </a:t>
            </a:r>
            <a:r>
              <a:rPr lang="en-GB" b="1" dirty="0" err="1"/>
              <a:t>reflexivní</a:t>
            </a:r>
            <a:r>
              <a:rPr lang="en-GB" b="1" dirty="0"/>
              <a:t> </a:t>
            </a:r>
            <a:r>
              <a:rPr lang="en-GB" b="1" dirty="0" err="1"/>
              <a:t>modernizace</a:t>
            </a:r>
            <a:endParaRPr lang="cs-CZ" b="1" dirty="0"/>
          </a:p>
          <a:p>
            <a:pPr lvl="2"/>
            <a:r>
              <a:rPr lang="en-GB" dirty="0"/>
              <a:t>„</a:t>
            </a:r>
            <a:r>
              <a:rPr lang="en-GB" dirty="0" err="1"/>
              <a:t>sociální</a:t>
            </a:r>
            <a:r>
              <a:rPr lang="en-GB" dirty="0"/>
              <a:t> </a:t>
            </a:r>
            <a:r>
              <a:rPr lang="en-GB" dirty="0" err="1"/>
              <a:t>praktiky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neustále</a:t>
            </a:r>
            <a:r>
              <a:rPr lang="en-GB" dirty="0"/>
              <a:t> </a:t>
            </a:r>
            <a:r>
              <a:rPr lang="en-GB" dirty="0" err="1"/>
              <a:t>ověřovány</a:t>
            </a:r>
            <a:r>
              <a:rPr lang="en-GB" dirty="0"/>
              <a:t> a </a:t>
            </a:r>
            <a:r>
              <a:rPr lang="en-GB" dirty="0" err="1"/>
              <a:t>přetvářeny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světle</a:t>
            </a:r>
            <a:r>
              <a:rPr lang="en-GB" dirty="0"/>
              <a:t> </a:t>
            </a:r>
            <a:r>
              <a:rPr lang="en-GB" dirty="0" err="1"/>
              <a:t>nových</a:t>
            </a:r>
            <a:r>
              <a:rPr lang="en-GB" dirty="0"/>
              <a:t> </a:t>
            </a:r>
            <a:r>
              <a:rPr lang="en-GB" dirty="0" err="1"/>
              <a:t>informací</a:t>
            </a:r>
            <a:r>
              <a:rPr lang="en-GB" dirty="0"/>
              <a:t> o </a:t>
            </a:r>
            <a:r>
              <a:rPr lang="en-GB" dirty="0" err="1"/>
              <a:t>těchto</a:t>
            </a:r>
            <a:r>
              <a:rPr lang="en-GB" dirty="0"/>
              <a:t> </a:t>
            </a:r>
            <a:r>
              <a:rPr lang="en-GB" dirty="0" err="1"/>
              <a:t>praktikách</a:t>
            </a:r>
            <a:r>
              <a:rPr lang="en-GB" dirty="0"/>
              <a:t> </a:t>
            </a:r>
            <a:r>
              <a:rPr lang="en-GB" dirty="0" err="1"/>
              <a:t>samých</a:t>
            </a:r>
            <a:r>
              <a:rPr lang="en-GB" dirty="0"/>
              <a:t>, </a:t>
            </a:r>
            <a:r>
              <a:rPr lang="en-GB" dirty="0" err="1"/>
              <a:t>informací</a:t>
            </a:r>
            <a:r>
              <a:rPr lang="en-GB" dirty="0"/>
              <a:t>, </a:t>
            </a:r>
            <a:r>
              <a:rPr lang="en-GB" dirty="0" err="1"/>
              <a:t>které</a:t>
            </a:r>
            <a:r>
              <a:rPr lang="en-GB" dirty="0"/>
              <a:t> v </a:t>
            </a:r>
            <a:r>
              <a:rPr lang="en-GB" dirty="0" err="1"/>
              <a:t>zásadě</a:t>
            </a:r>
            <a:r>
              <a:rPr lang="en-GB" dirty="0"/>
              <a:t> </a:t>
            </a:r>
            <a:r>
              <a:rPr lang="en-GB" dirty="0" err="1"/>
              <a:t>mění</a:t>
            </a:r>
            <a:r>
              <a:rPr lang="en-GB" dirty="0"/>
              <a:t> </a:t>
            </a:r>
            <a:r>
              <a:rPr lang="en-GB" dirty="0" err="1"/>
              <a:t>jejich</a:t>
            </a:r>
            <a:r>
              <a:rPr lang="en-GB" dirty="0"/>
              <a:t> </a:t>
            </a:r>
            <a:r>
              <a:rPr lang="en-GB" dirty="0" err="1"/>
              <a:t>charakter</a:t>
            </a:r>
            <a:r>
              <a:rPr lang="en-GB" dirty="0"/>
              <a:t>“ [Giddens 2003: 40]</a:t>
            </a:r>
          </a:p>
          <a:p>
            <a:pPr lvl="1"/>
            <a:r>
              <a:rPr lang="en-GB" dirty="0" err="1"/>
              <a:t>produkc</a:t>
            </a:r>
            <a:r>
              <a:rPr lang="cs-CZ" dirty="0"/>
              <a:t>e</a:t>
            </a:r>
            <a:r>
              <a:rPr lang="en-GB" dirty="0"/>
              <a:t> </a:t>
            </a:r>
            <a:r>
              <a:rPr lang="en-GB" dirty="0" err="1"/>
              <a:t>vědění</a:t>
            </a:r>
            <a:r>
              <a:rPr lang="en-GB" dirty="0"/>
              <a:t> a </a:t>
            </a:r>
            <a:r>
              <a:rPr lang="en-GB" dirty="0" err="1"/>
              <a:t>sociální</a:t>
            </a:r>
            <a:r>
              <a:rPr lang="en-GB" dirty="0"/>
              <a:t> a </a:t>
            </a:r>
            <a:r>
              <a:rPr lang="en-GB" dirty="0" err="1"/>
              <a:t>kulturní</a:t>
            </a:r>
            <a:r>
              <a:rPr lang="en-GB" dirty="0"/>
              <a:t> context</a:t>
            </a:r>
            <a:endParaRPr lang="cs-CZ" dirty="0"/>
          </a:p>
          <a:p>
            <a:pPr lvl="2"/>
            <a:r>
              <a:rPr lang="cs-CZ" b="1" i="1" dirty="0" err="1"/>
              <a:t>Epistemic</a:t>
            </a:r>
            <a:r>
              <a:rPr lang="cs-CZ" b="1" i="1" dirty="0"/>
              <a:t> </a:t>
            </a:r>
            <a:r>
              <a:rPr lang="cs-CZ" b="1" i="1" dirty="0" err="1"/>
              <a:t>cultures</a:t>
            </a:r>
            <a:r>
              <a:rPr lang="cs-CZ" b="1" i="1" dirty="0"/>
              <a:t> </a:t>
            </a:r>
            <a:r>
              <a:rPr lang="cs-CZ" dirty="0"/>
              <a:t>– </a:t>
            </a:r>
            <a:r>
              <a:rPr lang="cs-CZ" dirty="0" err="1"/>
              <a:t>Knorr</a:t>
            </a:r>
            <a:r>
              <a:rPr lang="cs-CZ" dirty="0"/>
              <a:t> </a:t>
            </a:r>
            <a:r>
              <a:rPr lang="cs-CZ" dirty="0" err="1"/>
              <a:t>Cetina</a:t>
            </a:r>
            <a:endParaRPr lang="cs-CZ" dirty="0"/>
          </a:p>
          <a:p>
            <a:pPr lvl="2"/>
            <a:r>
              <a:rPr lang="cs-CZ" b="1" i="1" dirty="0" err="1"/>
              <a:t>Epistemic</a:t>
            </a:r>
            <a:r>
              <a:rPr lang="cs-CZ" b="1" i="1" dirty="0"/>
              <a:t> </a:t>
            </a:r>
            <a:r>
              <a:rPr lang="cs-CZ" b="1" i="1" dirty="0" err="1"/>
              <a:t>devices</a:t>
            </a:r>
            <a:r>
              <a:rPr lang="cs-CZ" b="1" i="1" dirty="0"/>
              <a:t> </a:t>
            </a:r>
            <a:r>
              <a:rPr lang="cs-CZ" dirty="0"/>
              <a:t>– </a:t>
            </a:r>
            <a:r>
              <a:rPr lang="cs-CZ" dirty="0" err="1"/>
              <a:t>Evans</a:t>
            </a:r>
            <a:endParaRPr lang="cs-CZ" dirty="0"/>
          </a:p>
          <a:p>
            <a:pPr lvl="2"/>
            <a:r>
              <a:rPr lang="cs-CZ" b="1" i="1" dirty="0"/>
              <a:t>Vědomostní komunity </a:t>
            </a:r>
            <a:r>
              <a:rPr lang="cs-CZ" dirty="0"/>
              <a:t>– </a:t>
            </a:r>
            <a:r>
              <a:rPr lang="cs-CZ" dirty="0" err="1"/>
              <a:t>David,Foray</a:t>
            </a:r>
            <a:endParaRPr lang="en-GB" dirty="0"/>
          </a:p>
          <a:p>
            <a:pPr lvl="1"/>
            <a:r>
              <a:rPr lang="en-GB" dirty="0" err="1"/>
              <a:t>Inovac</a:t>
            </a:r>
            <a:r>
              <a:rPr lang="cs-CZ" dirty="0"/>
              <a:t>e – ani </a:t>
            </a:r>
            <a:r>
              <a:rPr lang="cs-CZ" dirty="0" err="1"/>
              <a:t>sicence</a:t>
            </a:r>
            <a:r>
              <a:rPr lang="cs-CZ" dirty="0"/>
              <a:t> </a:t>
            </a:r>
            <a:r>
              <a:rPr lang="cs-CZ" dirty="0" err="1"/>
              <a:t>push</a:t>
            </a:r>
            <a:r>
              <a:rPr lang="cs-CZ" dirty="0"/>
              <a:t>, ani science </a:t>
            </a:r>
            <a:r>
              <a:rPr lang="cs-CZ" dirty="0" err="1"/>
              <a:t>pull</a:t>
            </a:r>
            <a:r>
              <a:rPr lang="cs-CZ" dirty="0"/>
              <a:t>, ale hybrid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9065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5733B0-E77F-4990-86ED-128050E4D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7326"/>
          </a:xfrm>
        </p:spPr>
        <p:txBody>
          <a:bodyPr>
            <a:normAutofit/>
          </a:bodyPr>
          <a:lstStyle/>
          <a:p>
            <a:r>
              <a:rPr lang="cs-CZ" dirty="0"/>
              <a:t>Změny ve společnosti vědění</a:t>
            </a:r>
            <a:endParaRPr lang="en-GB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BD4AB22-8848-4C1E-B003-01F84A905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226"/>
            <a:ext cx="10515600" cy="4798737"/>
          </a:xfrm>
        </p:spPr>
        <p:txBody>
          <a:bodyPr>
            <a:normAutofit lnSpcReduction="10000"/>
          </a:bodyPr>
          <a:lstStyle/>
          <a:p>
            <a:r>
              <a:rPr lang="en-GB" dirty="0"/>
              <a:t>„</a:t>
            </a:r>
            <a:r>
              <a:rPr lang="en-GB" dirty="0" err="1"/>
              <a:t>Vědění</a:t>
            </a:r>
            <a:r>
              <a:rPr lang="en-GB" dirty="0"/>
              <a:t> </a:t>
            </a:r>
            <a:r>
              <a:rPr lang="en-GB" dirty="0" err="1"/>
              <a:t>neprodukuje</a:t>
            </a:r>
            <a:r>
              <a:rPr lang="en-GB" dirty="0"/>
              <a:t> a </a:t>
            </a:r>
            <a:r>
              <a:rPr lang="en-GB" dirty="0" err="1"/>
              <a:t>vědecky</a:t>
            </a:r>
            <a:r>
              <a:rPr lang="en-GB" dirty="0"/>
              <a:t> </a:t>
            </a:r>
            <a:r>
              <a:rPr lang="en-GB" dirty="0" err="1"/>
              <a:t>jej</a:t>
            </a:r>
            <a:r>
              <a:rPr lang="en-GB" dirty="0"/>
              <a:t> </a:t>
            </a:r>
            <a:r>
              <a:rPr lang="en-GB" dirty="0" err="1"/>
              <a:t>neužívá</a:t>
            </a:r>
            <a:r>
              <a:rPr lang="en-GB" dirty="0"/>
              <a:t> </a:t>
            </a:r>
            <a:r>
              <a:rPr lang="en-GB" dirty="0" err="1"/>
              <a:t>pouze</a:t>
            </a:r>
            <a:r>
              <a:rPr lang="en-GB" dirty="0"/>
              <a:t> </a:t>
            </a:r>
            <a:r>
              <a:rPr lang="en-GB" dirty="0" err="1"/>
              <a:t>vědecký</a:t>
            </a:r>
            <a:r>
              <a:rPr lang="en-GB" dirty="0"/>
              <a:t> </a:t>
            </a:r>
            <a:r>
              <a:rPr lang="en-GB" dirty="0" err="1"/>
              <a:t>systém</a:t>
            </a:r>
            <a:r>
              <a:rPr lang="en-GB" dirty="0"/>
              <a:t>, ale </a:t>
            </a:r>
            <a:r>
              <a:rPr lang="en-GB" dirty="0" err="1"/>
              <a:t>takřka</a:t>
            </a:r>
            <a:r>
              <a:rPr lang="en-GB" dirty="0"/>
              <a:t> </a:t>
            </a:r>
            <a:r>
              <a:rPr lang="en-GB" dirty="0" err="1"/>
              <a:t>všechny</a:t>
            </a:r>
            <a:r>
              <a:rPr lang="en-GB" dirty="0"/>
              <a:t> </a:t>
            </a:r>
            <a:r>
              <a:rPr lang="en-GB" dirty="0" err="1"/>
              <a:t>funkční</a:t>
            </a:r>
            <a:r>
              <a:rPr lang="en-GB" dirty="0"/>
              <a:t> </a:t>
            </a:r>
            <a:r>
              <a:rPr lang="en-GB" dirty="0" err="1"/>
              <a:t>systémy</a:t>
            </a:r>
            <a:r>
              <a:rPr lang="en-GB" dirty="0"/>
              <a:t> </a:t>
            </a:r>
            <a:r>
              <a:rPr lang="en-GB" dirty="0" err="1"/>
              <a:t>společnosti</a:t>
            </a:r>
            <a:r>
              <a:rPr lang="en-GB" dirty="0"/>
              <a:t> </a:t>
            </a:r>
            <a:r>
              <a:rPr lang="en-GB" dirty="0" err="1"/>
              <a:t>vytvářejí</a:t>
            </a:r>
            <a:r>
              <a:rPr lang="en-GB" dirty="0"/>
              <a:t> a </a:t>
            </a:r>
            <a:r>
              <a:rPr lang="en-GB" dirty="0" err="1"/>
              <a:t>využívají</a:t>
            </a:r>
            <a:r>
              <a:rPr lang="en-GB" dirty="0"/>
              <a:t> </a:t>
            </a:r>
            <a:r>
              <a:rPr lang="en-GB" dirty="0" err="1"/>
              <a:t>vědění</a:t>
            </a:r>
            <a:r>
              <a:rPr lang="en-GB" dirty="0"/>
              <a:t> pro </a:t>
            </a:r>
            <a:r>
              <a:rPr lang="en-GB" dirty="0" err="1"/>
              <a:t>svou</a:t>
            </a:r>
            <a:r>
              <a:rPr lang="en-GB" dirty="0"/>
              <a:t> </a:t>
            </a:r>
            <a:r>
              <a:rPr lang="en-GB" dirty="0" err="1"/>
              <a:t>reprodukci</a:t>
            </a:r>
            <a:r>
              <a:rPr lang="en-GB" dirty="0"/>
              <a:t>. </a:t>
            </a:r>
            <a:r>
              <a:rPr lang="en-GB" dirty="0" err="1"/>
              <a:t>Stejně</a:t>
            </a:r>
            <a:r>
              <a:rPr lang="en-GB" dirty="0"/>
              <a:t> </a:t>
            </a:r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vě</a:t>
            </a:r>
            <a:r>
              <a:rPr lang="en-GB" dirty="0"/>
              <a:t>- </a:t>
            </a:r>
            <a:r>
              <a:rPr lang="en-GB" dirty="0" err="1"/>
              <a:t>decký</a:t>
            </a:r>
            <a:r>
              <a:rPr lang="en-GB" dirty="0"/>
              <a:t> </a:t>
            </a:r>
            <a:r>
              <a:rPr lang="en-GB" dirty="0" err="1"/>
              <a:t>systém</a:t>
            </a:r>
            <a:r>
              <a:rPr lang="en-GB" dirty="0"/>
              <a:t> </a:t>
            </a:r>
            <a:r>
              <a:rPr lang="en-GB" dirty="0" err="1"/>
              <a:t>jsou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určité</a:t>
            </a:r>
            <a:r>
              <a:rPr lang="en-GB" dirty="0"/>
              <a:t> </a:t>
            </a:r>
            <a:r>
              <a:rPr lang="en-GB" dirty="0" err="1"/>
              <a:t>vědění</a:t>
            </a:r>
            <a:r>
              <a:rPr lang="en-GB" dirty="0"/>
              <a:t> </a:t>
            </a:r>
            <a:r>
              <a:rPr lang="en-GB" dirty="0" err="1"/>
              <a:t>odkázány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hospodářský</a:t>
            </a:r>
            <a:r>
              <a:rPr lang="en-GB" dirty="0"/>
              <a:t>, </a:t>
            </a:r>
            <a:r>
              <a:rPr lang="en-GB" dirty="0" err="1"/>
              <a:t>právní</a:t>
            </a:r>
            <a:r>
              <a:rPr lang="en-GB" dirty="0"/>
              <a:t> a </a:t>
            </a:r>
            <a:r>
              <a:rPr lang="en-GB" dirty="0" err="1"/>
              <a:t>zdravotní</a:t>
            </a:r>
            <a:r>
              <a:rPr lang="en-GB" dirty="0"/>
              <a:t> </a:t>
            </a:r>
            <a:r>
              <a:rPr lang="en-GB" dirty="0" err="1"/>
              <a:t>systém</a:t>
            </a:r>
            <a:r>
              <a:rPr lang="en-GB" dirty="0"/>
              <a:t>, aby </a:t>
            </a:r>
            <a:r>
              <a:rPr lang="en-GB" dirty="0" err="1"/>
              <a:t>vůbec</a:t>
            </a:r>
            <a:r>
              <a:rPr lang="en-GB" dirty="0"/>
              <a:t> </a:t>
            </a:r>
            <a:r>
              <a:rPr lang="en-GB" dirty="0" err="1"/>
              <a:t>mohly</a:t>
            </a:r>
            <a:r>
              <a:rPr lang="en-GB" dirty="0"/>
              <a:t> </a:t>
            </a:r>
            <a:r>
              <a:rPr lang="en-GB" dirty="0" err="1"/>
              <a:t>fungovat</a:t>
            </a:r>
            <a:r>
              <a:rPr lang="en-GB" dirty="0"/>
              <a:t>.“ [Willke 2000: 247].</a:t>
            </a:r>
            <a:endParaRPr lang="cs-CZ" dirty="0"/>
          </a:p>
          <a:p>
            <a:r>
              <a:rPr lang="cs-CZ" b="1" dirty="0"/>
              <a:t>Technologické změny </a:t>
            </a:r>
            <a:r>
              <a:rPr lang="cs-CZ" dirty="0"/>
              <a:t>– infrastruktura druhého řádu</a:t>
            </a:r>
          </a:p>
          <a:p>
            <a:r>
              <a:rPr lang="cs-CZ" b="1" dirty="0"/>
              <a:t>Ekonomická struktura </a:t>
            </a:r>
            <a:r>
              <a:rPr lang="cs-CZ" dirty="0"/>
              <a:t>– nenáročnost na suroviny, náročné na know-how</a:t>
            </a:r>
          </a:p>
          <a:p>
            <a:r>
              <a:rPr lang="cs-CZ" b="1" dirty="0"/>
              <a:t>Profesní struktura </a:t>
            </a:r>
            <a:r>
              <a:rPr lang="cs-CZ" dirty="0"/>
              <a:t>a trh práce – služby, vědomostní pracovníci, informační proletariát</a:t>
            </a:r>
          </a:p>
          <a:p>
            <a:r>
              <a:rPr lang="cs-CZ" b="1" dirty="0"/>
              <a:t>Sociální struktura </a:t>
            </a:r>
            <a:r>
              <a:rPr lang="cs-CZ" dirty="0"/>
              <a:t>– stratifikace méně podle třídy a kapitálu a více podle vzdělání a kvalifikaci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8672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2A58C4-BC99-467F-BD15-9AEFE5A7E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4395"/>
            <a:ext cx="10515600" cy="854075"/>
          </a:xfrm>
        </p:spPr>
        <p:txBody>
          <a:bodyPr/>
          <a:lstStyle/>
          <a:p>
            <a:r>
              <a:rPr lang="cs-CZ" dirty="0"/>
              <a:t>Důsledky </a:t>
            </a:r>
            <a:endParaRPr lang="en-GB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7181279-8A4B-403E-BED1-51CAD4F69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8470"/>
            <a:ext cx="10515600" cy="4838493"/>
          </a:xfrm>
        </p:spPr>
        <p:txBody>
          <a:bodyPr/>
          <a:lstStyle/>
          <a:p>
            <a:r>
              <a:rPr lang="cs-CZ" dirty="0"/>
              <a:t>Někteří se vědomostních komunit neúčastní</a:t>
            </a:r>
          </a:p>
          <a:p>
            <a:r>
              <a:rPr lang="cs-CZ" dirty="0"/>
              <a:t>Někteří jsou z výhod společnosti vědění vyloučeni</a:t>
            </a:r>
          </a:p>
          <a:p>
            <a:r>
              <a:rPr lang="cs-CZ" dirty="0"/>
              <a:t>Někteří se nemohou efektivně učit – celoživotně…</a:t>
            </a:r>
          </a:p>
          <a:p>
            <a:r>
              <a:rPr lang="cs-CZ" dirty="0"/>
              <a:t>Někteří nemají přístup k informacím a vědění</a:t>
            </a:r>
          </a:p>
          <a:p>
            <a:pPr marL="0" indent="0">
              <a:buNone/>
            </a:pPr>
            <a:r>
              <a:rPr lang="cs-CZ" dirty="0"/>
              <a:t>„</a:t>
            </a:r>
            <a:r>
              <a:rPr lang="en-GB" dirty="0"/>
              <a:t>Na </a:t>
            </a:r>
            <a:r>
              <a:rPr lang="en-GB" dirty="0" err="1"/>
              <a:t>straně</a:t>
            </a:r>
            <a:r>
              <a:rPr lang="en-GB" dirty="0"/>
              <a:t> </a:t>
            </a:r>
            <a:r>
              <a:rPr lang="en-GB" dirty="0" err="1"/>
              <a:t>druhé</a:t>
            </a:r>
            <a:r>
              <a:rPr lang="en-GB" dirty="0"/>
              <a:t> </a:t>
            </a:r>
            <a:r>
              <a:rPr lang="en-GB" dirty="0" err="1"/>
              <a:t>učitelé</a:t>
            </a:r>
            <a:r>
              <a:rPr lang="en-GB" dirty="0"/>
              <a:t> </a:t>
            </a:r>
            <a:r>
              <a:rPr lang="en-GB" dirty="0" err="1"/>
              <a:t>zůstávají</a:t>
            </a:r>
            <a:r>
              <a:rPr lang="en-GB" dirty="0"/>
              <a:t> </a:t>
            </a:r>
            <a:r>
              <a:rPr lang="en-GB" dirty="0" err="1"/>
              <a:t>komunitou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okraji</a:t>
            </a:r>
            <a:r>
              <a:rPr lang="en-GB" dirty="0"/>
              <a:t> </a:t>
            </a:r>
            <a:r>
              <a:rPr lang="en-GB" dirty="0" err="1"/>
              <a:t>společnosti</a:t>
            </a:r>
            <a:r>
              <a:rPr lang="en-GB" dirty="0"/>
              <a:t> </a:t>
            </a:r>
            <a:r>
              <a:rPr lang="en-GB" dirty="0" err="1"/>
              <a:t>vědění</a:t>
            </a:r>
            <a:r>
              <a:rPr lang="en-GB" dirty="0"/>
              <a:t>, </a:t>
            </a:r>
            <a:r>
              <a:rPr lang="en-GB" dirty="0" err="1"/>
              <a:t>protože</a:t>
            </a:r>
            <a:r>
              <a:rPr lang="en-GB" dirty="0"/>
              <a:t> </a:t>
            </a:r>
            <a:r>
              <a:rPr lang="en-GB" dirty="0" err="1"/>
              <a:t>relativně</a:t>
            </a:r>
            <a:r>
              <a:rPr lang="en-GB" dirty="0"/>
              <a:t> </a:t>
            </a:r>
            <a:r>
              <a:rPr lang="en-GB" dirty="0" err="1"/>
              <a:t>velmi</a:t>
            </a:r>
            <a:r>
              <a:rPr lang="en-GB" dirty="0"/>
              <a:t> </a:t>
            </a:r>
            <a:r>
              <a:rPr lang="en-GB" dirty="0" err="1"/>
              <a:t>málo</a:t>
            </a:r>
            <a:r>
              <a:rPr lang="en-GB" dirty="0"/>
              <a:t> </a:t>
            </a:r>
            <a:r>
              <a:rPr lang="en-GB" dirty="0" err="1"/>
              <a:t>inovací</a:t>
            </a:r>
            <a:r>
              <a:rPr lang="en-GB" dirty="0"/>
              <a:t> je </a:t>
            </a:r>
            <a:r>
              <a:rPr lang="en-GB" dirty="0" err="1"/>
              <a:t>dále</a:t>
            </a:r>
            <a:r>
              <a:rPr lang="en-GB" dirty="0"/>
              <a:t> </a:t>
            </a:r>
            <a:r>
              <a:rPr lang="en-GB" dirty="0" err="1"/>
              <a:t>předáváno</a:t>
            </a:r>
            <a:r>
              <a:rPr lang="en-GB" dirty="0"/>
              <a:t> a </a:t>
            </a:r>
            <a:r>
              <a:rPr lang="en-GB" dirty="0" err="1"/>
              <a:t>sdělováno</a:t>
            </a:r>
            <a:r>
              <a:rPr lang="en-GB" dirty="0"/>
              <a:t> </a:t>
            </a:r>
            <a:r>
              <a:rPr lang="en-GB" dirty="0" err="1"/>
              <a:t>zbytku</a:t>
            </a:r>
            <a:r>
              <a:rPr lang="en-GB" dirty="0"/>
              <a:t> </a:t>
            </a:r>
            <a:r>
              <a:rPr lang="en-GB" dirty="0" err="1"/>
              <a:t>komunity</a:t>
            </a:r>
            <a:r>
              <a:rPr lang="cs-CZ" dirty="0"/>
              <a:t>.“</a:t>
            </a:r>
            <a:r>
              <a:rPr lang="en-GB" dirty="0"/>
              <a:t> [Hargreaves 2000]</a:t>
            </a:r>
            <a:endParaRPr lang="cs-CZ" dirty="0"/>
          </a:p>
          <a:p>
            <a:r>
              <a:rPr lang="cs-CZ" b="1" dirty="0"/>
              <a:t>Normativní užití pojmu „</a:t>
            </a:r>
            <a:r>
              <a:rPr lang="cs-CZ" b="1" dirty="0" err="1"/>
              <a:t>knowledge</a:t>
            </a:r>
            <a:r>
              <a:rPr lang="cs-CZ" b="1" dirty="0"/>
              <a:t> society“</a:t>
            </a:r>
            <a:r>
              <a:rPr lang="cs-CZ" dirty="0"/>
              <a:t> – ve strategických dokumentech o vzdělávání</a:t>
            </a:r>
          </a:p>
          <a:p>
            <a:pPr lvl="1"/>
            <a:r>
              <a:rPr lang="cs-CZ" dirty="0"/>
              <a:t>Pojí se s </a:t>
            </a:r>
            <a:r>
              <a:rPr lang="cs-CZ" dirty="0" err="1"/>
              <a:t>ekomonizací</a:t>
            </a:r>
            <a:r>
              <a:rPr lang="cs-CZ" dirty="0"/>
              <a:t>, </a:t>
            </a:r>
            <a:r>
              <a:rPr lang="cs-CZ" dirty="0" err="1"/>
              <a:t>marketizací</a:t>
            </a:r>
            <a:r>
              <a:rPr lang="cs-CZ" dirty="0"/>
              <a:t>, konkurenceschopností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5210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5A13F2-5A9B-4A8B-83D9-E1870120A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Od </a:t>
            </a:r>
            <a:r>
              <a:rPr lang="en-GB" dirty="0" err="1"/>
              <a:t>společnosti</a:t>
            </a:r>
            <a:r>
              <a:rPr lang="en-GB" dirty="0"/>
              <a:t> </a:t>
            </a:r>
            <a:r>
              <a:rPr lang="en-GB" dirty="0" err="1"/>
              <a:t>vědění</a:t>
            </a:r>
            <a:r>
              <a:rPr lang="en-GB" dirty="0"/>
              <a:t> </a:t>
            </a:r>
            <a:r>
              <a:rPr lang="en-GB" dirty="0" err="1"/>
              <a:t>ke</a:t>
            </a:r>
            <a:r>
              <a:rPr lang="en-GB" dirty="0"/>
              <a:t> </a:t>
            </a:r>
            <a:r>
              <a:rPr lang="en-GB" dirty="0" err="1"/>
              <a:t>společnosti</a:t>
            </a:r>
            <a:r>
              <a:rPr lang="en-GB" dirty="0"/>
              <a:t> </a:t>
            </a:r>
            <a:r>
              <a:rPr lang="en-GB" dirty="0" err="1"/>
              <a:t>intenzivních</a:t>
            </a:r>
            <a:r>
              <a:rPr lang="en-GB" dirty="0"/>
              <a:t> </a:t>
            </a:r>
            <a:r>
              <a:rPr lang="en-GB" dirty="0" err="1"/>
              <a:t>vědomostních</a:t>
            </a:r>
            <a:r>
              <a:rPr lang="en-GB" dirty="0"/>
              <a:t> </a:t>
            </a:r>
            <a:r>
              <a:rPr lang="en-GB" dirty="0" err="1"/>
              <a:t>procesů</a:t>
            </a:r>
            <a:endParaRPr lang="en-GB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4A2AA1-9F9A-4CEC-BA9E-E6C733795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Syntéza disciplín, konceptů a pohledů</a:t>
            </a:r>
          </a:p>
          <a:p>
            <a:pPr lvl="1"/>
            <a:r>
              <a:rPr lang="cs-CZ" dirty="0"/>
              <a:t>Ekonomické procesy + Sociální procesy (vzdělávání, …) </a:t>
            </a:r>
          </a:p>
          <a:p>
            <a:r>
              <a:rPr lang="cs-CZ" b="1" dirty="0"/>
              <a:t>D</a:t>
            </a:r>
            <a:r>
              <a:rPr lang="en-GB" b="1" dirty="0" err="1"/>
              <a:t>ynamika</a:t>
            </a:r>
            <a:r>
              <a:rPr lang="en-GB" dirty="0"/>
              <a:t> </a:t>
            </a:r>
            <a:r>
              <a:rPr lang="en-GB" dirty="0" err="1"/>
              <a:t>vědomostních</a:t>
            </a:r>
            <a:r>
              <a:rPr lang="en-GB" dirty="0"/>
              <a:t> </a:t>
            </a:r>
            <a:r>
              <a:rPr lang="en-GB" dirty="0" err="1"/>
              <a:t>procesů</a:t>
            </a:r>
            <a:r>
              <a:rPr lang="cs-CZ" dirty="0"/>
              <a:t>:</a:t>
            </a:r>
          </a:p>
          <a:p>
            <a:pPr lvl="1"/>
            <a:r>
              <a:rPr lang="en-GB" dirty="0" err="1"/>
              <a:t>produkce</a:t>
            </a:r>
            <a:r>
              <a:rPr lang="en-GB" dirty="0"/>
              <a:t> </a:t>
            </a:r>
            <a:r>
              <a:rPr lang="en-GB" dirty="0" err="1"/>
              <a:t>vědění</a:t>
            </a:r>
            <a:r>
              <a:rPr lang="en-GB" dirty="0"/>
              <a:t> </a:t>
            </a:r>
            <a:endParaRPr lang="cs-CZ" dirty="0"/>
          </a:p>
          <a:p>
            <a:pPr lvl="1"/>
            <a:r>
              <a:rPr lang="en-GB" dirty="0" err="1"/>
              <a:t>učení</a:t>
            </a:r>
            <a:endParaRPr lang="cs-CZ" dirty="0"/>
          </a:p>
          <a:p>
            <a:pPr lvl="1"/>
            <a:r>
              <a:rPr lang="en-GB" dirty="0" err="1"/>
              <a:t>rozšiřování</a:t>
            </a:r>
            <a:r>
              <a:rPr lang="en-GB" dirty="0"/>
              <a:t> </a:t>
            </a:r>
            <a:r>
              <a:rPr lang="en-GB" dirty="0" err="1"/>
              <a:t>vědění</a:t>
            </a:r>
            <a:endParaRPr lang="cs-CZ" dirty="0"/>
          </a:p>
          <a:p>
            <a:pPr lvl="1"/>
            <a:r>
              <a:rPr lang="en-GB" dirty="0" err="1"/>
              <a:t>aplikace</a:t>
            </a:r>
            <a:r>
              <a:rPr lang="en-GB" dirty="0"/>
              <a:t> </a:t>
            </a:r>
            <a:r>
              <a:rPr lang="en-GB" dirty="0" err="1"/>
              <a:t>vědění</a:t>
            </a:r>
            <a:endParaRPr lang="cs-CZ" dirty="0"/>
          </a:p>
          <a:p>
            <a:pPr lvl="1"/>
            <a:r>
              <a:rPr lang="en-GB" dirty="0" err="1"/>
              <a:t>managementu</a:t>
            </a:r>
            <a:r>
              <a:rPr lang="en-GB" dirty="0"/>
              <a:t> </a:t>
            </a:r>
            <a:r>
              <a:rPr lang="en-GB" dirty="0" err="1"/>
              <a:t>vědění</a:t>
            </a:r>
            <a:endParaRPr lang="cs-CZ" dirty="0"/>
          </a:p>
          <a:p>
            <a:r>
              <a:rPr lang="en-GB" dirty="0" err="1"/>
              <a:t>vědomostní</a:t>
            </a:r>
            <a:r>
              <a:rPr lang="en-GB" dirty="0"/>
              <a:t> </a:t>
            </a:r>
            <a:r>
              <a:rPr lang="en-GB" dirty="0" err="1"/>
              <a:t>procesy</a:t>
            </a:r>
            <a:r>
              <a:rPr lang="en-GB" dirty="0"/>
              <a:t> </a:t>
            </a:r>
            <a:r>
              <a:rPr lang="en-GB" dirty="0" err="1"/>
              <a:t>vyššího</a:t>
            </a:r>
            <a:r>
              <a:rPr lang="en-GB" dirty="0"/>
              <a:t> </a:t>
            </a:r>
            <a:r>
              <a:rPr lang="en-GB" dirty="0" err="1"/>
              <a:t>řádu</a:t>
            </a:r>
            <a:r>
              <a:rPr lang="cs-CZ" dirty="0"/>
              <a:t> – </a:t>
            </a:r>
            <a:r>
              <a:rPr lang="en-GB" dirty="0" err="1"/>
              <a:t>propojení</a:t>
            </a:r>
            <a:r>
              <a:rPr lang="cs-CZ" dirty="0"/>
              <a:t> - </a:t>
            </a:r>
            <a:r>
              <a:rPr lang="en-GB" dirty="0" err="1"/>
              <a:t>inovační</a:t>
            </a:r>
            <a:r>
              <a:rPr lang="en-GB" dirty="0"/>
              <a:t> </a:t>
            </a:r>
            <a:r>
              <a:rPr lang="en-GB" dirty="0" err="1"/>
              <a:t>proces</a:t>
            </a:r>
            <a:r>
              <a:rPr lang="en-GB" dirty="0"/>
              <a:t>.</a:t>
            </a:r>
            <a:endParaRPr lang="cs-CZ" dirty="0"/>
          </a:p>
          <a:p>
            <a:r>
              <a:rPr lang="cs-CZ" b="1" dirty="0" err="1"/>
              <a:t>Sebereprodukce</a:t>
            </a:r>
            <a:r>
              <a:rPr lang="cs-CZ" dirty="0"/>
              <a:t>, multiplikace</a:t>
            </a:r>
          </a:p>
          <a:p>
            <a:r>
              <a:rPr lang="en-GB" dirty="0"/>
              <a:t>„</a:t>
            </a:r>
            <a:r>
              <a:rPr lang="en-GB" dirty="0" err="1"/>
              <a:t>Vtip</a:t>
            </a:r>
            <a:r>
              <a:rPr lang="en-GB" dirty="0"/>
              <a:t> </a:t>
            </a:r>
            <a:r>
              <a:rPr lang="en-GB" dirty="0" err="1"/>
              <a:t>není</a:t>
            </a:r>
            <a:r>
              <a:rPr lang="en-GB" dirty="0"/>
              <a:t> v tom,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neexistuje</a:t>
            </a:r>
            <a:r>
              <a:rPr lang="en-GB" dirty="0"/>
              <a:t> </a:t>
            </a:r>
            <a:r>
              <a:rPr lang="en-GB" dirty="0" err="1"/>
              <a:t>stabilní</a:t>
            </a:r>
            <a:r>
              <a:rPr lang="en-GB" dirty="0"/>
              <a:t> </a:t>
            </a:r>
            <a:r>
              <a:rPr lang="en-GB" dirty="0" err="1"/>
              <a:t>sociální</a:t>
            </a:r>
            <a:r>
              <a:rPr lang="en-GB" dirty="0"/>
              <a:t> </a:t>
            </a:r>
            <a:r>
              <a:rPr lang="en-GB" dirty="0" err="1"/>
              <a:t>svět</a:t>
            </a:r>
            <a:r>
              <a:rPr lang="en-GB" dirty="0"/>
              <a:t>, </a:t>
            </a:r>
            <a:r>
              <a:rPr lang="en-GB" dirty="0" err="1"/>
              <a:t>který</a:t>
            </a:r>
            <a:r>
              <a:rPr lang="en-GB" dirty="0"/>
              <a:t> </a:t>
            </a:r>
            <a:r>
              <a:rPr lang="en-GB" dirty="0" err="1"/>
              <a:t>bychom</a:t>
            </a:r>
            <a:r>
              <a:rPr lang="en-GB" dirty="0"/>
              <a:t> </a:t>
            </a:r>
            <a:r>
              <a:rPr lang="en-GB" dirty="0" err="1"/>
              <a:t>poznávali</a:t>
            </a:r>
            <a:r>
              <a:rPr lang="en-GB" dirty="0"/>
              <a:t>, ale </a:t>
            </a:r>
            <a:r>
              <a:rPr lang="en-GB" dirty="0" err="1"/>
              <a:t>že</a:t>
            </a:r>
            <a:r>
              <a:rPr lang="en-GB" dirty="0"/>
              <a:t> </a:t>
            </a:r>
            <a:r>
              <a:rPr lang="en-GB" dirty="0" err="1"/>
              <a:t>poznávání</a:t>
            </a:r>
            <a:r>
              <a:rPr lang="en-GB" dirty="0"/>
              <a:t> </a:t>
            </a:r>
            <a:r>
              <a:rPr lang="en-GB" dirty="0" err="1"/>
              <a:t>tohoto</a:t>
            </a:r>
            <a:r>
              <a:rPr lang="en-GB" dirty="0"/>
              <a:t> </a:t>
            </a:r>
            <a:r>
              <a:rPr lang="en-GB" dirty="0" err="1"/>
              <a:t>světa</a:t>
            </a:r>
            <a:r>
              <a:rPr lang="en-GB" dirty="0"/>
              <a:t> </a:t>
            </a:r>
            <a:r>
              <a:rPr lang="en-GB" dirty="0" err="1"/>
              <a:t>přispívá</a:t>
            </a:r>
            <a:r>
              <a:rPr lang="en-GB" dirty="0"/>
              <a:t> k </a:t>
            </a:r>
            <a:r>
              <a:rPr lang="en-GB" dirty="0" err="1"/>
              <a:t>jeho</a:t>
            </a:r>
            <a:r>
              <a:rPr lang="en-GB" dirty="0"/>
              <a:t> </a:t>
            </a:r>
            <a:r>
              <a:rPr lang="en-GB" dirty="0" err="1"/>
              <a:t>nestálému</a:t>
            </a:r>
            <a:r>
              <a:rPr lang="en-GB" dirty="0"/>
              <a:t> </a:t>
            </a:r>
            <a:r>
              <a:rPr lang="en-GB" dirty="0" err="1"/>
              <a:t>či</a:t>
            </a:r>
            <a:r>
              <a:rPr lang="en-GB" dirty="0"/>
              <a:t> </a:t>
            </a:r>
            <a:r>
              <a:rPr lang="en-GB" dirty="0" err="1"/>
              <a:t>proměnlivému</a:t>
            </a:r>
            <a:r>
              <a:rPr lang="en-GB" dirty="0"/>
              <a:t> </a:t>
            </a:r>
            <a:r>
              <a:rPr lang="en-GB" dirty="0" err="1"/>
              <a:t>charakteru</a:t>
            </a:r>
            <a:r>
              <a:rPr lang="en-GB" dirty="0"/>
              <a:t>“ [Giddens 2003: 45]</a:t>
            </a:r>
          </a:p>
        </p:txBody>
      </p:sp>
    </p:spTree>
    <p:extLst>
      <p:ext uri="{BB962C8B-B14F-4D97-AF65-F5344CB8AC3E}">
        <p14:creationId xmlns:p14="http://schemas.microsoft.com/office/powerpoint/2010/main" val="48174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B4A10D-55F7-4544-9F42-7C41CAED3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Závěr…</a:t>
            </a:r>
            <a:endParaRPr lang="en-GB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D71EE83-4469-4E13-A1AC-F5EABFCDC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???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358234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20059</TotalTime>
  <Words>714</Words>
  <Application>Microsoft Office PowerPoint</Application>
  <PresentationFormat>Širokoúhlá obrazovka</PresentationFormat>
  <Paragraphs>76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Současné problémy sociologie vzdělávání</vt:lpstr>
      <vt:lpstr>Závěr z minula…</vt:lpstr>
      <vt:lpstr>Pojmy (Castells 1996 The Information Age) </vt:lpstr>
      <vt:lpstr>Knowledge society</vt:lpstr>
      <vt:lpstr>Etapy (Veselý 2004)</vt:lpstr>
      <vt:lpstr>Změny ve společnosti vědění</vt:lpstr>
      <vt:lpstr>Důsledky </vt:lpstr>
      <vt:lpstr>Od společnosti vědění ke společnosti intenzivních vědomostních procesů</vt:lpstr>
      <vt:lpstr>Závěr…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Současné problémy sociologie vzdělávání</dc:title>
  <dc:creator>Wirth</dc:creator>
  <cp:lastModifiedBy>Autor</cp:lastModifiedBy>
  <cp:revision>302</cp:revision>
  <dcterms:created xsi:type="dcterms:W3CDTF">2018-09-15T08:21:15Z</dcterms:created>
  <dcterms:modified xsi:type="dcterms:W3CDTF">2019-12-18T09:48:21Z</dcterms:modified>
</cp:coreProperties>
</file>