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68" r:id="rId12"/>
    <p:sldId id="292" r:id="rId13"/>
    <p:sldId id="257" r:id="rId14"/>
    <p:sldId id="293" r:id="rId15"/>
    <p:sldId id="271" r:id="rId16"/>
    <p:sldId id="270" r:id="rId17"/>
    <p:sldId id="294" r:id="rId18"/>
    <p:sldId id="295" r:id="rId19"/>
    <p:sldId id="272" r:id="rId20"/>
    <p:sldId id="273" r:id="rId21"/>
    <p:sldId id="285" r:id="rId22"/>
    <p:sldId id="274" r:id="rId23"/>
    <p:sldId id="277" r:id="rId24"/>
    <p:sldId id="258" r:id="rId25"/>
    <p:sldId id="275" r:id="rId26"/>
    <p:sldId id="278" r:id="rId27"/>
    <p:sldId id="279" r:id="rId28"/>
    <p:sldId id="281" r:id="rId29"/>
    <p:sldId id="284" r:id="rId30"/>
    <p:sldId id="282" r:id="rId31"/>
    <p:sldId id="287" r:id="rId32"/>
    <p:sldId id="286" r:id="rId33"/>
    <p:sldId id="288" r:id="rId34"/>
    <p:sldId id="280" r:id="rId35"/>
    <p:sldId id="289" r:id="rId36"/>
    <p:sldId id="291" r:id="rId37"/>
    <p:sldId id="283" r:id="rId38"/>
    <p:sldId id="290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5"/>
    <p:restoredTop sz="94650"/>
  </p:normalViewPr>
  <p:slideViewPr>
    <p:cSldViewPr snapToGrid="0">
      <p:cViewPr varScale="1">
        <p:scale>
          <a:sx n="84" d="100"/>
          <a:sy n="84" d="100"/>
        </p:scale>
        <p:origin x="200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503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879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6918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60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137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52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679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4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1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570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10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5DBA5AD0-380B-A64F-8712-6F3FED6925F4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942EBFC6-D6B7-B346-BD49-C83B07B0A7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408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books.google.cz/books?id=eyQELekO1RQC&amp;printsec=frontcover&amp;source=gbs_atb&amp;redir_esc=y#v=onepage&amp;q&amp;f=false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8375FAE-DAF5-ACF4-EBCD-6479B9583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cs-CZ" sz="5400"/>
              <a:t>Síla obrazu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BCDA9EC-8314-9B3B-0023-626E0E98F6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VI. Oděv: šaty jako symbol společenského postavení</a:t>
            </a:r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DFD5C32-D9F8-AFEB-B2E6-0F9AC1E086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97" r="6854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0C6D8CC-4673-D919-E001-FBBD8918270B}"/>
              </a:ext>
            </a:extLst>
          </p:cNvPr>
          <p:cNvSpPr txBox="1"/>
          <p:nvPr/>
        </p:nvSpPr>
        <p:spPr>
          <a:xfrm>
            <a:off x="5297760" y="6544015"/>
            <a:ext cx="4903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/>
              <a:t>Dámské šaty a la </a:t>
            </a:r>
            <a:r>
              <a:rPr lang="cs-CZ" sz="1200" i="1" dirty="0" err="1"/>
              <a:t>francaise</a:t>
            </a:r>
            <a:r>
              <a:rPr lang="cs-CZ" sz="1200" dirty="0"/>
              <a:t>. 1775-1780. </a:t>
            </a:r>
            <a:r>
              <a:rPr lang="cs-CZ" sz="1200" dirty="0" err="1"/>
              <a:t>Palazzo</a:t>
            </a:r>
            <a:r>
              <a:rPr lang="cs-CZ" sz="1200" dirty="0"/>
              <a:t> </a:t>
            </a:r>
            <a:r>
              <a:rPr lang="cs-CZ" sz="1200" dirty="0" err="1"/>
              <a:t>Pitti</a:t>
            </a:r>
            <a:r>
              <a:rPr lang="cs-CZ" sz="1200" dirty="0"/>
              <a:t>, Florencie, Itálie.</a:t>
            </a:r>
          </a:p>
        </p:txBody>
      </p:sp>
    </p:spTree>
    <p:extLst>
      <p:ext uri="{BB962C8B-B14F-4D97-AF65-F5344CB8AC3E}">
        <p14:creationId xmlns:p14="http://schemas.microsoft.com/office/powerpoint/2010/main" val="3327515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629B8C-94EF-854B-1446-2C64A58D6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443" y="4928180"/>
            <a:ext cx="3521122" cy="12863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Raná globalizace</a:t>
            </a:r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23293907-0F26-4752-BCD0-3AC2C5026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31731" y="635538"/>
            <a:ext cx="680408" cy="84974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Obrázek 8" descr="Obsah obrázku umění, mytologie, Výtvarné umění, Moderní umění&#10;&#10;Popis byl vytvořen automaticky">
            <a:extLst>
              <a:ext uri="{FF2B5EF4-FFF2-40B4-BE49-F238E27FC236}">
                <a16:creationId xmlns:a16="http://schemas.microsoft.com/office/drawing/2014/main" id="{269A6EF3-A146-F1D9-0D41-DE6AA5AE26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96" r="4" b="4"/>
          <a:stretch>
            <a:fillRect/>
          </a:stretch>
        </p:blipFill>
        <p:spPr>
          <a:xfrm>
            <a:off x="2969841" y="1483803"/>
            <a:ext cx="1990594" cy="1374782"/>
          </a:xfrm>
          <a:prstGeom prst="rect">
            <a:avLst/>
          </a:prstGeom>
        </p:spPr>
      </p:pic>
      <p:pic>
        <p:nvPicPr>
          <p:cNvPr id="8" name="Obrázek 7" descr="Obsah obrázku narozeninový dort, jídlo, pečené v troubě, dezert&#10;&#10;Popis byl vytvořen automaticky">
            <a:extLst>
              <a:ext uri="{FF2B5EF4-FFF2-40B4-BE49-F238E27FC236}">
                <a16:creationId xmlns:a16="http://schemas.microsoft.com/office/drawing/2014/main" id="{2E384C5C-69BA-AC2D-D607-AEB2AD4659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974" b="-1"/>
          <a:stretch>
            <a:fillRect/>
          </a:stretch>
        </p:blipFill>
        <p:spPr>
          <a:xfrm>
            <a:off x="630125" y="2837669"/>
            <a:ext cx="2344059" cy="3416073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39141A8-FDFD-4ABE-A499-72C9669F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14143" y="991883"/>
            <a:ext cx="1371600" cy="2356777"/>
          </a:xfrm>
          <a:custGeom>
            <a:avLst/>
            <a:gdLst>
              <a:gd name="connsiteX0" fmla="*/ 0 w 1371600"/>
              <a:gd name="connsiteY0" fmla="*/ 0 h 2356777"/>
              <a:gd name="connsiteX1" fmla="*/ 0 w 1371600"/>
              <a:gd name="connsiteY1" fmla="*/ 1216152 h 2356777"/>
              <a:gd name="connsiteX2" fmla="*/ 4495 w 1371600"/>
              <a:gd name="connsiteY2" fmla="*/ 1216152 h 2356777"/>
              <a:gd name="connsiteX3" fmla="*/ 4495 w 1371600"/>
              <a:gd name="connsiteY3" fmla="*/ 2356777 h 2356777"/>
              <a:gd name="connsiteX4" fmla="*/ 1367105 w 1371600"/>
              <a:gd name="connsiteY4" fmla="*/ 2356777 h 2356777"/>
              <a:gd name="connsiteX5" fmla="*/ 1367105 w 1371600"/>
              <a:gd name="connsiteY5" fmla="*/ 1216152 h 2356777"/>
              <a:gd name="connsiteX6" fmla="*/ 1371600 w 1371600"/>
              <a:gd name="connsiteY6" fmla="*/ 1216152 h 2356777"/>
              <a:gd name="connsiteX7" fmla="*/ 1367105 w 1371600"/>
              <a:gd name="connsiteY7" fmla="*/ 1212166 h 2356777"/>
              <a:gd name="connsiteX8" fmla="*/ 1367105 w 1371600"/>
              <a:gd name="connsiteY8" fmla="*/ 1210176 h 2356777"/>
              <a:gd name="connsiteX9" fmla="*/ 1364860 w 1371600"/>
              <a:gd name="connsiteY9" fmla="*/ 1210176 h 23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1600" h="2356777">
                <a:moveTo>
                  <a:pt x="0" y="0"/>
                </a:moveTo>
                <a:lnTo>
                  <a:pt x="0" y="1216152"/>
                </a:lnTo>
                <a:lnTo>
                  <a:pt x="4495" y="1216152"/>
                </a:lnTo>
                <a:lnTo>
                  <a:pt x="4495" y="2356777"/>
                </a:lnTo>
                <a:lnTo>
                  <a:pt x="1367105" y="2356777"/>
                </a:lnTo>
                <a:lnTo>
                  <a:pt x="1367105" y="1216152"/>
                </a:lnTo>
                <a:lnTo>
                  <a:pt x="1371600" y="1216152"/>
                </a:lnTo>
                <a:lnTo>
                  <a:pt x="1367105" y="1212166"/>
                </a:lnTo>
                <a:lnTo>
                  <a:pt x="1367105" y="1210176"/>
                </a:lnTo>
                <a:lnTo>
                  <a:pt x="1364860" y="121017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Obrázek 6" descr="Obsah obrázku text, umění, obraz, váza&#10;&#10;Popis byl vytvořen automaticky">
            <a:extLst>
              <a:ext uri="{FF2B5EF4-FFF2-40B4-BE49-F238E27FC236}">
                <a16:creationId xmlns:a16="http://schemas.microsoft.com/office/drawing/2014/main" id="{A8571917-14E0-5E67-6E6B-F51D2B836B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" b="5283"/>
          <a:stretch>
            <a:fillRect/>
          </a:stretch>
        </p:blipFill>
        <p:spPr>
          <a:xfrm>
            <a:off x="630126" y="626994"/>
            <a:ext cx="1217216" cy="863632"/>
          </a:xfrm>
          <a:prstGeom prst="rect">
            <a:avLst/>
          </a:prstGeom>
        </p:spPr>
      </p:pic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E916EF49-F958-4F28-A999-F8FA8D09A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06828" y="2437565"/>
            <a:ext cx="325600" cy="406635"/>
          </a:xfrm>
          <a:prstGeom prst="rtTriangle">
            <a:avLst/>
          </a:prstGeom>
          <a:solidFill>
            <a:srgbClr val="8C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ázek 5" descr="Obsah obrázku text, mapa, atlas&#10;&#10;Popis byl vytvořen automaticky">
            <a:extLst>
              <a:ext uri="{FF2B5EF4-FFF2-40B4-BE49-F238E27FC236}">
                <a16:creationId xmlns:a16="http://schemas.microsoft.com/office/drawing/2014/main" id="{8B9764B3-452C-BE26-9F70-2DB760ECCC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466" b="-2"/>
          <a:stretch>
            <a:fillRect/>
          </a:stretch>
        </p:blipFill>
        <p:spPr>
          <a:xfrm>
            <a:off x="4062100" y="2848636"/>
            <a:ext cx="3471464" cy="1883664"/>
          </a:xfrm>
          <a:prstGeom prst="rect">
            <a:avLst/>
          </a:prstGeom>
        </p:spPr>
      </p:pic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A7665D74-DFEA-412C-928C-F090E6708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3914" y="3243055"/>
            <a:ext cx="1881096" cy="1092260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ight Triangle 27">
            <a:extLst>
              <a:ext uri="{FF2B5EF4-FFF2-40B4-BE49-F238E27FC236}">
                <a16:creationId xmlns:a16="http://schemas.microsoft.com/office/drawing/2014/main" id="{2335FEDF-EF88-4E68-9CF7-5A72EF32A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0435" y="1488222"/>
            <a:ext cx="1092260" cy="1364098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Zástupný obsah 4" descr="Obsah obrázku mapa, text, atlas, Svět&#10;&#10;Popis byl vytvořen automaticky">
            <a:extLst>
              <a:ext uri="{FF2B5EF4-FFF2-40B4-BE49-F238E27FC236}">
                <a16:creationId xmlns:a16="http://schemas.microsoft.com/office/drawing/2014/main" id="{B396D1E4-3E74-F828-7D9B-06D7AD75AB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rcRect l="8526" r="20337" b="3"/>
          <a:stretch>
            <a:fillRect/>
          </a:stretch>
        </p:blipFill>
        <p:spPr>
          <a:xfrm>
            <a:off x="7533564" y="635538"/>
            <a:ext cx="4028310" cy="2202131"/>
          </a:xfrm>
          <a:prstGeom prst="rect">
            <a:avLst/>
          </a:prstGeom>
        </p:spPr>
      </p:pic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837A7BE2-DF08-4ECE-A520-13927DBF4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782961" y="4947446"/>
            <a:ext cx="1495517" cy="1117075"/>
          </a:xfrm>
          <a:prstGeom prst="rtTriangl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8DE4F4-2583-F69F-766C-CCCFE5E00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2429" y="2852320"/>
            <a:ext cx="4029446" cy="37168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500" b="1" i="0" u="none" strike="noStrike" dirty="0" err="1">
                <a:effectLst/>
              </a:rPr>
              <a:t>Koloniální</a:t>
            </a:r>
            <a:r>
              <a:rPr lang="en-US" sz="1500" b="1" i="0" u="none" strike="noStrike" dirty="0">
                <a:effectLst/>
              </a:rPr>
              <a:t> </a:t>
            </a:r>
            <a:r>
              <a:rPr lang="en-US" sz="1500" b="1" i="0" u="none" strike="noStrike" dirty="0" err="1">
                <a:effectLst/>
              </a:rPr>
              <a:t>období</a:t>
            </a:r>
            <a:r>
              <a:rPr lang="en-US" sz="1500" b="1" i="0" u="none" strike="noStrike" dirty="0">
                <a:effectLst/>
              </a:rPr>
              <a:t> a </a:t>
            </a:r>
            <a:r>
              <a:rPr lang="en-US" sz="1500" b="1" i="0" u="none" strike="noStrike" dirty="0" err="1">
                <a:effectLst/>
              </a:rPr>
              <a:t>globální</a:t>
            </a:r>
            <a:r>
              <a:rPr lang="en-US" sz="1500" b="1" i="0" u="none" strike="noStrike" dirty="0">
                <a:effectLst/>
              </a:rPr>
              <a:t> </a:t>
            </a:r>
            <a:r>
              <a:rPr lang="en-US" sz="1500" b="1" i="0" u="none" strike="noStrike" dirty="0" err="1">
                <a:effectLst/>
              </a:rPr>
              <a:t>propojení</a:t>
            </a:r>
            <a:endParaRPr lang="en-US" sz="1500" b="1" i="0" u="none" strike="noStrike" dirty="0">
              <a:effectLst/>
            </a:endParaRPr>
          </a:p>
          <a:p>
            <a:pPr marL="285750"/>
            <a:r>
              <a:rPr lang="en-US" sz="1500" b="0" i="0" u="none" strike="noStrike" dirty="0">
                <a:effectLst/>
              </a:rPr>
              <a:t>17.-18. </a:t>
            </a:r>
            <a:r>
              <a:rPr lang="en-US" sz="1500" b="0" i="0" u="none" strike="noStrike" dirty="0" err="1">
                <a:effectLst/>
              </a:rPr>
              <a:t>století</a:t>
            </a:r>
            <a:r>
              <a:rPr lang="en-US" sz="1500" b="0" i="0" u="none" strike="noStrike" dirty="0">
                <a:effectLst/>
              </a:rPr>
              <a:t>: </a:t>
            </a:r>
            <a:r>
              <a:rPr lang="en-US" sz="1500" b="0" i="0" u="none" strike="noStrike" dirty="0" err="1">
                <a:effectLst/>
              </a:rPr>
              <a:t>oděv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i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textilní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obchod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silně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ovlivněn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koloniálními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styky</a:t>
            </a:r>
            <a:r>
              <a:rPr lang="en-US" sz="1500" dirty="0"/>
              <a:t>:</a:t>
            </a:r>
          </a:p>
          <a:p>
            <a:pPr marL="742950" lvl="1"/>
            <a:r>
              <a:rPr lang="en-US" sz="1500" b="0" i="0" u="none" strike="noStrike" dirty="0" err="1">
                <a:effectLst/>
              </a:rPr>
              <a:t>např</a:t>
            </a:r>
            <a:r>
              <a:rPr lang="en-US" sz="1500" b="0" i="0" u="none" strike="noStrike" dirty="0">
                <a:effectLst/>
              </a:rPr>
              <a:t>. </a:t>
            </a:r>
            <a:r>
              <a:rPr lang="en-US" sz="1500" b="0" i="0" u="none" strike="noStrike" dirty="0" err="1">
                <a:effectLst/>
              </a:rPr>
              <a:t>indické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bavlněné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tkaniny</a:t>
            </a:r>
            <a:r>
              <a:rPr lang="en-US" sz="1500" b="0" i="0" u="none" strike="noStrike" dirty="0">
                <a:effectLst/>
              </a:rPr>
              <a:t> (</a:t>
            </a:r>
            <a:r>
              <a:rPr lang="en-US" sz="1500" b="0" i="0" u="none" strike="noStrike" dirty="0" err="1">
                <a:effectLst/>
              </a:rPr>
              <a:t>mušelín</a:t>
            </a:r>
            <a:r>
              <a:rPr lang="en-US" sz="1500" b="0" i="0" u="none" strike="noStrike" dirty="0">
                <a:effectLst/>
              </a:rPr>
              <a:t>) </a:t>
            </a:r>
            <a:r>
              <a:rPr lang="en-US" sz="1500" b="0" i="0" u="none" strike="noStrike" dirty="0" err="1">
                <a:effectLst/>
              </a:rPr>
              <a:t>exportovány</a:t>
            </a:r>
            <a:r>
              <a:rPr lang="en-US" sz="1500" b="0" i="0" u="none" strike="noStrike" dirty="0">
                <a:effectLst/>
              </a:rPr>
              <a:t> do E</a:t>
            </a:r>
          </a:p>
          <a:p>
            <a:pPr marL="742950" lvl="1"/>
            <a:r>
              <a:rPr lang="en-US" sz="1500" dirty="0" err="1"/>
              <a:t>n</a:t>
            </a:r>
            <a:r>
              <a:rPr lang="en-US" sz="1500" b="0" i="0" u="none" strike="noStrike" dirty="0" err="1">
                <a:effectLst/>
              </a:rPr>
              <a:t>apř</a:t>
            </a:r>
            <a:r>
              <a:rPr lang="en-US" sz="1500" b="0" i="0" u="none" strike="noStrike" dirty="0">
                <a:effectLst/>
              </a:rPr>
              <a:t>. </a:t>
            </a:r>
            <a:r>
              <a:rPr lang="en-US" sz="1500" dirty="0" err="1"/>
              <a:t>b</a:t>
            </a:r>
            <a:r>
              <a:rPr lang="en-US" sz="1500" b="0" i="0" u="none" strike="noStrike" dirty="0" err="1">
                <a:effectLst/>
              </a:rPr>
              <a:t>arviva</a:t>
            </a:r>
            <a:r>
              <a:rPr lang="en-US" sz="1500" b="0" i="0" u="none" strike="noStrike" dirty="0">
                <a:effectLst/>
              </a:rPr>
              <a:t> z </a:t>
            </a:r>
            <a:r>
              <a:rPr lang="en-US" sz="1500" b="0" i="0" u="none" strike="noStrike" dirty="0" err="1">
                <a:effectLst/>
              </a:rPr>
              <a:t>Ameriky</a:t>
            </a:r>
            <a:r>
              <a:rPr lang="en-US" sz="1500" b="0" i="0" u="none" strike="noStrike" dirty="0">
                <a:effectLst/>
              </a:rPr>
              <a:t> (</a:t>
            </a:r>
            <a:r>
              <a:rPr lang="en-US" sz="1500" b="0" i="0" u="none" strike="noStrike" dirty="0" err="1">
                <a:effectLst/>
              </a:rPr>
              <a:t>košenila</a:t>
            </a:r>
            <a:r>
              <a:rPr lang="en-US" sz="1500" b="0" i="0" u="none" strike="noStrike" dirty="0">
                <a:effectLst/>
              </a:rPr>
              <a:t> a indigo)</a:t>
            </a:r>
          </a:p>
          <a:p>
            <a:r>
              <a:rPr lang="en-US" sz="1500" b="0" i="0" u="none" strike="noStrike" dirty="0" err="1">
                <a:effectLst/>
              </a:rPr>
              <a:t>Oděv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jako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médium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kulturní</a:t>
            </a:r>
            <a:r>
              <a:rPr lang="en-US" sz="1500" b="0" i="0" u="none" strike="noStrike" dirty="0">
                <a:effectLst/>
              </a:rPr>
              <a:t> </a:t>
            </a:r>
            <a:r>
              <a:rPr lang="en-US" sz="1500" b="0" i="0" u="none" strike="noStrike" dirty="0" err="1">
                <a:effectLst/>
              </a:rPr>
              <a:t>výměny</a:t>
            </a:r>
            <a:r>
              <a:rPr lang="en-US" sz="1500" b="0" i="0" u="none" strike="noStrike" dirty="0">
                <a:effectLst/>
              </a:rPr>
              <a:t>, </a:t>
            </a:r>
            <a:r>
              <a:rPr lang="en-US" sz="1500" b="0" i="0" u="none" strike="noStrike" dirty="0" err="1">
                <a:effectLst/>
              </a:rPr>
              <a:t>statusu</a:t>
            </a:r>
            <a:r>
              <a:rPr lang="en-US" sz="1500" b="0" i="0" u="none" strike="noStrike" dirty="0">
                <a:effectLst/>
              </a:rPr>
              <a:t> a </a:t>
            </a:r>
            <a:r>
              <a:rPr lang="en-US" sz="1500" b="0" i="0" u="none" strike="noStrike" dirty="0" err="1">
                <a:effectLst/>
              </a:rPr>
              <a:t>globalizace</a:t>
            </a:r>
            <a:r>
              <a:rPr lang="en-US" sz="1500" b="0" i="0" u="none" strike="noStrike" dirty="0">
                <a:effectLst/>
              </a:rPr>
              <a:t>.</a:t>
            </a:r>
          </a:p>
          <a:p>
            <a:r>
              <a:rPr lang="en-US" sz="1500" dirty="0" err="1"/>
              <a:t>Výstava</a:t>
            </a:r>
            <a:r>
              <a:rPr lang="en-US" sz="1500" dirty="0"/>
              <a:t> </a:t>
            </a:r>
            <a:r>
              <a:rPr lang="en-US" sz="1500" i="1" dirty="0"/>
              <a:t>Oriente </a:t>
            </a:r>
            <a:r>
              <a:rPr lang="en-US" sz="1500" i="1" dirty="0" err="1"/>
              <a:t>en</a:t>
            </a:r>
            <a:r>
              <a:rPr lang="en-US" sz="1500" i="1" dirty="0"/>
              <a:t> Nueva </a:t>
            </a:r>
            <a:r>
              <a:rPr lang="en-US" sz="1500" i="1" dirty="0" err="1"/>
              <a:t>Espaňa</a:t>
            </a:r>
            <a:r>
              <a:rPr lang="en-US" sz="1500" i="1" dirty="0"/>
              <a:t>, Museo del </a:t>
            </a:r>
            <a:r>
              <a:rPr lang="en-US" sz="1500" i="1" dirty="0" err="1"/>
              <a:t>Virreinato</a:t>
            </a:r>
            <a:r>
              <a:rPr lang="en-US" sz="1500" i="1" dirty="0"/>
              <a:t> de la Nueva </a:t>
            </a:r>
            <a:r>
              <a:rPr lang="en-US" sz="1500" i="1" dirty="0" err="1"/>
              <a:t>Espaňa</a:t>
            </a:r>
            <a:r>
              <a:rPr lang="en-US" sz="1500" i="1" dirty="0"/>
              <a:t>, </a:t>
            </a:r>
            <a:r>
              <a:rPr lang="en-US" sz="1500" dirty="0" err="1"/>
              <a:t>Tepotzotlan</a:t>
            </a:r>
            <a:r>
              <a:rPr lang="en-US" sz="1500" dirty="0"/>
              <a:t>, México.</a:t>
            </a:r>
            <a:endParaRPr lang="en-US" sz="1500" b="0" i="1" u="none" strike="noStrike" dirty="0">
              <a:effectLst/>
            </a:endParaRP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915664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ED26A5-4A56-649A-F0A8-38E202571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0" i="0" u="none" strike="noStrike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19.–20. století – průmyslová revoluce a modernita</a:t>
            </a:r>
            <a:endParaRPr lang="en-US" sz="3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Zástupný obsah 12">
            <a:extLst>
              <a:ext uri="{FF2B5EF4-FFF2-40B4-BE49-F238E27FC236}">
                <a16:creationId xmlns:a16="http://schemas.microsoft.com/office/drawing/2014/main" id="{0F3B81C0-51B2-83DB-33DE-EDAD846C40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44408" y="640080"/>
            <a:ext cx="4232023" cy="5577840"/>
          </a:xfrm>
          <a:prstGeom prst="rect">
            <a:avLst/>
          </a:prstGeom>
        </p:spPr>
      </p:pic>
      <p:sp>
        <p:nvSpPr>
          <p:cNvPr id="20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6AD805-4FF7-3DF3-71F3-9F730C768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9128" y="2664886"/>
            <a:ext cx="4818888" cy="35507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/>
              <a:t>Syntetická vlákna, automatizace výroby, masová móda. </a:t>
            </a:r>
          </a:p>
          <a:p>
            <a:r>
              <a:rPr lang="en-US" sz="2200"/>
              <a:t>Oděv přestává být jen znakem elity – dostupnost mění význam textilu i oblečení.</a:t>
            </a:r>
          </a:p>
          <a:p>
            <a:r>
              <a:rPr lang="en-US" sz="2200"/>
              <a:t>Nové (zpravidla vizuální prameny): fotografie, reklama, magazíny – nové možnosti výzkumu.</a:t>
            </a:r>
          </a:p>
          <a:p>
            <a:r>
              <a:rPr lang="en-US" sz="2200"/>
              <a:t>Syntetická vlákna, automatizace výroby, masová móda. </a:t>
            </a: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168168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9823A9-C967-F34B-FAFF-BE571D51F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443" y="4928180"/>
            <a:ext cx="3521122" cy="12863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endParaRPr lang="en-US" sz="3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23293907-0F26-4752-BCD0-3AC2C5026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31731" y="635538"/>
            <a:ext cx="680408" cy="84974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11732630-12CB-9914-B094-E3CFEFB64E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09" r="-1" b="19727"/>
          <a:stretch>
            <a:fillRect/>
          </a:stretch>
        </p:blipFill>
        <p:spPr>
          <a:xfrm>
            <a:off x="2969841" y="1483803"/>
            <a:ext cx="1990594" cy="1374782"/>
          </a:xfrm>
          <a:prstGeom prst="rect">
            <a:avLst/>
          </a:prstGeom>
        </p:spPr>
      </p:pic>
      <p:pic>
        <p:nvPicPr>
          <p:cNvPr id="17" name="Obrázek 16" descr="Obsah obrázku zeď, kabelka, interiér, nádoba&#10;&#10;Popis byl vytvořen automaticky">
            <a:extLst>
              <a:ext uri="{FF2B5EF4-FFF2-40B4-BE49-F238E27FC236}">
                <a16:creationId xmlns:a16="http://schemas.microsoft.com/office/drawing/2014/main" id="{EF49FAD4-EF69-F932-92F3-A546BA3DBA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00" r="23480" b="-2"/>
          <a:stretch>
            <a:fillRect/>
          </a:stretch>
        </p:blipFill>
        <p:spPr>
          <a:xfrm>
            <a:off x="630125" y="2837669"/>
            <a:ext cx="2344059" cy="3416073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9141A8-FDFD-4ABE-A499-72C9669F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14143" y="991883"/>
            <a:ext cx="1371600" cy="2356777"/>
          </a:xfrm>
          <a:custGeom>
            <a:avLst/>
            <a:gdLst>
              <a:gd name="connsiteX0" fmla="*/ 0 w 1371600"/>
              <a:gd name="connsiteY0" fmla="*/ 0 h 2356777"/>
              <a:gd name="connsiteX1" fmla="*/ 0 w 1371600"/>
              <a:gd name="connsiteY1" fmla="*/ 1216152 h 2356777"/>
              <a:gd name="connsiteX2" fmla="*/ 4495 w 1371600"/>
              <a:gd name="connsiteY2" fmla="*/ 1216152 h 2356777"/>
              <a:gd name="connsiteX3" fmla="*/ 4495 w 1371600"/>
              <a:gd name="connsiteY3" fmla="*/ 2356777 h 2356777"/>
              <a:gd name="connsiteX4" fmla="*/ 1367105 w 1371600"/>
              <a:gd name="connsiteY4" fmla="*/ 2356777 h 2356777"/>
              <a:gd name="connsiteX5" fmla="*/ 1367105 w 1371600"/>
              <a:gd name="connsiteY5" fmla="*/ 1216152 h 2356777"/>
              <a:gd name="connsiteX6" fmla="*/ 1371600 w 1371600"/>
              <a:gd name="connsiteY6" fmla="*/ 1216152 h 2356777"/>
              <a:gd name="connsiteX7" fmla="*/ 1367105 w 1371600"/>
              <a:gd name="connsiteY7" fmla="*/ 1212166 h 2356777"/>
              <a:gd name="connsiteX8" fmla="*/ 1367105 w 1371600"/>
              <a:gd name="connsiteY8" fmla="*/ 1210176 h 2356777"/>
              <a:gd name="connsiteX9" fmla="*/ 1364860 w 1371600"/>
              <a:gd name="connsiteY9" fmla="*/ 1210176 h 23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1600" h="2356777">
                <a:moveTo>
                  <a:pt x="0" y="0"/>
                </a:moveTo>
                <a:lnTo>
                  <a:pt x="0" y="1216152"/>
                </a:lnTo>
                <a:lnTo>
                  <a:pt x="4495" y="1216152"/>
                </a:lnTo>
                <a:lnTo>
                  <a:pt x="4495" y="2356777"/>
                </a:lnTo>
                <a:lnTo>
                  <a:pt x="1367105" y="2356777"/>
                </a:lnTo>
                <a:lnTo>
                  <a:pt x="1367105" y="1216152"/>
                </a:lnTo>
                <a:lnTo>
                  <a:pt x="1371600" y="1216152"/>
                </a:lnTo>
                <a:lnTo>
                  <a:pt x="1367105" y="1212166"/>
                </a:lnTo>
                <a:lnTo>
                  <a:pt x="1367105" y="1210176"/>
                </a:lnTo>
                <a:lnTo>
                  <a:pt x="1364860" y="121017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Obrázek 14" descr="Obsah obrázku umění, ohňostroj&#10;&#10;Popis byl vytvořen automaticky">
            <a:extLst>
              <a:ext uri="{FF2B5EF4-FFF2-40B4-BE49-F238E27FC236}">
                <a16:creationId xmlns:a16="http://schemas.microsoft.com/office/drawing/2014/main" id="{DFB34AE7-FF17-5810-FFD2-1A2AC1C35E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303" r="3" b="42787"/>
          <a:stretch>
            <a:fillRect/>
          </a:stretch>
        </p:blipFill>
        <p:spPr>
          <a:xfrm>
            <a:off x="183448" y="202527"/>
            <a:ext cx="2785825" cy="2210675"/>
          </a:xfrm>
          <a:prstGeom prst="rect">
            <a:avLst/>
          </a:prstGeom>
        </p:spPr>
      </p:pic>
      <p:sp>
        <p:nvSpPr>
          <p:cNvPr id="29" name="Right Triangle 28">
            <a:extLst>
              <a:ext uri="{FF2B5EF4-FFF2-40B4-BE49-F238E27FC236}">
                <a16:creationId xmlns:a16="http://schemas.microsoft.com/office/drawing/2014/main" id="{E916EF49-F958-4F28-A999-F8FA8D09A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06828" y="2437565"/>
            <a:ext cx="325600" cy="406635"/>
          </a:xfrm>
          <a:prstGeom prst="rtTriangle">
            <a:avLst/>
          </a:prstGeom>
          <a:solidFill>
            <a:srgbClr val="D8A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Zástupný obsah 10" descr="Obsah obrázku interiér, zeď, displej, krabice&#10;&#10;Popis byl vytvořen automaticky">
            <a:extLst>
              <a:ext uri="{FF2B5EF4-FFF2-40B4-BE49-F238E27FC236}">
                <a16:creationId xmlns:a16="http://schemas.microsoft.com/office/drawing/2014/main" id="{7046A942-1657-0CA3-78E0-5516179B40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rcRect t="35150" r="4" b="24156"/>
          <a:stretch>
            <a:fillRect/>
          </a:stretch>
        </p:blipFill>
        <p:spPr>
          <a:xfrm>
            <a:off x="4062100" y="2848636"/>
            <a:ext cx="3471464" cy="1883664"/>
          </a:xfrm>
          <a:prstGeom prst="rect">
            <a:avLst/>
          </a:prstGeom>
        </p:spPr>
      </p:pic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A7665D74-DFEA-412C-928C-F090E6708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3914" y="3243055"/>
            <a:ext cx="1881096" cy="1092260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2335FEDF-EF88-4E68-9CF7-5A72EF32A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0435" y="1488222"/>
            <a:ext cx="1092260" cy="1364098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Zástupný obsah 8" descr="Obsah obrázku kniha, interiér, umění, obraz&#10;&#10;Popis byl vytvořen automaticky">
            <a:extLst>
              <a:ext uri="{FF2B5EF4-FFF2-40B4-BE49-F238E27FC236}">
                <a16:creationId xmlns:a16="http://schemas.microsoft.com/office/drawing/2014/main" id="{3A665ECD-9D42-3C4C-C3F8-A51C333F5A2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1666" r="2" b="5447"/>
          <a:stretch>
            <a:fillRect/>
          </a:stretch>
        </p:blipFill>
        <p:spPr>
          <a:xfrm>
            <a:off x="7533564" y="635538"/>
            <a:ext cx="4028310" cy="2202131"/>
          </a:xfrm>
          <a:prstGeom prst="rect">
            <a:avLst/>
          </a:prstGeom>
        </p:spPr>
      </p:pic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837A7BE2-DF08-4ECE-A520-13927DBF4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782961" y="4947446"/>
            <a:ext cx="1495517" cy="1117075"/>
          </a:xfrm>
          <a:prstGeom prst="rtTriangl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Zástupný obsah 18">
            <a:extLst>
              <a:ext uri="{FF2B5EF4-FFF2-40B4-BE49-F238E27FC236}">
                <a16:creationId xmlns:a16="http://schemas.microsoft.com/office/drawing/2014/main" id="{575F2143-2E09-C795-8253-9E0F9ADB19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8279606" y="3255169"/>
            <a:ext cx="2857500" cy="2857500"/>
          </a:xfrm>
        </p:spPr>
      </p:pic>
    </p:spTree>
    <p:extLst>
      <p:ext uri="{BB962C8B-B14F-4D97-AF65-F5344CB8AC3E}">
        <p14:creationId xmlns:p14="http://schemas.microsoft.com/office/powerpoint/2010/main" val="648596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6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18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1965A72-8941-5AB9-26B5-55A2C74C5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542" y="486184"/>
            <a:ext cx="736399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Jak zkoumat oděv?</a:t>
            </a:r>
          </a:p>
        </p:txBody>
      </p:sp>
      <p:pic>
        <p:nvPicPr>
          <p:cNvPr id="11" name="Zástupný obsah 10">
            <a:extLst>
              <a:ext uri="{FF2B5EF4-FFF2-40B4-BE49-F238E27FC236}">
                <a16:creationId xmlns:a16="http://schemas.microsoft.com/office/drawing/2014/main" id="{8955BF72-ED50-A000-8E69-3B6B34B06F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3992" r="4130" b="2"/>
          <a:stretch>
            <a:fillRect/>
          </a:stretch>
        </p:blipFill>
        <p:spPr>
          <a:xfrm>
            <a:off x="581526" y="258142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3E00AE2-7D22-96E1-78BE-900AD85FBD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60" r="2" b="3124"/>
          <a:stretch>
            <a:fillRect/>
          </a:stretch>
        </p:blipFill>
        <p:spPr>
          <a:xfrm>
            <a:off x="581526" y="3486449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4497AF8-F3F3-CD9B-46A0-529686C71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84542" y="1946684"/>
            <a:ext cx="736399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Oblečení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objekt</a:t>
            </a:r>
            <a:r>
              <a:rPr lang="en-US" dirty="0"/>
              <a:t> (</a:t>
            </a:r>
            <a:r>
              <a:rPr lang="en-US" dirty="0" err="1"/>
              <a:t>archeologie</a:t>
            </a:r>
            <a:r>
              <a:rPr lang="en-US" dirty="0"/>
              <a:t>, </a:t>
            </a:r>
            <a:r>
              <a:rPr lang="en-US" dirty="0" err="1"/>
              <a:t>muzejnictví</a:t>
            </a:r>
            <a:r>
              <a:rPr lang="en-US" dirty="0"/>
              <a:t>, </a:t>
            </a:r>
            <a:r>
              <a:rPr lang="en-US" dirty="0" err="1"/>
              <a:t>sbírky</a:t>
            </a:r>
            <a:r>
              <a:rPr lang="en-US" dirty="0"/>
              <a:t>, </a:t>
            </a:r>
            <a:r>
              <a:rPr lang="en-US" dirty="0" err="1"/>
              <a:t>atp</a:t>
            </a:r>
            <a:r>
              <a:rPr lang="en-US" dirty="0"/>
              <a:t>.):</a:t>
            </a:r>
          </a:p>
          <a:p>
            <a:pPr lvl="1"/>
            <a:r>
              <a:rPr lang="en-US" dirty="0" err="1"/>
              <a:t>archeologické</a:t>
            </a:r>
            <a:r>
              <a:rPr lang="en-US" dirty="0"/>
              <a:t> </a:t>
            </a:r>
            <a:r>
              <a:rPr lang="en-US" dirty="0" err="1"/>
              <a:t>nálezy</a:t>
            </a:r>
            <a:r>
              <a:rPr lang="en-US" dirty="0"/>
              <a:t> </a:t>
            </a:r>
            <a:r>
              <a:rPr lang="en-US" dirty="0" err="1"/>
              <a:t>textilií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fragmenty</a:t>
            </a:r>
            <a:r>
              <a:rPr lang="en-US" dirty="0"/>
              <a:t>, </a:t>
            </a:r>
            <a:r>
              <a:rPr lang="en-US" dirty="0" err="1"/>
              <a:t>zachované</a:t>
            </a:r>
            <a:r>
              <a:rPr lang="en-US" dirty="0"/>
              <a:t> </a:t>
            </a:r>
            <a:r>
              <a:rPr lang="en-US" dirty="0" err="1"/>
              <a:t>tkaniny</a:t>
            </a:r>
            <a:r>
              <a:rPr lang="en-US" dirty="0"/>
              <a:t>, </a:t>
            </a:r>
            <a:r>
              <a:rPr lang="en-US" dirty="0" err="1"/>
              <a:t>oděvy</a:t>
            </a:r>
            <a:r>
              <a:rPr lang="en-US" dirty="0"/>
              <a:t> – </a:t>
            </a:r>
            <a:r>
              <a:rPr lang="en-US" dirty="0" err="1"/>
              <a:t>ukazují</a:t>
            </a:r>
            <a:r>
              <a:rPr lang="en-US" dirty="0"/>
              <a:t> </a:t>
            </a:r>
            <a:r>
              <a:rPr lang="en-US" dirty="0" err="1"/>
              <a:t>technologie</a:t>
            </a:r>
            <a:r>
              <a:rPr lang="en-US" dirty="0"/>
              <a:t>, (</a:t>
            </a:r>
            <a:r>
              <a:rPr lang="en-US" dirty="0" err="1"/>
              <a:t>způsoby</a:t>
            </a:r>
            <a:r>
              <a:rPr lang="en-US" dirty="0"/>
              <a:t> </a:t>
            </a:r>
            <a:r>
              <a:rPr lang="en-US" dirty="0" err="1"/>
              <a:t>tkaní</a:t>
            </a:r>
            <a:r>
              <a:rPr lang="en-US" dirty="0"/>
              <a:t>, </a:t>
            </a:r>
            <a:r>
              <a:rPr lang="en-US" dirty="0" err="1"/>
              <a:t>barvení</a:t>
            </a:r>
            <a:r>
              <a:rPr lang="en-US" dirty="0"/>
              <a:t>, </a:t>
            </a:r>
            <a:r>
              <a:rPr lang="en-US" dirty="0" err="1"/>
              <a:t>šití</a:t>
            </a:r>
            <a:r>
              <a:rPr lang="en-US" dirty="0"/>
              <a:t>) </a:t>
            </a:r>
            <a:r>
              <a:rPr lang="en-US" dirty="0" err="1"/>
              <a:t>materiály</a:t>
            </a:r>
            <a:endParaRPr lang="en-US" dirty="0"/>
          </a:p>
          <a:p>
            <a:pPr lvl="1"/>
            <a:r>
              <a:rPr lang="en-US" b="0" u="none" strike="noStrike" dirty="0" err="1">
                <a:effectLst/>
              </a:rPr>
              <a:t>Př</a:t>
            </a:r>
            <a:r>
              <a:rPr lang="en-US" b="0" u="none" strike="noStrike" dirty="0">
                <a:effectLst/>
              </a:rPr>
              <a:t>. </a:t>
            </a:r>
            <a:r>
              <a:rPr lang="en-US" b="0" i="0" u="none" strike="noStrike" dirty="0" err="1">
                <a:effectLst/>
              </a:rPr>
              <a:t>egyptské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pohřby</a:t>
            </a:r>
            <a:r>
              <a:rPr lang="en-US" b="0" i="0" u="none" strike="noStrike" dirty="0">
                <a:effectLst/>
              </a:rPr>
              <a:t> (</a:t>
            </a:r>
            <a:r>
              <a:rPr lang="en-US" b="0" i="0" u="none" strike="noStrike" dirty="0" err="1">
                <a:effectLst/>
              </a:rPr>
              <a:t>lněné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obvazy</a:t>
            </a:r>
            <a:r>
              <a:rPr lang="en-US" b="0" i="0" u="none" strike="noStrike" dirty="0">
                <a:effectLst/>
              </a:rPr>
              <a:t>)</a:t>
            </a:r>
          </a:p>
          <a:p>
            <a:pPr lvl="1"/>
            <a:r>
              <a:rPr lang="en-US" b="0" i="0" u="none" strike="noStrike" dirty="0" err="1">
                <a:effectLst/>
              </a:rPr>
              <a:t>Př</a:t>
            </a:r>
            <a:r>
              <a:rPr lang="en-US" b="0" i="0" u="none" strike="noStrike" dirty="0">
                <a:effectLst/>
              </a:rPr>
              <a:t>. </a:t>
            </a:r>
            <a:r>
              <a:rPr lang="en-US" b="0" i="0" u="none" strike="noStrike" dirty="0" err="1">
                <a:effectLst/>
              </a:rPr>
              <a:t>textilie</a:t>
            </a:r>
            <a:r>
              <a:rPr lang="en-US" b="0" i="0" u="none" strike="noStrike" dirty="0">
                <a:effectLst/>
              </a:rPr>
              <a:t> z </a:t>
            </a:r>
            <a:r>
              <a:rPr lang="en-US" b="0" i="0" u="none" strike="noStrike" dirty="0" err="1">
                <a:effectLst/>
              </a:rPr>
              <a:t>Ötziho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hrobu</a:t>
            </a:r>
            <a:r>
              <a:rPr lang="en-US" b="0" i="0" u="none" strike="noStrike" dirty="0">
                <a:effectLst/>
              </a:rPr>
              <a:t> (</a:t>
            </a:r>
            <a:r>
              <a:rPr lang="en-US" b="0" i="0" u="none" strike="noStrike" dirty="0" err="1">
                <a:effectLst/>
              </a:rPr>
              <a:t>asi</a:t>
            </a:r>
            <a:r>
              <a:rPr lang="en-US" b="0" i="0" u="none" strike="noStrike" dirty="0">
                <a:effectLst/>
              </a:rPr>
              <a:t> 3300 </a:t>
            </a:r>
            <a:r>
              <a:rPr lang="en-US" b="0" i="0" u="none" strike="noStrike" dirty="0" err="1">
                <a:effectLst/>
              </a:rPr>
              <a:t>př</a:t>
            </a:r>
            <a:r>
              <a:rPr lang="en-US" b="0" i="0" u="none" strike="noStrike" dirty="0">
                <a:effectLst/>
              </a:rPr>
              <a:t>. n. l.)</a:t>
            </a:r>
          </a:p>
          <a:p>
            <a:pPr lvl="1"/>
            <a:r>
              <a:rPr lang="en-US" b="0" i="0" u="none" strike="noStrike" dirty="0" err="1">
                <a:effectLst/>
              </a:rPr>
              <a:t>Př</a:t>
            </a:r>
            <a:r>
              <a:rPr lang="en-US" b="0" i="0" u="none" strike="noStrike" dirty="0">
                <a:effectLst/>
              </a:rPr>
              <a:t>. </a:t>
            </a:r>
            <a:r>
              <a:rPr lang="en-US" b="0" i="0" u="none" strike="noStrike" dirty="0" err="1">
                <a:effectLst/>
              </a:rPr>
              <a:t>severské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vlněné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tkaniny</a:t>
            </a:r>
            <a:r>
              <a:rPr lang="en-US" b="0" i="0" u="none" strike="noStrike" dirty="0">
                <a:effectLst/>
              </a:rPr>
              <a:t> z </a:t>
            </a:r>
            <a:r>
              <a:rPr lang="en-US" b="0" i="0" u="none" strike="noStrike" dirty="0" err="1">
                <a:effectLst/>
              </a:rPr>
              <a:t>doby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Vikingů</a:t>
            </a:r>
            <a:endParaRPr lang="en-US" b="0" i="0" u="none" strike="noStrike" dirty="0">
              <a:effectLst/>
            </a:endParaRPr>
          </a:p>
          <a:p>
            <a:pPr lvl="1"/>
            <a:r>
              <a:rPr lang="en-US" dirty="0" err="1"/>
              <a:t>Př</a:t>
            </a:r>
            <a:r>
              <a:rPr lang="en-US" dirty="0"/>
              <a:t>. </a:t>
            </a:r>
            <a:r>
              <a:rPr lang="en-US" b="0" i="0" u="none" strike="noStrike" dirty="0" err="1">
                <a:effectLst/>
              </a:rPr>
              <a:t>peruánské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textilie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dirty="0" err="1"/>
              <a:t>kultury</a:t>
            </a:r>
            <a:r>
              <a:rPr lang="en-US" dirty="0"/>
              <a:t> </a:t>
            </a:r>
            <a:r>
              <a:rPr lang="en-US" b="0" i="0" u="none" strike="noStrike" dirty="0" err="1">
                <a:effectLst/>
              </a:rPr>
              <a:t>Paracas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053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050E9A-52C4-F2C7-C79F-BF11E6C26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3351679" cy="1616203"/>
          </a:xfrm>
        </p:spPr>
        <p:txBody>
          <a:bodyPr anchor="b">
            <a:normAutofit/>
          </a:bodyPr>
          <a:lstStyle/>
          <a:p>
            <a:r>
              <a:rPr lang="cs-CZ" sz="3200" b="1" dirty="0"/>
              <a:t>Kultura </a:t>
            </a:r>
            <a:r>
              <a:rPr lang="cs-CZ" sz="3200" b="1" dirty="0" err="1"/>
              <a:t>Paracas</a:t>
            </a:r>
            <a:r>
              <a:rPr lang="cs-CZ" sz="3200" b="1" dirty="0"/>
              <a:t> </a:t>
            </a:r>
            <a:r>
              <a:rPr lang="cs-CZ" sz="3200" b="1" i="0" u="none" strike="noStrike" dirty="0">
                <a:effectLst/>
                <a:latin typeface="-webkit-standard"/>
              </a:rPr>
              <a:t>(cca 800 př. n. l. – 100 n. l.)</a:t>
            </a:r>
            <a:endParaRPr lang="cs-CZ" sz="3200" b="1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72C0D8E5-8F75-A201-5ACD-480A9AE47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5250" y="2543175"/>
            <a:ext cx="2374900" cy="3429000"/>
          </a:xfr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142D067-2E97-9358-BB6E-12459629A8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96" r="12527" b="2"/>
          <a:stretch>
            <a:fillRect/>
          </a:stretch>
        </p:blipFill>
        <p:spPr>
          <a:xfrm>
            <a:off x="5065566" y="10"/>
            <a:ext cx="7032825" cy="437880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D35268-6FBE-0BCD-C050-3F804C7C5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2068597" y="0"/>
            <a:ext cx="123401" cy="3290157"/>
          </a:xfrm>
          <a:prstGeom prst="rect">
            <a:avLst/>
          </a:prstGeom>
          <a:gradFill>
            <a:gsLst>
              <a:gs pos="20000">
                <a:schemeClr val="accent3">
                  <a:alpha val="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9404EDF-8982-9462-CFD1-64D4C6D50A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254" r="6355" b="2"/>
          <a:stretch>
            <a:fillRect/>
          </a:stretch>
        </p:blipFill>
        <p:spPr>
          <a:xfrm>
            <a:off x="5065566" y="4378817"/>
            <a:ext cx="3524828" cy="247918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586025E-BFE0-A78D-1A38-AB49047601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863" r="9518"/>
          <a:stretch>
            <a:fillRect/>
          </a:stretch>
        </p:blipFill>
        <p:spPr>
          <a:xfrm>
            <a:off x="8573563" y="4378818"/>
            <a:ext cx="3524828" cy="247918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3A0B02E-2A29-A1CD-0D60-A9E1681AF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B760236-1E5E-7CEA-DCDD-21F3FB288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0D6BAEE-FD58-F5B7-5CF3-A74EB385D7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27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6443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2D00C9-DFAB-5C8D-2198-71583EF8AD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328613"/>
            <a:ext cx="4743269" cy="6115050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b="1" dirty="0" err="1"/>
              <a:t>Muzejnictví</a:t>
            </a:r>
            <a:r>
              <a:rPr lang="en-US" b="1" dirty="0"/>
              <a:t> a </a:t>
            </a:r>
            <a:r>
              <a:rPr lang="en-US" b="1" dirty="0" err="1"/>
              <a:t>sbírky</a:t>
            </a:r>
            <a:r>
              <a:rPr lang="en-US" dirty="0"/>
              <a:t>: </a:t>
            </a:r>
          </a:p>
          <a:p>
            <a:pPr lvl="1"/>
            <a:r>
              <a:rPr lang="en-US" sz="2800" dirty="0" err="1"/>
              <a:t>oděv</a:t>
            </a:r>
            <a:r>
              <a:rPr lang="en-US" sz="2800" dirty="0"/>
              <a:t> </a:t>
            </a:r>
            <a:r>
              <a:rPr lang="en-US" sz="2800" dirty="0" err="1"/>
              <a:t>jako</a:t>
            </a:r>
            <a:r>
              <a:rPr lang="en-US" sz="2800" dirty="0"/>
              <a:t> </a:t>
            </a:r>
            <a:r>
              <a:rPr lang="en-US" sz="2800" dirty="0" err="1"/>
              <a:t>exponát</a:t>
            </a:r>
            <a:r>
              <a:rPr lang="en-US" sz="2800" dirty="0"/>
              <a:t> — </a:t>
            </a:r>
            <a:r>
              <a:rPr lang="en-US" sz="2800" dirty="0" err="1"/>
              <a:t>otázka</a:t>
            </a:r>
            <a:r>
              <a:rPr lang="en-US" sz="2800" dirty="0"/>
              <a:t> </a:t>
            </a:r>
            <a:r>
              <a:rPr lang="en-US" sz="2800" dirty="0" err="1"/>
              <a:t>uchování</a:t>
            </a:r>
            <a:r>
              <a:rPr lang="en-US" sz="2800" dirty="0"/>
              <a:t>, </a:t>
            </a:r>
            <a:r>
              <a:rPr lang="en-US" sz="2800" dirty="0" err="1"/>
              <a:t>rekonstrukce</a:t>
            </a:r>
            <a:r>
              <a:rPr lang="en-US" sz="2800" dirty="0"/>
              <a:t>, </a:t>
            </a:r>
            <a:r>
              <a:rPr lang="en-US" sz="2800" dirty="0" err="1"/>
              <a:t>autenticity</a:t>
            </a:r>
            <a:endParaRPr lang="en-US" sz="2800" dirty="0"/>
          </a:p>
          <a:p>
            <a:pPr lvl="1"/>
            <a:r>
              <a:rPr lang="en-US" sz="2800" dirty="0"/>
              <a:t>Victoria and Albert Museum (</a:t>
            </a:r>
            <a:r>
              <a:rPr lang="en-US" sz="2800" dirty="0" err="1"/>
              <a:t>Londýn</a:t>
            </a:r>
            <a:r>
              <a:rPr lang="en-US" sz="2800" dirty="0"/>
              <a:t>)</a:t>
            </a:r>
          </a:p>
          <a:p>
            <a:pPr lvl="1"/>
            <a:r>
              <a:rPr lang="en-US" sz="2800" dirty="0" err="1"/>
              <a:t>Musée</a:t>
            </a:r>
            <a:r>
              <a:rPr lang="en-US" sz="2800" dirty="0"/>
              <a:t> des Arts </a:t>
            </a:r>
            <a:r>
              <a:rPr lang="en-US" sz="2800" dirty="0" err="1"/>
              <a:t>Décoratifs</a:t>
            </a:r>
            <a:r>
              <a:rPr lang="en-US" sz="2800" dirty="0"/>
              <a:t> (</a:t>
            </a:r>
            <a:r>
              <a:rPr lang="en-US" sz="2800" dirty="0" err="1"/>
              <a:t>Paříž</a:t>
            </a:r>
            <a:r>
              <a:rPr lang="en-US" sz="2800" dirty="0"/>
              <a:t>)</a:t>
            </a:r>
          </a:p>
          <a:p>
            <a:pPr lvl="1"/>
            <a:r>
              <a:rPr lang="en-US" sz="2800" dirty="0" err="1"/>
              <a:t>Národní</a:t>
            </a:r>
            <a:r>
              <a:rPr lang="en-US" sz="2800" dirty="0"/>
              <a:t> </a:t>
            </a:r>
            <a:r>
              <a:rPr lang="en-US" sz="2800" dirty="0" err="1"/>
              <a:t>muzeum</a:t>
            </a:r>
            <a:r>
              <a:rPr lang="en-US" sz="2800" dirty="0"/>
              <a:t> v </a:t>
            </a:r>
            <a:r>
              <a:rPr lang="en-US" sz="2800" dirty="0" err="1"/>
              <a:t>Praze</a:t>
            </a:r>
            <a:r>
              <a:rPr lang="en-US" sz="2800" dirty="0"/>
              <a:t> – </a:t>
            </a:r>
            <a:r>
              <a:rPr lang="en-US" sz="2800" dirty="0" err="1"/>
              <a:t>oddělení</a:t>
            </a:r>
            <a:r>
              <a:rPr lang="en-US" sz="2800" dirty="0"/>
              <a:t> </a:t>
            </a:r>
            <a:r>
              <a:rPr lang="en-US" sz="2800" dirty="0" err="1"/>
              <a:t>textilu</a:t>
            </a:r>
            <a:r>
              <a:rPr lang="en-US" sz="2800" dirty="0"/>
              <a:t> a </a:t>
            </a:r>
            <a:r>
              <a:rPr lang="en-US" sz="2800" dirty="0" err="1"/>
              <a:t>módy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/>
              <a:t>Divadelní</a:t>
            </a:r>
            <a:r>
              <a:rPr lang="en-US" sz="2800" dirty="0"/>
              <a:t> </a:t>
            </a:r>
            <a:r>
              <a:rPr lang="en-US" sz="2800" dirty="0" err="1"/>
              <a:t>kostýmy</a:t>
            </a:r>
            <a:endParaRPr lang="en-US" sz="2800" dirty="0"/>
          </a:p>
          <a:p>
            <a:pPr lvl="2"/>
            <a:r>
              <a:rPr lang="en-US" sz="2800" dirty="0" err="1"/>
              <a:t>Lidový</a:t>
            </a:r>
            <a:r>
              <a:rPr lang="en-US" sz="2800" dirty="0"/>
              <a:t> </a:t>
            </a:r>
            <a:r>
              <a:rPr lang="en-US" sz="2800" dirty="0" err="1"/>
              <a:t>oděv</a:t>
            </a:r>
            <a:endParaRPr lang="en-US" sz="2800" dirty="0"/>
          </a:p>
          <a:p>
            <a:pPr lvl="2"/>
            <a:r>
              <a:rPr lang="en-US" sz="2800" dirty="0" err="1"/>
              <a:t>Historický</a:t>
            </a:r>
            <a:r>
              <a:rPr lang="en-US" sz="2800" dirty="0"/>
              <a:t> </a:t>
            </a:r>
            <a:r>
              <a:rPr lang="en-US" sz="2800" dirty="0" err="1"/>
              <a:t>oděv</a:t>
            </a:r>
            <a:endParaRPr lang="en-US" sz="2800" dirty="0"/>
          </a:p>
          <a:p>
            <a:r>
              <a:rPr lang="en-US" b="1" dirty="0" err="1"/>
              <a:t>Kurátorský</a:t>
            </a:r>
            <a:r>
              <a:rPr lang="en-US" b="1" dirty="0"/>
              <a:t> </a:t>
            </a:r>
            <a:r>
              <a:rPr lang="en-US" b="1" dirty="0" err="1"/>
              <a:t>přístup</a:t>
            </a:r>
            <a:r>
              <a:rPr lang="en-US" b="1" dirty="0"/>
              <a:t>:</a:t>
            </a:r>
            <a:r>
              <a:rPr lang="en-US" dirty="0"/>
              <a:t> </a:t>
            </a:r>
          </a:p>
          <a:p>
            <a:pPr lvl="1"/>
            <a:r>
              <a:rPr lang="en-US" sz="2800" dirty="0"/>
              <a:t>jak </a:t>
            </a:r>
            <a:r>
              <a:rPr lang="en-US" sz="2800" dirty="0" err="1"/>
              <a:t>textílie</a:t>
            </a:r>
            <a:r>
              <a:rPr lang="en-US" sz="2800" dirty="0"/>
              <a:t> </a:t>
            </a:r>
            <a:r>
              <a:rPr lang="en-US" sz="2800" dirty="0" err="1"/>
              <a:t>vybrat</a:t>
            </a:r>
            <a:r>
              <a:rPr lang="en-US" sz="2800" dirty="0"/>
              <a:t>, </a:t>
            </a:r>
            <a:r>
              <a:rPr lang="en-US" sz="2800" dirty="0" err="1"/>
              <a:t>vystavení</a:t>
            </a:r>
            <a:r>
              <a:rPr lang="en-US" sz="2800" dirty="0"/>
              <a:t> a </a:t>
            </a:r>
            <a:r>
              <a:rPr lang="en-US" sz="2800" dirty="0" err="1"/>
              <a:t>popis</a:t>
            </a:r>
            <a:r>
              <a:rPr lang="en-US" sz="2800" dirty="0"/>
              <a:t> </a:t>
            </a:r>
            <a:r>
              <a:rPr lang="en-US" sz="2800" dirty="0" err="1"/>
              <a:t>oděvu</a:t>
            </a:r>
            <a:r>
              <a:rPr lang="en-US" sz="2800" dirty="0"/>
              <a:t> </a:t>
            </a:r>
            <a:r>
              <a:rPr lang="en-US" sz="2800" dirty="0" err="1"/>
              <a:t>vytváří</a:t>
            </a:r>
            <a:r>
              <a:rPr lang="en-US" sz="2800" dirty="0"/>
              <a:t> </a:t>
            </a:r>
            <a:r>
              <a:rPr lang="en-US" sz="2800" dirty="0" err="1"/>
              <a:t>interpretaci</a:t>
            </a:r>
            <a:r>
              <a:rPr lang="en-US" sz="2800" dirty="0"/>
              <a:t> </a:t>
            </a:r>
            <a:r>
              <a:rPr lang="en-US" sz="2800" dirty="0" err="1"/>
              <a:t>minulosti</a:t>
            </a:r>
            <a:r>
              <a:rPr lang="en-US" sz="2800" dirty="0"/>
              <a:t>…</a:t>
            </a:r>
          </a:p>
          <a:p>
            <a:endParaRPr lang="en-US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DCCEC11-55A0-7F42-BAC0-B2C51CD148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99" r="20885" b="-1"/>
          <a:stretch>
            <a:fillRect/>
          </a:stretch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3BA7050-9E19-2131-C2B4-A5BBA17DEC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52" r="11185" b="-1"/>
          <a:stretch>
            <a:fillRect/>
          </a:stretch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33C6FB2-2873-4A03-695E-8B3D4AE608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642" r="13654" b="-3"/>
          <a:stretch>
            <a:fillRect/>
          </a:stretch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28218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A2925D-3492-3EA2-03AC-A306F4A33D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400" y="206374"/>
            <a:ext cx="5308600" cy="6291361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Přístupy spojené se </a:t>
            </a:r>
            <a:r>
              <a:rPr lang="cs-CZ" b="1" dirty="0"/>
              <a:t>sociálními a hospodářskými dějinami</a:t>
            </a:r>
            <a:r>
              <a:rPr lang="cs-CZ" dirty="0"/>
              <a:t>, materiální kulturou:</a:t>
            </a:r>
          </a:p>
          <a:p>
            <a:pPr lvl="1"/>
            <a:r>
              <a:rPr lang="cs-CZ" dirty="0"/>
              <a:t>o</a:t>
            </a:r>
            <a:r>
              <a:rPr lang="cs-CZ" i="0" u="none" strike="noStrike" dirty="0">
                <a:effectLst/>
              </a:rPr>
              <a:t>děv jako eko a soc komodita </a:t>
            </a:r>
            <a:r>
              <a:rPr lang="cs-CZ" b="0" i="0" u="none" strike="noStrike" dirty="0">
                <a:effectLst/>
              </a:rPr>
              <a:t>– sleduje se výroba, obchod, práce žen a mužů, vztah mezi textilní produkcí a mocí</a:t>
            </a:r>
          </a:p>
          <a:p>
            <a:pPr lvl="1"/>
            <a:r>
              <a:rPr lang="cs-CZ" dirty="0"/>
              <a:t>písemné prameny:</a:t>
            </a:r>
          </a:p>
          <a:p>
            <a:pPr lvl="2"/>
            <a:r>
              <a:rPr lang="cs-CZ" b="1" dirty="0"/>
              <a:t>zákony regulující luxusní zboží </a:t>
            </a:r>
            <a:r>
              <a:rPr lang="cs-CZ" dirty="0"/>
              <a:t>(Itálie, Španělsko, české země 16. století – regulují luxus, barvy, materiály podle stavu)</a:t>
            </a:r>
          </a:p>
          <a:p>
            <a:pPr lvl="2"/>
            <a:r>
              <a:rPr lang="cs-CZ" dirty="0"/>
              <a:t>účetní knihy a cechovní záznamy (ceny látek, platby švadlen, obchod s importovanými tkaninami), závěti (</a:t>
            </a:r>
            <a:r>
              <a:rPr lang="cs-CZ" b="0" i="0" u="none" strike="noStrike" dirty="0">
                <a:effectLst/>
              </a:rPr>
              <a:t>odkazy šatů a látek jako cenného majetku</a:t>
            </a:r>
            <a:r>
              <a:rPr lang="cs-CZ" dirty="0"/>
              <a:t>), obchod s textilem – doplňují vizuální prameny	</a:t>
            </a:r>
          </a:p>
          <a:p>
            <a:r>
              <a:rPr lang="cs-CZ" b="1" dirty="0"/>
              <a:t>globální dějiny</a:t>
            </a:r>
            <a:r>
              <a:rPr lang="cs-CZ" dirty="0"/>
              <a:t>, oděv v koloniálním prostředí: </a:t>
            </a:r>
          </a:p>
          <a:p>
            <a:pPr lvl="1"/>
            <a:r>
              <a:rPr lang="cs-CZ" dirty="0"/>
              <a:t>o</a:t>
            </a:r>
            <a:r>
              <a:rPr lang="cs-CZ" i="0" u="none" strike="noStrike" dirty="0">
                <a:effectLst/>
              </a:rPr>
              <a:t>děv jako nástroj </a:t>
            </a:r>
            <a:r>
              <a:rPr lang="cs-CZ" dirty="0"/>
              <a:t>a znak </a:t>
            </a:r>
            <a:r>
              <a:rPr lang="cs-CZ" i="0" u="none" strike="noStrike" dirty="0">
                <a:effectLst/>
              </a:rPr>
              <a:t>moci a symbol identit</a:t>
            </a:r>
          </a:p>
          <a:p>
            <a:pPr lvl="1"/>
            <a:r>
              <a:rPr lang="cs-CZ" dirty="0"/>
              <a:t>oděv jako znak adaptace, odporu nebo kulturní hybridity </a:t>
            </a:r>
            <a:r>
              <a:rPr lang="cs-CZ" i="0" u="none" strike="noStrike" dirty="0">
                <a:effectLst/>
              </a:rPr>
              <a:t> </a:t>
            </a:r>
            <a:r>
              <a:rPr lang="cs-CZ" b="0" i="0" u="none" strike="noStrike" dirty="0">
                <a:effectLst/>
              </a:rPr>
              <a:t>– v kol prostředí vyjadřoval přijetí či odmítnutí E kultury</a:t>
            </a:r>
          </a:p>
          <a:p>
            <a:pPr lvl="2"/>
            <a:r>
              <a:rPr lang="cs-CZ" b="0" u="none" strike="noStrike" dirty="0">
                <a:effectLst/>
              </a:rPr>
              <a:t>Př. p</a:t>
            </a:r>
            <a:r>
              <a:rPr lang="cs-CZ" b="0" i="0" u="none" strike="noStrike" dirty="0">
                <a:effectLst/>
              </a:rPr>
              <a:t>řevlékání domorodého obyvatelstva po konverzi (Nové Španělsko, Filipíny, Afrika)</a:t>
            </a:r>
          </a:p>
          <a:p>
            <a:pPr lvl="2"/>
            <a:r>
              <a:rPr lang="cs-CZ" b="0" i="0" u="none" strike="noStrike" dirty="0">
                <a:effectLst/>
              </a:rPr>
              <a:t>Př. </a:t>
            </a:r>
            <a:r>
              <a:rPr lang="cs-CZ" dirty="0"/>
              <a:t>m</a:t>
            </a:r>
            <a:r>
              <a:rPr lang="cs-CZ" b="0" i="0" u="none" strike="noStrike" dirty="0">
                <a:effectLst/>
              </a:rPr>
              <a:t>ísení stylů – kreolské či mestické módy (např. „</a:t>
            </a:r>
            <a:r>
              <a:rPr lang="cs-CZ" b="0" i="0" u="none" strike="noStrike" dirty="0" err="1">
                <a:effectLst/>
              </a:rPr>
              <a:t>china</a:t>
            </a:r>
            <a:r>
              <a:rPr lang="cs-CZ" b="0" i="0" u="none" strike="noStrike" dirty="0">
                <a:effectLst/>
              </a:rPr>
              <a:t> </a:t>
            </a:r>
            <a:r>
              <a:rPr lang="cs-CZ" b="0" i="0" u="none" strike="noStrike" dirty="0" err="1">
                <a:effectLst/>
              </a:rPr>
              <a:t>poblana</a:t>
            </a:r>
            <a:r>
              <a:rPr lang="cs-CZ" b="0" i="0" u="none" strike="noStrike" dirty="0">
                <a:effectLst/>
              </a:rPr>
              <a:t>“ v Novém Španělsku)</a:t>
            </a:r>
          </a:p>
          <a:p>
            <a:pPr lvl="2"/>
            <a:r>
              <a:rPr lang="cs-CZ" dirty="0"/>
              <a:t>Př. </a:t>
            </a:r>
            <a:r>
              <a:rPr lang="cs-CZ" b="0" i="0" u="none" strike="noStrike" dirty="0">
                <a:effectLst/>
                <a:latin typeface="-webkit-standard"/>
              </a:rPr>
              <a:t>oděv jako vizuální klasifikace rasy a míšení</a:t>
            </a:r>
            <a:endParaRPr lang="cs-CZ" b="0" i="0" u="none" strike="noStrike" dirty="0">
              <a:effectLst/>
            </a:endParaRPr>
          </a:p>
          <a:p>
            <a:pPr lvl="1"/>
            <a:r>
              <a:rPr lang="cs-CZ" b="0" i="0" u="none" strike="noStrike" dirty="0">
                <a:effectLst/>
              </a:rPr>
              <a:t>Textilie jako koloniální komodita: indické bavlněné látky (mušelín), africké voskové tisky inspirované Indonésií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2E6F158D-14E8-200E-0195-61D9E9FECE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46701" y="52487"/>
            <a:ext cx="3986870" cy="6445249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C9322034-1649-16A1-FD0A-F2E15F13CEF6}"/>
              </a:ext>
            </a:extLst>
          </p:cNvPr>
          <p:cNvSpPr txBox="1"/>
          <p:nvPr/>
        </p:nvSpPr>
        <p:spPr>
          <a:xfrm>
            <a:off x="114301" y="6497736"/>
            <a:ext cx="93344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i="1" dirty="0" err="1"/>
              <a:t>China</a:t>
            </a:r>
            <a:r>
              <a:rPr lang="cs-CZ" sz="1400" i="1" dirty="0"/>
              <a:t> </a:t>
            </a:r>
            <a:r>
              <a:rPr lang="cs-CZ" sz="1400" i="1" dirty="0" err="1"/>
              <a:t>Poblana</a:t>
            </a:r>
            <a:r>
              <a:rPr lang="cs-CZ" sz="1400" i="1" dirty="0"/>
              <a:t> </a:t>
            </a:r>
            <a:r>
              <a:rPr lang="cs-CZ" sz="1400" i="1" dirty="0" err="1"/>
              <a:t>Dress</a:t>
            </a:r>
            <a:r>
              <a:rPr lang="cs-CZ" sz="1400" dirty="0"/>
              <a:t>, </a:t>
            </a:r>
            <a:r>
              <a:rPr lang="cs-CZ" sz="1400" dirty="0" err="1"/>
              <a:t>Smithonian</a:t>
            </a:r>
            <a:r>
              <a:rPr lang="cs-CZ" sz="1400" dirty="0"/>
              <a:t> Institut, https://</a:t>
            </a:r>
            <a:r>
              <a:rPr lang="cs-CZ" sz="1400" dirty="0" err="1"/>
              <a:t>www.si.edu</a:t>
            </a:r>
            <a:r>
              <a:rPr lang="cs-CZ" sz="1400" dirty="0"/>
              <a:t>/</a:t>
            </a:r>
            <a:r>
              <a:rPr lang="cs-CZ" sz="1400" dirty="0" err="1"/>
              <a:t>object</a:t>
            </a:r>
            <a:r>
              <a:rPr lang="cs-CZ" sz="1400" dirty="0"/>
              <a:t>/china-poblana-dress%3Anmah_1201174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0ED7AF6-8522-A2BA-4686-8C91908E2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500" y="4641056"/>
            <a:ext cx="2717800" cy="21717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4EFB6B4-E537-777F-5D99-14B73DBD9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4200" y="2469356"/>
            <a:ext cx="2717800" cy="21717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0D9D9B4-1BC0-5895-8661-22EFE91B2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1500" y="45244"/>
            <a:ext cx="27305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92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3062723-6941-4ABE-8146-AC6FA530B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17859B3-4C91-478D-929D-BB6433F90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B9C184A-02DD-513C-124E-CC90D2E96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0602"/>
            <a:ext cx="3093720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Pintura de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Castas</a:t>
            </a: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01C5532-487D-5F41-E74C-82B3DC9827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908" b="-1"/>
          <a:stretch>
            <a:fillRect/>
          </a:stretch>
        </p:blipFill>
        <p:spPr>
          <a:xfrm>
            <a:off x="20" y="-13"/>
            <a:ext cx="2926060" cy="4005072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7E3102D-8954-B6D0-F3D0-D069A10A26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2661" b="3"/>
          <a:stretch>
            <a:fillRect/>
          </a:stretch>
        </p:blipFill>
        <p:spPr>
          <a:xfrm>
            <a:off x="3077487" y="8"/>
            <a:ext cx="2935224" cy="400506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A3BA8E9-40B0-2B5F-767A-8512A0D6C0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038" b="3"/>
          <a:stretch>
            <a:fillRect/>
          </a:stretch>
        </p:blipFill>
        <p:spPr>
          <a:xfrm>
            <a:off x="6174474" y="13"/>
            <a:ext cx="2935224" cy="4005071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B458210-126F-ED2A-F9AB-6164ADF27F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670" r="27762" b="-1"/>
          <a:stretch>
            <a:fillRect/>
          </a:stretch>
        </p:blipFill>
        <p:spPr>
          <a:xfrm>
            <a:off x="9256776" y="-9"/>
            <a:ext cx="2935224" cy="400507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283FBD2-A663-469F-855C-06D86E3C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1279FC-7441-4E55-B082-2774E6316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11220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A3DAF7-1275-C990-12FC-58BC54FB5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266" y="4440602"/>
            <a:ext cx="7104188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 err="1"/>
              <a:t>Specifický</a:t>
            </a:r>
            <a:r>
              <a:rPr lang="en-US" sz="1800" dirty="0"/>
              <a:t> </a:t>
            </a:r>
            <a:r>
              <a:rPr lang="en-US" sz="1800" dirty="0" err="1"/>
              <a:t>žánr</a:t>
            </a:r>
            <a:r>
              <a:rPr lang="en-US" sz="1800" dirty="0"/>
              <a:t> </a:t>
            </a:r>
            <a:r>
              <a:rPr lang="en-US" sz="1800" dirty="0" err="1"/>
              <a:t>španělskoamerického</a:t>
            </a:r>
            <a:r>
              <a:rPr lang="en-US" sz="1800" dirty="0"/>
              <a:t> </a:t>
            </a:r>
            <a:r>
              <a:rPr lang="en-US" sz="1800" dirty="0" err="1"/>
              <a:t>koloniálního</a:t>
            </a:r>
            <a:r>
              <a:rPr lang="en-US" sz="1800" dirty="0"/>
              <a:t> </a:t>
            </a:r>
            <a:r>
              <a:rPr lang="en-US" sz="1800" dirty="0" err="1"/>
              <a:t>umění</a:t>
            </a:r>
            <a:r>
              <a:rPr lang="en-US" sz="1800" dirty="0"/>
              <a:t> v 17. a 18. </a:t>
            </a:r>
            <a:r>
              <a:rPr lang="en-US" sz="1800" dirty="0" err="1"/>
              <a:t>století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32862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A5EEF6-757F-E8EC-A436-EB4D7AE44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6504" y="741391"/>
            <a:ext cx="3597296" cy="161620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Ignacio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Tirsch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32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Codex </a:t>
            </a:r>
            <a:r>
              <a:rPr lang="en-US" sz="3200" i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pictoricus</a:t>
            </a:r>
            <a:r>
              <a:rPr lang="en-US" sz="3200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Mexicanus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39EB0360-5DC5-D172-3332-13833109F3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989" r="12760" b="2"/>
          <a:stretch>
            <a:fillRect/>
          </a:stretch>
        </p:blipFill>
        <p:spPr>
          <a:xfrm>
            <a:off x="876300" y="879253"/>
            <a:ext cx="3083745" cy="243557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B9E5B16-C58C-A0D0-7D5F-39B9694837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91" r="1" b="1"/>
          <a:stretch>
            <a:fillRect/>
          </a:stretch>
        </p:blipFill>
        <p:spPr>
          <a:xfrm>
            <a:off x="4035868" y="879259"/>
            <a:ext cx="3083744" cy="2435571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BDD5552-A01E-C2DC-0368-1BBA5E8A5D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64" r="12480" b="1"/>
          <a:stretch>
            <a:fillRect/>
          </a:stretch>
        </p:blipFill>
        <p:spPr>
          <a:xfrm>
            <a:off x="876300" y="3393485"/>
            <a:ext cx="3081840" cy="2435571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B2D158C-E6CD-708C-7F1F-DD241508C0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674" r="-1" b="-1"/>
          <a:stretch>
            <a:fillRect/>
          </a:stretch>
        </p:blipFill>
        <p:spPr>
          <a:xfrm>
            <a:off x="4035868" y="3393483"/>
            <a:ext cx="3083744" cy="2437934"/>
          </a:xfrm>
          <a:prstGeom prst="rect">
            <a:avLst/>
          </a:prstGeom>
        </p:spPr>
      </p:pic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84552F15-F86B-1FD3-6FE1-00E9D327B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56502" y="2533476"/>
            <a:ext cx="359729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0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60ABAB5-F0ED-1EAD-3BE4-2CA2485A6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F9A1F85-4AEF-5F2B-A14D-CAE562605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4025C00-5FFF-746D-078E-2A2A5DFE4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60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911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5A874D-C549-B42B-A189-0C17DFC21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5181600" cy="6946900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Literární prameny a přístupy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o</a:t>
            </a:r>
            <a:r>
              <a:rPr lang="cs-CZ" b="0" i="0" u="none" strike="noStrike" dirty="0">
                <a:effectLst/>
              </a:rPr>
              <a:t>blečení jako metafora identity, morálky či sociální  a G role</a:t>
            </a:r>
          </a:p>
          <a:p>
            <a:pPr lvl="1"/>
            <a:r>
              <a:rPr lang="cs-CZ" b="0" u="none" strike="noStrike" dirty="0">
                <a:effectLst/>
              </a:rPr>
              <a:t>Př.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0" u="none" strike="noStrike" dirty="0">
                <a:effectLst/>
              </a:rPr>
              <a:t>Dante – oděv jako znak ctnosti či hříchu (</a:t>
            </a:r>
            <a:r>
              <a:rPr lang="cs-CZ" b="0" i="1" u="none" strike="noStrike" dirty="0">
                <a:effectLst/>
              </a:rPr>
              <a:t>Božská komedie</a:t>
            </a:r>
            <a:r>
              <a:rPr lang="cs-CZ" b="0" i="0" u="none" strike="noStrike" dirty="0">
                <a:effectLst/>
              </a:rPr>
              <a:t>)</a:t>
            </a:r>
            <a:endParaRPr lang="cs-CZ" dirty="0"/>
          </a:p>
          <a:p>
            <a:pPr lvl="1"/>
            <a:r>
              <a:rPr lang="cs-CZ" b="0" i="0" u="none" strike="noStrike" dirty="0">
                <a:effectLst/>
              </a:rPr>
              <a:t>Př. Cervantes – komentáře k módě a přetvářce v </a:t>
            </a:r>
            <a:r>
              <a:rPr lang="cs-CZ" b="0" i="1" u="none" strike="noStrike" dirty="0">
                <a:effectLst/>
              </a:rPr>
              <a:t>Donu </a:t>
            </a:r>
            <a:r>
              <a:rPr lang="cs-CZ" b="0" i="1" u="none" strike="noStrike" dirty="0" err="1">
                <a:effectLst/>
              </a:rPr>
              <a:t>Quijotovi</a:t>
            </a:r>
            <a:endParaRPr lang="cs-CZ" b="0" i="0" u="none" strike="noStrike" dirty="0">
              <a:effectLst/>
            </a:endParaRPr>
          </a:p>
          <a:p>
            <a:pPr lvl="1"/>
            <a:r>
              <a:rPr lang="cs-CZ" b="0" i="0" u="none" strike="noStrike" dirty="0">
                <a:effectLst/>
              </a:rPr>
              <a:t>19. století: Balzac, </a:t>
            </a:r>
            <a:r>
              <a:rPr lang="cs-CZ" b="0" i="0" u="none" strike="noStrike" dirty="0" err="1">
                <a:effectLst/>
              </a:rPr>
              <a:t>Zola</a:t>
            </a:r>
            <a:r>
              <a:rPr lang="cs-CZ" b="0" i="0" u="none" strike="noStrike" dirty="0">
                <a:effectLst/>
              </a:rPr>
              <a:t> – oděv jako znak společenského vzestupu a naopak</a:t>
            </a:r>
          </a:p>
          <a:p>
            <a:pPr lvl="1"/>
            <a:r>
              <a:rPr lang="cs-CZ" dirty="0"/>
              <a:t>l</a:t>
            </a:r>
            <a:r>
              <a:rPr lang="cs-CZ" b="0" i="0" u="none" strike="noStrike" dirty="0">
                <a:effectLst/>
              </a:rPr>
              <a:t>iterární analýza může sledovat i </a:t>
            </a:r>
            <a:r>
              <a:rPr lang="cs-CZ" i="0" u="none" strike="noStrike" dirty="0">
                <a:effectLst/>
              </a:rPr>
              <a:t>jazyk oděvu </a:t>
            </a:r>
            <a:r>
              <a:rPr lang="cs-CZ" b="0" i="0" u="none" strike="noStrike" dirty="0">
                <a:effectLst/>
              </a:rPr>
              <a:t>– pojmy, přívlastky, konotace…</a:t>
            </a:r>
            <a:endParaRPr lang="cs-CZ" dirty="0"/>
          </a:p>
          <a:p>
            <a:r>
              <a:rPr lang="cs-CZ" b="1" dirty="0"/>
              <a:t>Vizuální prameny a přístupy </a:t>
            </a:r>
            <a:r>
              <a:rPr lang="cs-CZ" dirty="0"/>
              <a:t>(portréty, figurální malby, kresby, časopisy atp.) :</a:t>
            </a:r>
          </a:p>
          <a:p>
            <a:pPr lvl="1"/>
            <a:r>
              <a:rPr lang="cs-CZ" dirty="0"/>
              <a:t>oděv ve výtvarném umění – ukazuje status, identitu, G, módní standardy</a:t>
            </a:r>
          </a:p>
          <a:p>
            <a:pPr lvl="1"/>
            <a:r>
              <a:rPr lang="cs-CZ" dirty="0"/>
              <a:t>Př. </a:t>
            </a:r>
            <a:r>
              <a:rPr lang="cs-CZ" b="0" i="0" u="none" strike="noStrike" dirty="0" err="1">
                <a:effectLst/>
                <a:latin typeface="-webkit-standard"/>
              </a:rPr>
              <a:t>Tizian</a:t>
            </a:r>
            <a:r>
              <a:rPr lang="cs-CZ" b="0" i="0" u="none" strike="noStrike" dirty="0">
                <a:effectLst/>
                <a:latin typeface="-webkit-standard"/>
              </a:rPr>
              <a:t>, </a:t>
            </a:r>
            <a:r>
              <a:rPr lang="cs-CZ" b="0" i="1" u="none" strike="noStrike" dirty="0">
                <a:effectLst/>
              </a:rPr>
              <a:t>Muž </a:t>
            </a:r>
            <a:r>
              <a:rPr lang="cs-CZ" i="1" dirty="0"/>
              <a:t>s</a:t>
            </a:r>
            <a:r>
              <a:rPr lang="cs-CZ" b="0" i="1" u="none" strike="noStrike" dirty="0">
                <a:effectLst/>
              </a:rPr>
              <a:t> modrým rukávcem</a:t>
            </a:r>
            <a:r>
              <a:rPr lang="cs-CZ" b="0" i="0" u="none" strike="noStrike" dirty="0">
                <a:effectLst/>
                <a:latin typeface="-webkit-standard"/>
              </a:rPr>
              <a:t> (ideál dvorské uměřenosti).</a:t>
            </a:r>
            <a:endParaRPr lang="cs-CZ" dirty="0"/>
          </a:p>
          <a:p>
            <a:pPr lvl="1"/>
            <a:r>
              <a:rPr lang="cs-CZ" dirty="0"/>
              <a:t>Př. </a:t>
            </a:r>
            <a:r>
              <a:rPr lang="cs-CZ" b="0" i="0" u="none" strike="noStrike" dirty="0">
                <a:effectLst/>
                <a:latin typeface="-webkit-standard"/>
              </a:rPr>
              <a:t>Diego </a:t>
            </a:r>
            <a:r>
              <a:rPr lang="cs-CZ" b="0" i="0" u="none" strike="noStrike" dirty="0" err="1">
                <a:effectLst/>
                <a:latin typeface="-webkit-standard"/>
              </a:rPr>
              <a:t>Velázquez</a:t>
            </a:r>
            <a:r>
              <a:rPr lang="cs-CZ" b="0" i="0" u="none" strike="noStrike" dirty="0">
                <a:effectLst/>
                <a:latin typeface="-webkit-standard"/>
              </a:rPr>
              <a:t>, </a:t>
            </a:r>
            <a:r>
              <a:rPr lang="cs-CZ" b="0" i="1" u="none" strike="noStrike" dirty="0">
                <a:effectLst/>
              </a:rPr>
              <a:t>Las </a:t>
            </a:r>
            <a:r>
              <a:rPr lang="cs-CZ" b="0" i="1" u="none" strike="noStrike" dirty="0" err="1">
                <a:effectLst/>
              </a:rPr>
              <a:t>Meninas</a:t>
            </a:r>
            <a:r>
              <a:rPr lang="cs-CZ" b="0" i="0" u="none" strike="noStrike" dirty="0">
                <a:effectLst/>
                <a:latin typeface="-webkit-standard"/>
              </a:rPr>
              <a:t> – dvorská reprezentace a hierarchie.</a:t>
            </a:r>
            <a:endParaRPr lang="cs-CZ" dirty="0"/>
          </a:p>
          <a:p>
            <a:endParaRPr lang="cs-CZ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5D937ADF-CCD6-6CC3-B08D-F6D8A19A34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16228" y="3179534"/>
            <a:ext cx="6488464" cy="3633540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68E7075-AC4B-8F5D-93C0-7508BC6DF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392" y="44926"/>
            <a:ext cx="3035300" cy="299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5649C7-84EC-5457-FC16-E0E52C4D3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Oděv</a:t>
            </a:r>
          </a:p>
        </p:txBody>
      </p:sp>
      <p:pic>
        <p:nvPicPr>
          <p:cNvPr id="6" name="Zástupný obsah 5" descr="Obsah obrázku látka, oblečení, mapa, umění&#10;&#10;Popis byl vytvořen automaticky">
            <a:extLst>
              <a:ext uri="{FF2B5EF4-FFF2-40B4-BE49-F238E27FC236}">
                <a16:creationId xmlns:a16="http://schemas.microsoft.com/office/drawing/2014/main" id="{CEF4DC90-A75A-25A5-1CD2-35F05D33B1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26722" r="32861"/>
          <a:stretch>
            <a:fillRect/>
          </a:stretch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8B2362-4B23-AC4C-9DDE-5521E73A0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8966" y="2147357"/>
            <a:ext cx="3810000" cy="410104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Oděv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textilie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nejsou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jen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praktické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jsou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součástí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vizuální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kultury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materiální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historie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Studie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historie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oděvu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sleduje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jak se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vyvíjely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materiály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technologie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móda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napříč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kulturami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civilizacemi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časem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Jako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historický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pramen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nám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oděv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textil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umožňují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číst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spol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., pol.,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kult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významy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např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status,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identitu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kontakty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kultur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Obrázek 7" descr="Obsah obrázku interiér, rám obrazu, zeď, nábytek&#10;&#10;Popis byl vytvořen automaticky">
            <a:extLst>
              <a:ext uri="{FF2B5EF4-FFF2-40B4-BE49-F238E27FC236}">
                <a16:creationId xmlns:a16="http://schemas.microsoft.com/office/drawing/2014/main" id="{9D89EB0E-1BC5-3F9C-F305-F55116F263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841" r="11944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2013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2">
            <a:extLst>
              <a:ext uri="{FF2B5EF4-FFF2-40B4-BE49-F238E27FC236}">
                <a16:creationId xmlns:a16="http://schemas.microsoft.com/office/drawing/2014/main" id="{99E115D7-68EB-4590-9BD1-A56D94144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A56794-BB5D-7E8D-1840-BE331C010A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1905" y="228019"/>
            <a:ext cx="6579813" cy="648450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1600" b="1" dirty="0" err="1"/>
              <a:t>Vizuální</a:t>
            </a:r>
            <a:r>
              <a:rPr lang="en-US" sz="1600" b="1" dirty="0"/>
              <a:t> </a:t>
            </a:r>
            <a:r>
              <a:rPr lang="en-US" sz="1600" b="1" dirty="0" err="1"/>
              <a:t>prameny</a:t>
            </a:r>
            <a:r>
              <a:rPr lang="en-US" sz="1600" b="1" dirty="0"/>
              <a:t> a </a:t>
            </a:r>
            <a:r>
              <a:rPr lang="en-US" sz="1600" b="1" dirty="0" err="1"/>
              <a:t>přístupy</a:t>
            </a:r>
            <a:r>
              <a:rPr lang="en-US" sz="1600" b="1" dirty="0"/>
              <a:t> (film a </a:t>
            </a:r>
            <a:r>
              <a:rPr lang="en-US" sz="1600" b="1" dirty="0" err="1"/>
              <a:t>fotografie</a:t>
            </a:r>
            <a:r>
              <a:rPr lang="en-US" sz="1600" b="1" dirty="0"/>
              <a:t>)</a:t>
            </a:r>
          </a:p>
          <a:p>
            <a:pPr lvl="1"/>
            <a:r>
              <a:rPr lang="en-US" sz="1600" dirty="0" err="1"/>
              <a:t>dokumentují</a:t>
            </a:r>
            <a:r>
              <a:rPr lang="en-US" sz="1600" dirty="0"/>
              <a:t> </a:t>
            </a:r>
            <a:r>
              <a:rPr lang="en-US" sz="1600" dirty="0" err="1"/>
              <a:t>reálný</a:t>
            </a:r>
            <a:r>
              <a:rPr lang="en-US" sz="1600" dirty="0"/>
              <a:t> </a:t>
            </a:r>
            <a:r>
              <a:rPr lang="en-US" sz="1600" dirty="0" err="1"/>
              <a:t>oděv</a:t>
            </a:r>
            <a:r>
              <a:rPr lang="en-US" sz="1600" dirty="0"/>
              <a:t>, ale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stylizaci</a:t>
            </a:r>
            <a:r>
              <a:rPr lang="en-US" sz="1600" dirty="0"/>
              <a:t> (</a:t>
            </a:r>
            <a:r>
              <a:rPr lang="en-US" sz="1600" dirty="0" err="1"/>
              <a:t>např</a:t>
            </a:r>
            <a:r>
              <a:rPr lang="en-US" sz="1600" dirty="0"/>
              <a:t>. </a:t>
            </a:r>
            <a:r>
              <a:rPr lang="en-US" sz="1600" dirty="0" err="1"/>
              <a:t>ateliérové</a:t>
            </a:r>
            <a:r>
              <a:rPr lang="en-US" sz="1600" dirty="0"/>
              <a:t> </a:t>
            </a:r>
            <a:r>
              <a:rPr lang="en-US" sz="1600" dirty="0" err="1"/>
              <a:t>portréty</a:t>
            </a:r>
            <a:r>
              <a:rPr lang="en-US" sz="1600" dirty="0"/>
              <a:t> 19. </a:t>
            </a:r>
            <a:r>
              <a:rPr lang="en-US" sz="1600" dirty="0" err="1"/>
              <a:t>století</a:t>
            </a:r>
            <a:r>
              <a:rPr lang="en-US" sz="1600" dirty="0"/>
              <a:t>).</a:t>
            </a:r>
          </a:p>
          <a:p>
            <a:pPr lvl="1"/>
            <a:r>
              <a:rPr lang="en-US" sz="1600" b="1" dirty="0"/>
              <a:t>film</a:t>
            </a:r>
            <a:r>
              <a:rPr lang="en-US" sz="1600" dirty="0"/>
              <a:t> – </a:t>
            </a:r>
            <a:r>
              <a:rPr lang="en-US" sz="1600" dirty="0" err="1"/>
              <a:t>oděv</a:t>
            </a:r>
            <a:r>
              <a:rPr lang="en-US" sz="1600" dirty="0"/>
              <a:t> (</a:t>
            </a:r>
            <a:r>
              <a:rPr lang="en-US" sz="1600" dirty="0" err="1"/>
              <a:t>kostým</a:t>
            </a:r>
            <a:r>
              <a:rPr lang="en-US" sz="1600" dirty="0"/>
              <a:t>) </a:t>
            </a:r>
            <a:r>
              <a:rPr lang="en-US" sz="1600" dirty="0" err="1"/>
              <a:t>vytváří</a:t>
            </a:r>
            <a:r>
              <a:rPr lang="en-US" sz="1600" dirty="0"/>
              <a:t> </a:t>
            </a:r>
            <a:r>
              <a:rPr lang="en-US" sz="1600" dirty="0" err="1"/>
              <a:t>postavu</a:t>
            </a:r>
            <a:r>
              <a:rPr lang="en-US" sz="1600" dirty="0"/>
              <a:t>, </a:t>
            </a:r>
            <a:r>
              <a:rPr lang="en-US" sz="1600" dirty="0" err="1"/>
              <a:t>dobu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sociální</a:t>
            </a:r>
            <a:r>
              <a:rPr lang="en-US" sz="1600" dirty="0"/>
              <a:t> </a:t>
            </a:r>
            <a:r>
              <a:rPr lang="en-US" sz="1600" dirty="0" err="1"/>
              <a:t>kontext</a:t>
            </a:r>
            <a:r>
              <a:rPr lang="en-US" sz="1600" dirty="0"/>
              <a:t> a </a:t>
            </a:r>
            <a:r>
              <a:rPr lang="en-US" sz="1600" dirty="0" err="1"/>
              <a:t>komentář</a:t>
            </a:r>
            <a:endParaRPr lang="en-US" sz="1600" dirty="0"/>
          </a:p>
          <a:p>
            <a:pPr lvl="1"/>
            <a:r>
              <a:rPr lang="en-US" sz="1600" dirty="0" err="1"/>
              <a:t>Př</a:t>
            </a:r>
            <a:r>
              <a:rPr lang="en-US" sz="1600" i="1" dirty="0"/>
              <a:t>. </a:t>
            </a:r>
            <a:r>
              <a:rPr lang="en-US" sz="1600" dirty="0" err="1"/>
              <a:t>historické</a:t>
            </a:r>
            <a:r>
              <a:rPr lang="en-US" sz="1600" dirty="0"/>
              <a:t> filmy:</a:t>
            </a:r>
          </a:p>
          <a:p>
            <a:pPr lvl="2"/>
            <a:r>
              <a:rPr lang="en-US" sz="1600" dirty="0" err="1"/>
              <a:t>kostým</a:t>
            </a:r>
            <a:r>
              <a:rPr lang="en-US" sz="1600" dirty="0"/>
              <a:t> </a:t>
            </a:r>
            <a:r>
              <a:rPr lang="en-US" sz="1600" dirty="0" err="1"/>
              <a:t>jako</a:t>
            </a:r>
            <a:r>
              <a:rPr lang="en-US" sz="1600" dirty="0"/>
              <a:t> </a:t>
            </a:r>
            <a:r>
              <a:rPr lang="en-US" sz="1600" dirty="0" err="1"/>
              <a:t>konstrukce</a:t>
            </a:r>
            <a:r>
              <a:rPr lang="en-US" sz="1600" dirty="0"/>
              <a:t> </a:t>
            </a:r>
            <a:r>
              <a:rPr lang="en-US" sz="1600" dirty="0" err="1"/>
              <a:t>minulosti</a:t>
            </a:r>
            <a:r>
              <a:rPr lang="en-US" sz="1600" dirty="0"/>
              <a:t> (</a:t>
            </a:r>
            <a:r>
              <a:rPr lang="en-US" sz="1600" i="1" dirty="0"/>
              <a:t>Marie Antoinette</a:t>
            </a:r>
            <a:r>
              <a:rPr lang="en-US" sz="1600" dirty="0"/>
              <a:t>, </a:t>
            </a:r>
            <a:r>
              <a:rPr lang="en-US" sz="1600" i="1" dirty="0"/>
              <a:t>Elisabeth</a:t>
            </a:r>
            <a:r>
              <a:rPr lang="en-US" sz="1600" dirty="0"/>
              <a:t>)</a:t>
            </a:r>
          </a:p>
          <a:p>
            <a:pPr lvl="2"/>
            <a:r>
              <a:rPr lang="en-US" sz="1600" dirty="0" err="1"/>
              <a:t>studium</a:t>
            </a:r>
            <a:r>
              <a:rPr lang="en-US" sz="1600" dirty="0"/>
              <a:t> </a:t>
            </a:r>
            <a:r>
              <a:rPr lang="en-US" sz="1600" dirty="0" err="1"/>
              <a:t>filmového</a:t>
            </a:r>
            <a:r>
              <a:rPr lang="en-US" sz="1600" dirty="0"/>
              <a:t> </a:t>
            </a:r>
            <a:r>
              <a:rPr lang="en-US" sz="1600" dirty="0" err="1"/>
              <a:t>kostýmu</a:t>
            </a:r>
            <a:r>
              <a:rPr lang="en-US" sz="1600" dirty="0"/>
              <a:t> </a:t>
            </a:r>
            <a:r>
              <a:rPr lang="en-US" sz="1600" dirty="0" err="1"/>
              <a:t>odhaluje</a:t>
            </a:r>
            <a:r>
              <a:rPr lang="en-US" sz="1600" dirty="0"/>
              <a:t>, jak </a:t>
            </a:r>
            <a:r>
              <a:rPr lang="en-US" sz="1600" dirty="0" err="1"/>
              <a:t>současnost</a:t>
            </a:r>
            <a:r>
              <a:rPr lang="en-US" sz="1600" dirty="0"/>
              <a:t> </a:t>
            </a:r>
            <a:r>
              <a:rPr lang="en-US" sz="1600" dirty="0" err="1"/>
              <a:t>chápe</a:t>
            </a:r>
            <a:r>
              <a:rPr lang="en-US" sz="1600" dirty="0"/>
              <a:t> </a:t>
            </a:r>
            <a:r>
              <a:rPr lang="en-US" sz="1600" dirty="0" err="1"/>
              <a:t>minulost</a:t>
            </a:r>
            <a:r>
              <a:rPr lang="en-US" sz="1600" dirty="0"/>
              <a:t>.</a:t>
            </a:r>
          </a:p>
          <a:p>
            <a:pPr lvl="1"/>
            <a:r>
              <a:rPr lang="en-US" sz="1600" dirty="0" err="1"/>
              <a:t>Př</a:t>
            </a:r>
            <a:r>
              <a:rPr lang="en-US" sz="1600" dirty="0"/>
              <a:t>. </a:t>
            </a:r>
            <a:r>
              <a:rPr lang="en-US" sz="1600" dirty="0" err="1"/>
              <a:t>Dokumentární</a:t>
            </a:r>
            <a:r>
              <a:rPr lang="en-US" sz="1600" dirty="0"/>
              <a:t> film a </a:t>
            </a:r>
            <a:r>
              <a:rPr lang="en-US" sz="1600" dirty="0" err="1"/>
              <a:t>etnografická</a:t>
            </a:r>
            <a:r>
              <a:rPr lang="en-US" sz="1600" dirty="0"/>
              <a:t> </a:t>
            </a:r>
            <a:r>
              <a:rPr lang="en-US" sz="1600" dirty="0" err="1"/>
              <a:t>fotografie</a:t>
            </a:r>
            <a:r>
              <a:rPr lang="en-US" sz="1600" dirty="0"/>
              <a:t> – </a:t>
            </a:r>
            <a:r>
              <a:rPr lang="en-US" sz="1600" dirty="0" err="1"/>
              <a:t>zachycení</a:t>
            </a:r>
            <a:r>
              <a:rPr lang="en-US" sz="1600" dirty="0"/>
              <a:t> </a:t>
            </a:r>
            <a:r>
              <a:rPr lang="en-US" sz="1600" dirty="0" err="1"/>
              <a:t>lokálních</a:t>
            </a:r>
            <a:r>
              <a:rPr lang="en-US" sz="1600" dirty="0"/>
              <a:t> </a:t>
            </a:r>
            <a:r>
              <a:rPr lang="en-US" sz="1600" dirty="0" err="1"/>
              <a:t>oděvních</a:t>
            </a:r>
            <a:r>
              <a:rPr lang="en-US" sz="1600" dirty="0"/>
              <a:t> </a:t>
            </a:r>
            <a:r>
              <a:rPr lang="en-US" sz="1600" dirty="0" err="1"/>
              <a:t>tradic</a:t>
            </a:r>
            <a:endParaRPr lang="en-US" sz="1600" dirty="0"/>
          </a:p>
          <a:p>
            <a:r>
              <a:rPr lang="en-US" sz="1600" dirty="0" err="1"/>
              <a:t>Etnografické</a:t>
            </a:r>
            <a:r>
              <a:rPr lang="en-US" sz="1600" dirty="0"/>
              <a:t> </a:t>
            </a:r>
            <a:r>
              <a:rPr lang="en-US" sz="1600" dirty="0" err="1"/>
              <a:t>přístupy</a:t>
            </a:r>
            <a:r>
              <a:rPr lang="en-US" sz="1600" dirty="0"/>
              <a:t>:</a:t>
            </a:r>
          </a:p>
          <a:p>
            <a:pPr lvl="1"/>
            <a:r>
              <a:rPr lang="en-US" sz="1600" b="0" i="0" u="none" strike="noStrike" dirty="0" err="1">
                <a:effectLst/>
              </a:rPr>
              <a:t>zkoumají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oděvní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tradice</a:t>
            </a:r>
            <a:r>
              <a:rPr lang="en-US" sz="1600" i="0" u="none" strike="noStrike" dirty="0">
                <a:effectLst/>
              </a:rPr>
              <a:t> </a:t>
            </a:r>
            <a:r>
              <a:rPr lang="en-US" sz="1600" b="0" i="0" u="none" strike="noStrike" dirty="0">
                <a:effectLst/>
              </a:rPr>
              <a:t>– </a:t>
            </a:r>
            <a:r>
              <a:rPr lang="en-US" sz="1600" b="0" i="0" u="none" strike="noStrike" dirty="0" err="1">
                <a:effectLst/>
              </a:rPr>
              <a:t>regionální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kroje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způsoby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nošení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výrobu</a:t>
            </a:r>
            <a:r>
              <a:rPr lang="en-US" sz="1600" b="0" i="0" u="none" strike="noStrike" dirty="0">
                <a:effectLst/>
              </a:rPr>
              <a:t>…</a:t>
            </a:r>
          </a:p>
          <a:p>
            <a:pPr lvl="1"/>
            <a:r>
              <a:rPr lang="en-US" sz="1600" b="0" u="none" strike="noStrike" dirty="0" err="1">
                <a:effectLst/>
              </a:rPr>
              <a:t>Př</a:t>
            </a:r>
            <a:r>
              <a:rPr lang="en-US" sz="1600" b="0" u="none" strike="noStrike" dirty="0">
                <a:effectLst/>
              </a:rPr>
              <a:t>.</a:t>
            </a:r>
            <a:r>
              <a:rPr lang="en-US" sz="1600" b="0" i="1" u="none" strike="noStrike" dirty="0">
                <a:effectLst/>
              </a:rPr>
              <a:t> </a:t>
            </a:r>
            <a:r>
              <a:rPr lang="en-US" sz="1600" dirty="0" err="1"/>
              <a:t>č</a:t>
            </a:r>
            <a:r>
              <a:rPr lang="en-US" sz="1600" b="0" i="0" u="none" strike="noStrike" dirty="0" err="1">
                <a:effectLst/>
              </a:rPr>
              <a:t>eský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kroj</a:t>
            </a:r>
            <a:endParaRPr lang="en-US" sz="1600" b="0" i="0" u="none" strike="noStrike" dirty="0">
              <a:effectLst/>
            </a:endParaRPr>
          </a:p>
          <a:p>
            <a:pPr lvl="1"/>
            <a:r>
              <a:rPr lang="en-US" sz="1600" b="0" i="0" u="none" strike="noStrike" dirty="0" err="1">
                <a:effectLst/>
              </a:rPr>
              <a:t>Př</a:t>
            </a:r>
            <a:r>
              <a:rPr lang="en-US" sz="1600" b="0" i="0" u="none" strike="noStrike" dirty="0">
                <a:effectLst/>
              </a:rPr>
              <a:t>. </a:t>
            </a:r>
            <a:r>
              <a:rPr lang="en-US" sz="1600" b="0" i="0" u="none" strike="noStrike" dirty="0" err="1">
                <a:effectLst/>
              </a:rPr>
              <a:t>andská</a:t>
            </a:r>
            <a:r>
              <a:rPr lang="en-US" sz="1600" b="0" i="0" u="none" strike="noStrike" dirty="0">
                <a:effectLst/>
              </a:rPr>
              <a:t> pollera</a:t>
            </a:r>
            <a:r>
              <a:rPr lang="en-US" sz="1600" dirty="0"/>
              <a:t>, </a:t>
            </a:r>
            <a:r>
              <a:rPr lang="en-US" sz="1600" b="0" i="0" u="none" strike="noStrike" dirty="0" err="1">
                <a:effectLst/>
              </a:rPr>
              <a:t>mexické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huipily</a:t>
            </a:r>
            <a:r>
              <a:rPr lang="en-US" sz="1600" b="0" i="0" u="none" strike="noStrike" dirty="0">
                <a:effectLst/>
              </a:rPr>
              <a:t>…</a:t>
            </a:r>
          </a:p>
          <a:p>
            <a:pPr lvl="1"/>
            <a:r>
              <a:rPr lang="en-US" sz="1600" dirty="0" err="1"/>
              <a:t>P</a:t>
            </a:r>
            <a:r>
              <a:rPr lang="en-US" sz="1600" b="0" i="0" u="none" strike="noStrike" dirty="0" err="1">
                <a:effectLst/>
              </a:rPr>
              <a:t>ř</a:t>
            </a:r>
            <a:r>
              <a:rPr lang="en-US" sz="1600" b="0" i="0" u="none" strike="noStrike" dirty="0">
                <a:effectLst/>
              </a:rPr>
              <a:t>. </a:t>
            </a:r>
            <a:r>
              <a:rPr lang="en-US" sz="1600" b="0" i="0" u="none" strike="noStrike" dirty="0" err="1">
                <a:effectLst/>
              </a:rPr>
              <a:t>studium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významu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oděvu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při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rituálech</a:t>
            </a:r>
            <a:r>
              <a:rPr lang="en-US" sz="1600" b="0" i="0" u="none" strike="noStrike" dirty="0">
                <a:effectLst/>
              </a:rPr>
              <a:t> (</a:t>
            </a:r>
            <a:r>
              <a:rPr lang="en-US" sz="1600" b="0" i="0" u="none" strike="noStrike" dirty="0" err="1">
                <a:effectLst/>
              </a:rPr>
              <a:t>svatba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smrt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slavnosti</a:t>
            </a:r>
            <a:r>
              <a:rPr lang="en-US" sz="1600" b="0" i="0" u="none" strike="noStrike" dirty="0">
                <a:effectLst/>
              </a:rPr>
              <a:t>)</a:t>
            </a:r>
            <a:r>
              <a:rPr lang="en-US" sz="1600" b="1" i="0" u="none" strike="noStrike" dirty="0" err="1">
                <a:effectLst/>
              </a:rPr>
              <a:t>komunitní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funkci</a:t>
            </a:r>
            <a:r>
              <a:rPr lang="en-US" sz="1600" b="0" i="0" u="none" strike="noStrike" dirty="0">
                <a:effectLst/>
              </a:rPr>
              <a:t> </a:t>
            </a:r>
            <a:r>
              <a:rPr lang="en-US" sz="1600" b="0" i="0" u="none" strike="noStrike" dirty="0" err="1">
                <a:effectLst/>
              </a:rPr>
              <a:t>oděvu</a:t>
            </a:r>
            <a:r>
              <a:rPr lang="en-US" sz="1600" b="0" i="0" u="none" strike="noStrike" dirty="0">
                <a:effectLst/>
              </a:rPr>
              <a:t> – </a:t>
            </a:r>
            <a:r>
              <a:rPr lang="en-US" sz="1600" b="0" i="0" u="none" strike="noStrike" dirty="0" err="1">
                <a:effectLst/>
              </a:rPr>
              <a:t>vztah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mezi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tělem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krajinou</a:t>
            </a:r>
            <a:r>
              <a:rPr lang="en-US" sz="1600" b="0" i="0" u="none" strike="noStrike" dirty="0">
                <a:effectLst/>
              </a:rPr>
              <a:t> a </a:t>
            </a:r>
            <a:r>
              <a:rPr lang="en-US" sz="1600" b="0" i="0" u="none" strike="noStrike" dirty="0" err="1">
                <a:effectLst/>
              </a:rPr>
              <a:t>tradicí</a:t>
            </a:r>
            <a:r>
              <a:rPr lang="en-US" sz="1600" b="0" i="0" u="none" strike="noStrike" dirty="0">
                <a:effectLst/>
              </a:rPr>
              <a:t>.</a:t>
            </a:r>
            <a:endParaRPr lang="en-US" sz="1600" dirty="0"/>
          </a:p>
          <a:p>
            <a:r>
              <a:rPr lang="en-US" sz="1600" dirty="0" err="1"/>
              <a:t>Orální</a:t>
            </a:r>
            <a:r>
              <a:rPr lang="en-US" sz="1600" dirty="0"/>
              <a:t> </a:t>
            </a:r>
            <a:r>
              <a:rPr lang="en-US" sz="1600" dirty="0" err="1"/>
              <a:t>historie</a:t>
            </a:r>
            <a:r>
              <a:rPr lang="en-US" sz="1600" dirty="0"/>
              <a:t>:</a:t>
            </a:r>
          </a:p>
          <a:p>
            <a:pPr lvl="1"/>
            <a:r>
              <a:rPr lang="en-US" sz="1600" dirty="0" err="1"/>
              <a:t>s</a:t>
            </a:r>
            <a:r>
              <a:rPr lang="en-US" sz="1600" b="0" i="0" u="none" strike="noStrike" dirty="0" err="1">
                <a:effectLst/>
              </a:rPr>
              <a:t>tudium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vzpomínek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vyprávění</a:t>
            </a:r>
            <a:r>
              <a:rPr lang="en-US" sz="1600" b="0" i="0" u="none" strike="noStrike" dirty="0">
                <a:effectLst/>
              </a:rPr>
              <a:t> a O </a:t>
            </a:r>
            <a:r>
              <a:rPr lang="en-US" sz="1600" b="0" i="0" u="none" strike="noStrike" dirty="0" err="1">
                <a:effectLst/>
              </a:rPr>
              <a:t>zkušeností</a:t>
            </a:r>
            <a:r>
              <a:rPr lang="en-US" sz="1600" b="0" i="0" u="none" strike="noStrike" dirty="0">
                <a:effectLst/>
              </a:rPr>
              <a:t> s </a:t>
            </a:r>
            <a:r>
              <a:rPr lang="en-US" sz="1600" b="0" i="0" u="none" strike="noStrike" dirty="0" err="1">
                <a:effectLst/>
              </a:rPr>
              <a:t>oděvem</a:t>
            </a:r>
            <a:r>
              <a:rPr lang="en-US" sz="1600" b="0" i="0" u="none" strike="noStrike" dirty="0">
                <a:effectLst/>
              </a:rPr>
              <a:t>	</a:t>
            </a:r>
          </a:p>
          <a:p>
            <a:pPr lvl="1"/>
            <a:r>
              <a:rPr lang="en-US" sz="1600" b="0" u="none" strike="noStrike" dirty="0" err="1">
                <a:effectLst/>
              </a:rPr>
              <a:t>Př</a:t>
            </a:r>
            <a:r>
              <a:rPr lang="en-US" sz="1600" b="0" u="none" strike="noStrike" dirty="0">
                <a:effectLst/>
              </a:rPr>
              <a:t>. </a:t>
            </a:r>
            <a:r>
              <a:rPr lang="en-US" sz="1600" dirty="0" err="1"/>
              <a:t>p</a:t>
            </a:r>
            <a:r>
              <a:rPr lang="en-US" sz="1600" b="0" i="0" u="none" strike="noStrike" dirty="0" err="1">
                <a:effectLst/>
              </a:rPr>
              <a:t>amětnice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textilního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průmyslu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švadleny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módní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návrhářky</a:t>
            </a:r>
            <a:endParaRPr lang="en-US" sz="1600" dirty="0"/>
          </a:p>
          <a:p>
            <a:pPr lvl="1"/>
            <a:r>
              <a:rPr lang="en-US" sz="1600" b="0" i="0" u="none" strike="noStrike" dirty="0" err="1">
                <a:effectLst/>
              </a:rPr>
              <a:t>Př</a:t>
            </a:r>
            <a:r>
              <a:rPr lang="en-US" sz="1600" b="0" i="0" u="none" strike="noStrike" dirty="0">
                <a:effectLst/>
              </a:rPr>
              <a:t>. </a:t>
            </a:r>
            <a:r>
              <a:rPr lang="en-US" sz="1600" dirty="0" err="1"/>
              <a:t>v</a:t>
            </a:r>
            <a:r>
              <a:rPr lang="en-US" sz="1600" b="0" i="0" u="none" strike="noStrike" dirty="0" err="1">
                <a:effectLst/>
              </a:rPr>
              <a:t>yprávění</a:t>
            </a:r>
            <a:r>
              <a:rPr lang="en-US" sz="1600" b="0" i="0" u="none" strike="noStrike" dirty="0">
                <a:effectLst/>
              </a:rPr>
              <a:t> o „</a:t>
            </a:r>
            <a:r>
              <a:rPr lang="en-US" sz="1600" b="0" i="0" u="none" strike="noStrike" dirty="0" err="1">
                <a:effectLst/>
              </a:rPr>
              <a:t>nejdůležitějším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oděvu</a:t>
            </a:r>
            <a:r>
              <a:rPr lang="en-US" sz="1600" b="0" i="0" u="none" strike="noStrike" dirty="0">
                <a:effectLst/>
              </a:rPr>
              <a:t>“ – </a:t>
            </a:r>
            <a:r>
              <a:rPr lang="en-US" sz="1600" b="0" i="0" u="none" strike="noStrike" dirty="0" err="1">
                <a:effectLst/>
              </a:rPr>
              <a:t>svatební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šaty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školní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uniforma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pracovní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oděv</a:t>
            </a:r>
            <a:r>
              <a:rPr lang="en-US" sz="1600" b="0" i="0" u="none" strike="noStrike" dirty="0">
                <a:effectLst/>
              </a:rPr>
              <a:t>…</a:t>
            </a:r>
          </a:p>
          <a:p>
            <a:pPr lvl="1"/>
            <a:r>
              <a:rPr lang="en-US" sz="1600" dirty="0" err="1"/>
              <a:t>o</a:t>
            </a:r>
            <a:r>
              <a:rPr lang="en-US" sz="1600" b="0" i="0" u="none" strike="noStrike" dirty="0" err="1">
                <a:effectLst/>
              </a:rPr>
              <a:t>děv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jako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nositel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paměti</a:t>
            </a:r>
            <a:r>
              <a:rPr lang="en-US" sz="1600" i="0" u="none" strike="noStrike" dirty="0">
                <a:effectLst/>
              </a:rPr>
              <a:t>, identity a </a:t>
            </a:r>
            <a:r>
              <a:rPr lang="en-US" sz="1600" i="0" u="none" strike="noStrike" dirty="0" err="1">
                <a:effectLst/>
              </a:rPr>
              <a:t>emocí</a:t>
            </a:r>
            <a:endParaRPr lang="en-US" sz="1600" i="0" u="none" strike="noStrike" dirty="0">
              <a:effectLst/>
            </a:endParaRPr>
          </a:p>
          <a:p>
            <a:r>
              <a:rPr lang="en-US" sz="1600" dirty="0" err="1"/>
              <a:t>Více</a:t>
            </a:r>
            <a:r>
              <a:rPr lang="en-US" sz="1600" dirty="0"/>
              <a:t> k </a:t>
            </a:r>
            <a:r>
              <a:rPr lang="en-US" sz="1600" dirty="0" err="1"/>
              <a:t>metodě</a:t>
            </a:r>
            <a:r>
              <a:rPr lang="en-US" sz="1600" dirty="0"/>
              <a:t> viz Lou Taylor, </a:t>
            </a:r>
            <a:r>
              <a:rPr lang="en-US" sz="1600" i="1" dirty="0"/>
              <a:t>The Study of Dress History</a:t>
            </a:r>
            <a:r>
              <a:rPr lang="en-US" sz="1600" dirty="0"/>
              <a:t>, 2002</a:t>
            </a:r>
          </a:p>
          <a:p>
            <a:endParaRPr lang="en-US" sz="800" dirty="0"/>
          </a:p>
        </p:txBody>
      </p:sp>
      <p:pic>
        <p:nvPicPr>
          <p:cNvPr id="7" name="Obrázek 6" descr="Obsah obrázku osoba, šaty, oblečení, svatební dort&#10;&#10;Popis byl vytvořen automaticky">
            <a:extLst>
              <a:ext uri="{FF2B5EF4-FFF2-40B4-BE49-F238E27FC236}">
                <a16:creationId xmlns:a16="http://schemas.microsoft.com/office/drawing/2014/main" id="{94E9334C-5A99-3451-8814-C1D0237EA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768" y="3776170"/>
            <a:ext cx="3407898" cy="2552634"/>
          </a:xfrm>
          <a:prstGeom prst="rect">
            <a:avLst/>
          </a:prstGeom>
        </p:spPr>
      </p:pic>
      <p:pic>
        <p:nvPicPr>
          <p:cNvPr id="8" name="Obrázek 7" descr="Obsah obrázku Lidská tvář, osoba, interiér, oblečení&#10;&#10;Popis byl vytvořen automaticky">
            <a:extLst>
              <a:ext uri="{FF2B5EF4-FFF2-40B4-BE49-F238E27FC236}">
                <a16:creationId xmlns:a16="http://schemas.microsoft.com/office/drawing/2014/main" id="{C53FD848-1836-C831-AAAF-2234EE24B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149" y="228019"/>
            <a:ext cx="2842759" cy="2473617"/>
          </a:xfrm>
          <a:prstGeom prst="rect">
            <a:avLst/>
          </a:prstGeom>
        </p:spPr>
      </p:pic>
      <p:pic>
        <p:nvPicPr>
          <p:cNvPr id="5" name="Zástupný obsah 7" descr="Obsah obrázku text, plakát, Obal knihy, kniha&#10;&#10;Popis byl vytvořen automaticky">
            <a:extLst>
              <a:ext uri="{FF2B5EF4-FFF2-40B4-BE49-F238E27FC236}">
                <a16:creationId xmlns:a16="http://schemas.microsoft.com/office/drawing/2014/main" id="{11550767-F47B-9B58-305B-236C6F0A74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245649" y="3537067"/>
            <a:ext cx="1946351" cy="2791737"/>
          </a:xfrm>
          <a:prstGeom prst="rect">
            <a:avLst/>
          </a:prstGeom>
        </p:spPr>
      </p:pic>
      <p:pic>
        <p:nvPicPr>
          <p:cNvPr id="6" name="Obrázek 5" descr="Obsah obrázku oblečení, šaty, osoba, večerní šaty&#10;&#10;Popis byl vytvořen automaticky">
            <a:extLst>
              <a:ext uri="{FF2B5EF4-FFF2-40B4-BE49-F238E27FC236}">
                <a16:creationId xmlns:a16="http://schemas.microsoft.com/office/drawing/2014/main" id="{7553ADAA-5473-AE3C-4519-13BEA2FE2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4768" y="228019"/>
            <a:ext cx="2347338" cy="339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29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ge66image1309373760">
            <a:extLst>
              <a:ext uri="{FF2B5EF4-FFF2-40B4-BE49-F238E27FC236}">
                <a16:creationId xmlns:a16="http://schemas.microsoft.com/office/drawing/2014/main" id="{A5656581-2835-D217-3339-749A8CA82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53900" cy="598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D74B9A4-75EB-9B7A-2620-7F8AC4FE5C2F}"/>
              </a:ext>
            </a:extLst>
          </p:cNvPr>
          <p:cNvSpPr txBox="1"/>
          <p:nvPr/>
        </p:nvSpPr>
        <p:spPr>
          <a:xfrm>
            <a:off x="3046476" y="6210782"/>
            <a:ext cx="6099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>
                <a:effectLst/>
                <a:latin typeface="UtopiaCE"/>
              </a:rPr>
              <a:t>Lov na jeleny</a:t>
            </a:r>
            <a:r>
              <a:rPr lang="cs-CZ" sz="1200" dirty="0">
                <a:effectLst/>
                <a:latin typeface="UtopiaCE"/>
              </a:rPr>
              <a:t>, </a:t>
            </a:r>
            <a:r>
              <a:rPr lang="cs-CZ" sz="1200" dirty="0" err="1">
                <a:latin typeface="UtopiaCE"/>
              </a:rPr>
              <a:t>P</a:t>
            </a:r>
            <a:r>
              <a:rPr lang="cs-CZ" sz="1200" dirty="0" err="1">
                <a:effectLst/>
                <a:latin typeface="UtopiaCE"/>
              </a:rPr>
              <a:t>aměti</a:t>
            </a:r>
            <a:r>
              <a:rPr lang="cs-CZ" sz="1200" dirty="0">
                <a:effectLst/>
                <a:latin typeface="UtopiaCE"/>
              </a:rPr>
              <a:t>́ </a:t>
            </a:r>
            <a:r>
              <a:rPr lang="cs-CZ" sz="1200" dirty="0" err="1">
                <a:effectLst/>
                <a:latin typeface="UtopiaCE"/>
              </a:rPr>
              <a:t>Jindřicha</a:t>
            </a:r>
            <a:r>
              <a:rPr lang="cs-CZ" sz="1200" dirty="0">
                <a:effectLst/>
                <a:latin typeface="UtopiaCE"/>
              </a:rPr>
              <a:t> </a:t>
            </a:r>
            <a:r>
              <a:rPr lang="cs-CZ" sz="1200" dirty="0" err="1">
                <a:effectLst/>
                <a:latin typeface="UtopiaCE"/>
              </a:rPr>
              <a:t>Hýzrla</a:t>
            </a:r>
            <a:r>
              <a:rPr lang="cs-CZ" sz="1200" dirty="0">
                <a:effectLst/>
                <a:latin typeface="UtopiaCE"/>
              </a:rPr>
              <a:t> z Chodů, </a:t>
            </a:r>
            <a:r>
              <a:rPr lang="cs-CZ" sz="1200" dirty="0" err="1">
                <a:effectLst/>
                <a:latin typeface="UtopiaCE"/>
              </a:rPr>
              <a:t>počátek</a:t>
            </a:r>
            <a:r>
              <a:rPr lang="cs-CZ" sz="1200" dirty="0">
                <a:effectLst/>
                <a:latin typeface="UtopiaCE"/>
              </a:rPr>
              <a:t> 17. </a:t>
            </a:r>
            <a:r>
              <a:rPr lang="cs-CZ" sz="1200" dirty="0" err="1">
                <a:effectLst/>
                <a:latin typeface="UtopiaCE"/>
              </a:rPr>
              <a:t>stoleti</a:t>
            </a:r>
            <a:r>
              <a:rPr lang="cs-CZ" sz="1200" dirty="0">
                <a:effectLst/>
                <a:latin typeface="UtopiaCE"/>
              </a:rPr>
              <a:t>́ (knihovna </a:t>
            </a:r>
            <a:r>
              <a:rPr lang="cs-CZ" sz="1200" dirty="0" err="1">
                <a:effectLst/>
                <a:latin typeface="UtopiaCE"/>
              </a:rPr>
              <a:t>Národního</a:t>
            </a:r>
            <a:r>
              <a:rPr lang="cs-CZ" sz="1200" dirty="0">
                <a:effectLst/>
                <a:latin typeface="UtopiaCE"/>
              </a:rPr>
              <a:t> muzea, Praha).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499120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C2C67E4-F742-76E6-1993-E33A2E3FE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6" y="-2"/>
            <a:ext cx="4267200" cy="1351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Crossdressing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827DA5E-CA54-BB2A-A5E1-2D88ADC00B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20495" r="13787"/>
          <a:stretch>
            <a:fillRect/>
          </a:stretch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152F3F-9B64-63C1-D443-9D6D88BD93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3084" y="1101436"/>
            <a:ext cx="3810000" cy="537556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=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nošení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oděvu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spojovaného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jiným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G;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kulturní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náboženský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či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sociální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jev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Oděv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zde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funguje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jako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r>
              <a:rPr lang="en-US" sz="1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vizuální</a:t>
            </a: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znak</a:t>
            </a: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proměny</a:t>
            </a: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identity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–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genderové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sociální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náboženské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Studium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oděvu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pomáhá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rozpoznat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meze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dobových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norem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ale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strategie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jejich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překračování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r>
              <a:rPr lang="en-US" sz="1400" b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Př</a:t>
            </a:r>
            <a:r>
              <a:rPr lang="en-US" sz="1400" b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. </a:t>
            </a:r>
            <a:r>
              <a:rPr lang="en-US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příběh</a:t>
            </a:r>
            <a:r>
              <a:rPr lang="en-US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Cataliny</a:t>
            </a:r>
            <a:r>
              <a:rPr lang="en-US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de </a:t>
            </a:r>
            <a:r>
              <a:rPr lang="en-US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Erauso</a:t>
            </a:r>
            <a:r>
              <a:rPr lang="en-US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(</a:t>
            </a:r>
            <a:r>
              <a:rPr lang="en-US" sz="1400" b="0" i="1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La </a:t>
            </a:r>
            <a:r>
              <a:rPr lang="en-US" sz="1400" b="0" i="1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monja</a:t>
            </a:r>
            <a:r>
              <a:rPr lang="en-US" sz="1400" b="0" i="1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1400" b="0" i="1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alférez</a:t>
            </a:r>
            <a:r>
              <a:rPr lang="en-US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), </a:t>
            </a:r>
            <a:r>
              <a:rPr lang="en-US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voják</a:t>
            </a:r>
            <a:r>
              <a:rPr lang="en-US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a </a:t>
            </a:r>
            <a:r>
              <a:rPr lang="en-US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bývalá</a:t>
            </a:r>
            <a:r>
              <a:rPr lang="en-US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jeptiška</a:t>
            </a:r>
            <a:r>
              <a:rPr lang="en-US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ze 17. </a:t>
            </a:r>
            <a:r>
              <a:rPr lang="en-US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stol</a:t>
            </a:r>
            <a:r>
              <a:rPr lang="en-US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., </a:t>
            </a:r>
            <a:r>
              <a:rPr lang="en-US" sz="1400" b="0" i="0" u="none" strike="noStrik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poslední</a:t>
            </a:r>
            <a:r>
              <a:rPr lang="en-US" sz="14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conquistador</a:t>
            </a:r>
          </a:p>
          <a:p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Př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Příběhy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ikonografie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světic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jako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sv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Pelagie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Hildegarda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Bingenu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Př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Divadlo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divadelní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kostými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1400" dirty="0"/>
              <a:t>Oděv jako </a:t>
            </a:r>
            <a:r>
              <a:rPr lang="cs-CZ" sz="1400" b="1" dirty="0" err="1"/>
              <a:t>performativita</a:t>
            </a:r>
            <a:r>
              <a:rPr lang="cs-CZ" sz="1400" dirty="0"/>
              <a:t> (Judith </a:t>
            </a:r>
            <a:r>
              <a:rPr lang="cs-CZ" sz="1400" dirty="0" err="1"/>
              <a:t>Butler</a:t>
            </a:r>
            <a:r>
              <a:rPr lang="cs-CZ" sz="1400" dirty="0"/>
              <a:t>) – tělo získává společenský význam skrze opakované projevy</a:t>
            </a:r>
          </a:p>
          <a:p>
            <a:r>
              <a:rPr lang="cs-CZ" sz="1400" dirty="0"/>
              <a:t>Oděv jako </a:t>
            </a:r>
            <a:r>
              <a:rPr lang="cs-CZ" sz="1400" b="1" dirty="0"/>
              <a:t>nástroj mobility a maskování</a:t>
            </a:r>
            <a:r>
              <a:rPr lang="cs-CZ" sz="1400" dirty="0"/>
              <a:t> – umožňuje pohyb mezi prostory moci (vojenský, náboženský, koloniální), spol. a G  kategoriemi, </a:t>
            </a:r>
          </a:p>
          <a:p>
            <a:r>
              <a:rPr lang="cs-CZ" sz="1400" dirty="0"/>
              <a:t>Oděv jako </a:t>
            </a:r>
            <a:r>
              <a:rPr lang="cs-CZ" sz="1400" b="1" dirty="0"/>
              <a:t>prostor odporu i svobody</a:t>
            </a:r>
            <a:r>
              <a:rPr lang="cs-CZ" sz="1400" dirty="0"/>
              <a:t> – strategie přežití, ironie, nebo umělecké gesto</a:t>
            </a:r>
          </a:p>
          <a:p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8F9CFF7-83EB-6AAD-CA7A-F0F9A1B5F4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872" r="29191" b="1"/>
          <a:stretch>
            <a:fillRect/>
          </a:stretch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24202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027681-C018-7248-ABAB-70009224B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AB9BC80-EA3D-358F-6325-78A7C7ABFD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72035" y="1825625"/>
            <a:ext cx="2913929" cy="4351338"/>
          </a:xfr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322CA07-71E0-A443-7286-120ABC9482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Nora </a:t>
            </a:r>
            <a:r>
              <a:rPr lang="cs-CZ" dirty="0" err="1"/>
              <a:t>Shopland</a:t>
            </a:r>
            <a:r>
              <a:rPr lang="cs-CZ" dirty="0"/>
              <a:t>, </a:t>
            </a:r>
            <a:r>
              <a:rPr lang="cs-CZ" i="1" dirty="0"/>
              <a:t>A </a:t>
            </a:r>
            <a:r>
              <a:rPr lang="cs-CZ" i="1" dirty="0" err="1"/>
              <a:t>History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Women</a:t>
            </a:r>
            <a:r>
              <a:rPr lang="cs-CZ" i="1" dirty="0"/>
              <a:t> in </a:t>
            </a:r>
            <a:r>
              <a:rPr lang="cs-CZ" i="1" dirty="0" err="1"/>
              <a:t>Men‘s</a:t>
            </a:r>
            <a:r>
              <a:rPr lang="cs-CZ" i="1" dirty="0"/>
              <a:t> </a:t>
            </a:r>
            <a:r>
              <a:rPr lang="cs-CZ" i="1" dirty="0" err="1"/>
              <a:t>Clothes</a:t>
            </a:r>
            <a:r>
              <a:rPr lang="cs-CZ" dirty="0"/>
              <a:t>, 2021</a:t>
            </a:r>
          </a:p>
          <a:p>
            <a:r>
              <a:rPr lang="cs-CZ" dirty="0" err="1"/>
              <a:t>Ž</a:t>
            </a:r>
            <a:r>
              <a:rPr lang="cs-CZ" dirty="0"/>
              <a:t> v průběhu dějin omezovány</a:t>
            </a:r>
          </a:p>
          <a:p>
            <a:r>
              <a:rPr lang="cs-CZ" dirty="0"/>
              <a:t>Různá motivace k převlékání</a:t>
            </a:r>
          </a:p>
          <a:p>
            <a:pPr lvl="1"/>
            <a:r>
              <a:rPr lang="cs-CZ" dirty="0"/>
              <a:t>Eko motivace – snaha uživit sebe nebo rodinu</a:t>
            </a:r>
          </a:p>
          <a:p>
            <a:pPr lvl="1"/>
            <a:r>
              <a:rPr lang="cs-CZ" dirty="0"/>
              <a:t>Snaha překročit právní a spol. omezení – cestování, studium…</a:t>
            </a:r>
          </a:p>
          <a:p>
            <a:pPr lvl="1"/>
            <a:r>
              <a:rPr lang="cs-CZ" dirty="0"/>
              <a:t>Transgender a homosexuální </a:t>
            </a:r>
            <a:r>
              <a:rPr lang="cs-CZ" dirty="0" err="1"/>
              <a:t>Ž</a:t>
            </a:r>
            <a:endParaRPr lang="cs-CZ" dirty="0"/>
          </a:p>
          <a:p>
            <a:r>
              <a:rPr lang="cs-CZ" dirty="0"/>
              <a:t>O ukazuje společenské hranice, G role, právní normy</a:t>
            </a:r>
          </a:p>
          <a:p>
            <a:r>
              <a:rPr lang="cs-CZ" dirty="0"/>
              <a:t>O kóduje G, profesi, status</a:t>
            </a:r>
          </a:p>
          <a:p>
            <a:r>
              <a:rPr lang="cs-CZ" b="0" i="0" u="none" strike="noStrike" dirty="0">
                <a:effectLst/>
                <a:latin typeface="-webkit-standard"/>
              </a:rPr>
              <a:t>O není jen pasivní doklad: </a:t>
            </a:r>
            <a:r>
              <a:rPr lang="cs-CZ" i="0" u="none" strike="noStrike" dirty="0">
                <a:effectLst/>
                <a:latin typeface="-webkit-standard"/>
              </a:rPr>
              <a:t>je </a:t>
            </a:r>
            <a:r>
              <a:rPr lang="cs-CZ" i="0" u="none" strike="noStrike" dirty="0">
                <a:effectLst/>
              </a:rPr>
              <a:t>aktivním médiem identity, subverze a reprezentace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0769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F2F8D3-6F48-9E63-6E21-73CD956D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Oděv a jeho symbolika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1CB528F-E88A-4548-96B4-5E0C2EEFE953}"/>
              </a:ext>
            </a:extLst>
          </p:cNvPr>
          <p:cNvSpPr txBox="1"/>
          <p:nvPr/>
        </p:nvSpPr>
        <p:spPr>
          <a:xfrm>
            <a:off x="4603468" y="5839017"/>
            <a:ext cx="6829520" cy="403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kern="1200" dirty="0">
                <a:solidFill>
                  <a:srgbClr val="E7E6E6"/>
                </a:solidFill>
                <a:latin typeface="+mn-lt"/>
                <a:ea typeface="+mn-ea"/>
                <a:cs typeface="+mn-cs"/>
              </a:rPr>
              <a:t>Isaac Oliver, </a:t>
            </a:r>
            <a:r>
              <a:rPr lang="en-US" i="1" kern="1200" dirty="0" err="1">
                <a:solidFill>
                  <a:srgbClr val="E7E6E6"/>
                </a:solidFill>
                <a:latin typeface="+mn-lt"/>
                <a:ea typeface="+mn-ea"/>
                <a:cs typeface="+mn-cs"/>
              </a:rPr>
              <a:t>Duhový</a:t>
            </a:r>
            <a:r>
              <a:rPr lang="en-US" i="1" kern="1200" dirty="0">
                <a:solidFill>
                  <a:srgbClr val="E7E6E6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solidFill>
                  <a:srgbClr val="E7E6E6"/>
                </a:solidFill>
                <a:latin typeface="+mn-lt"/>
                <a:ea typeface="+mn-ea"/>
                <a:cs typeface="+mn-cs"/>
              </a:rPr>
              <a:t>portrét</a:t>
            </a:r>
            <a:r>
              <a:rPr lang="en-US" i="1" kern="1200" dirty="0">
                <a:solidFill>
                  <a:srgbClr val="E7E6E6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solidFill>
                  <a:srgbClr val="E7E6E6"/>
                </a:solidFill>
                <a:latin typeface="+mn-lt"/>
                <a:ea typeface="+mn-ea"/>
                <a:cs typeface="+mn-cs"/>
              </a:rPr>
              <a:t>královny</a:t>
            </a:r>
            <a:r>
              <a:rPr lang="en-US" i="1" kern="1200" dirty="0">
                <a:solidFill>
                  <a:srgbClr val="E7E6E6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solidFill>
                  <a:srgbClr val="E7E6E6"/>
                </a:solidFill>
                <a:latin typeface="+mn-lt"/>
                <a:ea typeface="+mn-ea"/>
                <a:cs typeface="+mn-cs"/>
              </a:rPr>
              <a:t>Alžběty</a:t>
            </a:r>
            <a:r>
              <a:rPr lang="en-US" i="1" kern="1200" dirty="0">
                <a:solidFill>
                  <a:srgbClr val="E7E6E6"/>
                </a:solidFill>
                <a:latin typeface="+mn-lt"/>
                <a:ea typeface="+mn-ea"/>
                <a:cs typeface="+mn-cs"/>
              </a:rPr>
              <a:t> I.</a:t>
            </a:r>
            <a:r>
              <a:rPr lang="en-US" kern="1200" dirty="0">
                <a:solidFill>
                  <a:srgbClr val="E7E6E6"/>
                </a:solidFill>
                <a:latin typeface="+mn-lt"/>
                <a:ea typeface="+mn-ea"/>
                <a:cs typeface="+mn-cs"/>
              </a:rPr>
              <a:t>, 1602.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D28CCB9-684D-13FA-068A-EBE3B9CEF3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8167" r="1" b="16781"/>
          <a:stretch>
            <a:fillRect/>
          </a:stretch>
        </p:blipFill>
        <p:spPr>
          <a:xfrm>
            <a:off x="307840" y="321732"/>
            <a:ext cx="3793472" cy="4111323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2E95250-9A30-4AEF-3D4E-2118C2F37F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1" b="5775"/>
          <a:stretch>
            <a:fillRect/>
          </a:stretch>
        </p:blipFill>
        <p:spPr>
          <a:xfrm>
            <a:off x="4194959" y="321734"/>
            <a:ext cx="3797570" cy="201055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0EE4CC7-4F26-A18A-E207-7AD99CD31D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982" r="-3" b="23762"/>
          <a:stretch>
            <a:fillRect/>
          </a:stretch>
        </p:blipFill>
        <p:spPr>
          <a:xfrm>
            <a:off x="4190180" y="2422097"/>
            <a:ext cx="3794760" cy="201380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6705084-A4AC-01C0-8BF4-3E8CDE71863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253" r="-1" b="19449"/>
          <a:stretch>
            <a:fillRect/>
          </a:stretch>
        </p:blipFill>
        <p:spPr>
          <a:xfrm>
            <a:off x="8086176" y="321733"/>
            <a:ext cx="3797984" cy="411132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3A6B744-A076-73E5-9D6E-C211174CA1D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4750" r="1" b="22268"/>
          <a:stretch>
            <a:fillRect/>
          </a:stretch>
        </p:blipFill>
        <p:spPr>
          <a:xfrm>
            <a:off x="307840" y="4525715"/>
            <a:ext cx="3794760" cy="2010551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29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0" name="Rectangle 614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01BC222-D703-8B6B-113F-A36F660DA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Španělská móda</a:t>
            </a:r>
          </a:p>
        </p:txBody>
      </p:sp>
      <p:pic>
        <p:nvPicPr>
          <p:cNvPr id="6145" name="Picture 1" descr="page77image1321968048">
            <a:extLst>
              <a:ext uri="{FF2B5EF4-FFF2-40B4-BE49-F238E27FC236}">
                <a16:creationId xmlns:a16="http://schemas.microsoft.com/office/drawing/2014/main" id="{DCE98D4E-FC3A-DE45-2F0C-8BC0E059904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0"/>
          <a:stretch>
            <a:fillRect/>
          </a:stretch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15DAEF-E1DA-B882-8C7D-7D67909D3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60036" y="2571917"/>
            <a:ext cx="7331964" cy="370933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 dirty="0"/>
              <a:t>V 16. </a:t>
            </a:r>
            <a:r>
              <a:rPr lang="en-US" sz="1400" dirty="0" err="1"/>
              <a:t>století</a:t>
            </a:r>
            <a:r>
              <a:rPr lang="en-US" sz="1400" dirty="0"/>
              <a:t> se </a:t>
            </a:r>
            <a:r>
              <a:rPr lang="en-US" sz="1400" dirty="0" err="1"/>
              <a:t>Španělsko</a:t>
            </a:r>
            <a:r>
              <a:rPr lang="en-US" sz="1400" dirty="0"/>
              <a:t> </a:t>
            </a:r>
            <a:r>
              <a:rPr lang="en-US" sz="1400" dirty="0" err="1"/>
              <a:t>stává</a:t>
            </a:r>
            <a:r>
              <a:rPr lang="en-US" sz="1400" dirty="0"/>
              <a:t> E </a:t>
            </a:r>
            <a:r>
              <a:rPr lang="en-US" sz="1400" dirty="0" err="1"/>
              <a:t>mocností</a:t>
            </a:r>
            <a:r>
              <a:rPr lang="en-US" sz="1400" dirty="0"/>
              <a:t> pod </a:t>
            </a:r>
            <a:r>
              <a:rPr lang="en-US" sz="1400" dirty="0" err="1"/>
              <a:t>Habsburky</a:t>
            </a:r>
            <a:r>
              <a:rPr lang="en-US" sz="1400" dirty="0"/>
              <a:t> (Karel V., Filip II.) &gt; v 17. a 18. </a:t>
            </a:r>
            <a:r>
              <a:rPr lang="en-US" sz="1400" dirty="0" err="1"/>
              <a:t>století</a:t>
            </a:r>
            <a:r>
              <a:rPr lang="en-US" sz="1400" dirty="0"/>
              <a:t> se ŠM </a:t>
            </a:r>
            <a:r>
              <a:rPr lang="en-US" sz="1400" dirty="0" err="1"/>
              <a:t>rozšířila</a:t>
            </a:r>
            <a:r>
              <a:rPr lang="en-US" sz="1400" dirty="0"/>
              <a:t> do </a:t>
            </a:r>
            <a:r>
              <a:rPr lang="en-US" sz="1400" dirty="0" err="1"/>
              <a:t>celé</a:t>
            </a:r>
            <a:r>
              <a:rPr lang="en-US" sz="1400" dirty="0"/>
              <a:t> E</a:t>
            </a:r>
          </a:p>
          <a:p>
            <a:r>
              <a:rPr lang="en-US" sz="1400" dirty="0"/>
              <a:t>﻿Fernand Braudel, ﻿</a:t>
            </a:r>
            <a:r>
              <a:rPr lang="en-US" sz="1400" i="1" dirty="0"/>
              <a:t>Les structures du </a:t>
            </a:r>
            <a:r>
              <a:rPr lang="en-US" sz="1400" i="1" dirty="0" err="1"/>
              <a:t>quotidien</a:t>
            </a:r>
            <a:r>
              <a:rPr lang="en-US" sz="1400" i="1" dirty="0"/>
              <a:t> </a:t>
            </a:r>
            <a:r>
              <a:rPr lang="en-US" sz="1400" dirty="0"/>
              <a:t>(</a:t>
            </a:r>
            <a:r>
              <a:rPr lang="en-US" sz="1400" i="1" dirty="0"/>
              <a:t>The Structures of Everyday Life), </a:t>
            </a:r>
            <a:r>
              <a:rPr lang="en-US" sz="1400" dirty="0"/>
              <a:t>(1979)</a:t>
            </a:r>
          </a:p>
          <a:p>
            <a:pPr lvl="1"/>
            <a:r>
              <a:rPr lang="en-US" sz="1400" dirty="0" err="1"/>
              <a:t>Rozšíření</a:t>
            </a:r>
            <a:r>
              <a:rPr lang="en-US" sz="1400" dirty="0"/>
              <a:t> </a:t>
            </a:r>
            <a:r>
              <a:rPr lang="en-US" sz="1400" dirty="0" err="1"/>
              <a:t>vlivu</a:t>
            </a:r>
            <a:r>
              <a:rPr lang="en-US" sz="1400" dirty="0"/>
              <a:t> </a:t>
            </a:r>
            <a:r>
              <a:rPr lang="en-US" sz="1400" dirty="0" err="1"/>
              <a:t>Š</a:t>
            </a:r>
            <a:r>
              <a:rPr lang="en-US" sz="1400" dirty="0"/>
              <a:t> </a:t>
            </a:r>
            <a:r>
              <a:rPr lang="en-US" sz="1400" dirty="0" err="1"/>
              <a:t>módy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základě</a:t>
            </a:r>
            <a:r>
              <a:rPr lang="en-US" sz="1400" dirty="0"/>
              <a:t> </a:t>
            </a:r>
            <a:r>
              <a:rPr lang="en-US" sz="1400" dirty="0" err="1"/>
              <a:t>studia</a:t>
            </a:r>
            <a:r>
              <a:rPr lang="en-US" sz="1400" dirty="0"/>
              <a:t> </a:t>
            </a:r>
            <a:r>
              <a:rPr lang="en-US" sz="1400" dirty="0" err="1"/>
              <a:t>portrétních</a:t>
            </a:r>
            <a:r>
              <a:rPr lang="en-US" sz="1400" dirty="0"/>
              <a:t> </a:t>
            </a:r>
            <a:r>
              <a:rPr lang="en-US" sz="1400" dirty="0" err="1"/>
              <a:t>aj</a:t>
            </a:r>
            <a:r>
              <a:rPr lang="en-US" sz="1400" dirty="0"/>
              <a:t>. </a:t>
            </a:r>
            <a:r>
              <a:rPr lang="en-US" sz="1400" dirty="0" err="1"/>
              <a:t>maleb</a:t>
            </a:r>
            <a:endParaRPr lang="en-US" sz="1400" dirty="0"/>
          </a:p>
          <a:p>
            <a:r>
              <a:rPr lang="en-US" sz="1400" dirty="0"/>
              <a:t>Pol. a </a:t>
            </a:r>
            <a:r>
              <a:rPr lang="en-US" sz="1400" dirty="0" err="1"/>
              <a:t>náb</a:t>
            </a:r>
            <a:r>
              <a:rPr lang="en-US" sz="1400" dirty="0"/>
              <a:t>. dominance </a:t>
            </a:r>
            <a:r>
              <a:rPr lang="en-US" sz="1400" dirty="0" err="1"/>
              <a:t>přináší</a:t>
            </a:r>
            <a:r>
              <a:rPr lang="en-US" sz="1400" dirty="0"/>
              <a:t> </a:t>
            </a:r>
            <a:r>
              <a:rPr lang="en-US" sz="1400" b="1" dirty="0" err="1"/>
              <a:t>kulturní</a:t>
            </a:r>
            <a:r>
              <a:rPr lang="en-US" sz="1400" b="1" dirty="0"/>
              <a:t> </a:t>
            </a:r>
            <a:r>
              <a:rPr lang="en-US" sz="1400" b="1" dirty="0" err="1"/>
              <a:t>prestiž</a:t>
            </a:r>
            <a:r>
              <a:rPr lang="en-US" sz="1400" dirty="0"/>
              <a:t> &gt; </a:t>
            </a:r>
            <a:r>
              <a:rPr lang="en-US" sz="1400" dirty="0" err="1"/>
              <a:t>Š</a:t>
            </a:r>
            <a:r>
              <a:rPr lang="en-US" sz="1400" dirty="0"/>
              <a:t> </a:t>
            </a:r>
            <a:r>
              <a:rPr lang="en-US" sz="1400" dirty="0" err="1"/>
              <a:t>dvorská</a:t>
            </a:r>
            <a:r>
              <a:rPr lang="en-US" sz="1400" dirty="0"/>
              <a:t> </a:t>
            </a:r>
            <a:r>
              <a:rPr lang="en-US" sz="1400" dirty="0" err="1"/>
              <a:t>kultura</a:t>
            </a:r>
            <a:r>
              <a:rPr lang="en-US" sz="1400" dirty="0"/>
              <a:t> se </a:t>
            </a:r>
            <a:r>
              <a:rPr lang="en-US" sz="1400" dirty="0" err="1"/>
              <a:t>stává</a:t>
            </a:r>
            <a:r>
              <a:rPr lang="en-US" sz="1400" dirty="0"/>
              <a:t> </a:t>
            </a:r>
            <a:r>
              <a:rPr lang="en-US" sz="1400" dirty="0" err="1"/>
              <a:t>modelem</a:t>
            </a:r>
            <a:r>
              <a:rPr lang="en-US" sz="1400" dirty="0"/>
              <a:t> </a:t>
            </a:r>
            <a:r>
              <a:rPr lang="en-US" sz="1400" dirty="0" err="1"/>
              <a:t>celé</a:t>
            </a:r>
            <a:r>
              <a:rPr lang="en-US" sz="1400" dirty="0"/>
              <a:t> E:</a:t>
            </a:r>
          </a:p>
          <a:p>
            <a:pPr lvl="1"/>
            <a:r>
              <a:rPr lang="en-US" sz="1400" b="0" i="0" u="none" strike="noStrike" dirty="0" err="1">
                <a:effectLst/>
              </a:rPr>
              <a:t>panovnické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dynastické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sítě</a:t>
            </a:r>
            <a:r>
              <a:rPr lang="en-US" sz="1400" b="0" i="0" u="none" strike="noStrike" dirty="0">
                <a:effectLst/>
              </a:rPr>
              <a:t> (Madrid, </a:t>
            </a:r>
            <a:r>
              <a:rPr lang="en-US" sz="1400" b="0" i="0" u="none" strike="noStrike" dirty="0" err="1">
                <a:effectLst/>
              </a:rPr>
              <a:t>Vídeň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Brusel</a:t>
            </a:r>
            <a:r>
              <a:rPr lang="en-US" sz="1400" b="0" i="0" u="none" strike="noStrike" dirty="0">
                <a:effectLst/>
              </a:rPr>
              <a:t>, Praha)</a:t>
            </a:r>
          </a:p>
          <a:p>
            <a:pPr lvl="1"/>
            <a:r>
              <a:rPr lang="en-US" sz="1400" b="0" i="0" u="none" strike="noStrike" dirty="0" err="1">
                <a:effectLst/>
              </a:rPr>
              <a:t>španělská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etiketa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určovala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protokol</a:t>
            </a:r>
            <a:r>
              <a:rPr lang="en-US" sz="1400" b="0" i="0" u="none" strike="noStrike" dirty="0">
                <a:effectLst/>
              </a:rPr>
              <a:t> a </a:t>
            </a:r>
            <a:r>
              <a:rPr lang="en-US" sz="1400" b="0" i="0" u="none" strike="noStrike" dirty="0" err="1">
                <a:effectLst/>
              </a:rPr>
              <a:t>styl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oblékání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na</a:t>
            </a:r>
            <a:r>
              <a:rPr lang="en-US" sz="1400" b="0" i="0" u="none" strike="noStrike" dirty="0">
                <a:effectLst/>
              </a:rPr>
              <a:t> E </a:t>
            </a:r>
            <a:r>
              <a:rPr lang="en-US" sz="1400" b="0" i="0" u="none" strike="noStrike" dirty="0" err="1">
                <a:effectLst/>
              </a:rPr>
              <a:t>dvorech</a:t>
            </a:r>
            <a:endParaRPr lang="en-US" sz="1400" b="0" i="0" u="none" strike="noStrike" dirty="0">
              <a:effectLst/>
            </a:endParaRPr>
          </a:p>
          <a:p>
            <a:pPr lvl="1"/>
            <a:r>
              <a:rPr lang="en-US" sz="1400" dirty="0" err="1"/>
              <a:t>kol</a:t>
            </a:r>
            <a:r>
              <a:rPr lang="en-US" sz="1400" dirty="0"/>
              <a:t>. </a:t>
            </a:r>
            <a:r>
              <a:rPr lang="en-US" sz="1400" dirty="0" err="1"/>
              <a:t>bohatství</a:t>
            </a:r>
            <a:r>
              <a:rPr lang="en-US" sz="1400" dirty="0"/>
              <a:t> – </a:t>
            </a:r>
            <a:r>
              <a:rPr lang="en-US" sz="1400" dirty="0" err="1"/>
              <a:t>z</a:t>
            </a:r>
            <a:r>
              <a:rPr lang="en-US" sz="1400" b="0" i="0" u="none" strike="noStrike" dirty="0" err="1">
                <a:effectLst/>
              </a:rPr>
              <a:t>lato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stříbro</a:t>
            </a:r>
            <a:r>
              <a:rPr lang="en-US" sz="1400" b="0" i="0" u="none" strike="noStrike" dirty="0">
                <a:effectLst/>
              </a:rPr>
              <a:t> a </a:t>
            </a:r>
            <a:r>
              <a:rPr lang="en-US" sz="1400" b="0" i="0" u="none" strike="noStrike" dirty="0" err="1">
                <a:effectLst/>
              </a:rPr>
              <a:t>luxusní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materiály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umožnily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rozvoj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textilní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výroby</a:t>
            </a:r>
            <a:r>
              <a:rPr lang="en-US" sz="1400" b="0" i="0" u="none" strike="noStrike" dirty="0">
                <a:effectLst/>
              </a:rPr>
              <a:t> a </a:t>
            </a:r>
            <a:r>
              <a:rPr lang="en-US" sz="1400" b="0" i="0" u="none" strike="noStrike" dirty="0" err="1">
                <a:effectLst/>
              </a:rPr>
              <a:t>dovozu</a:t>
            </a:r>
            <a:r>
              <a:rPr lang="en-US" sz="1400" b="0" i="0" u="none" strike="noStrike" dirty="0">
                <a:effectLst/>
              </a:rPr>
              <a:t> (</a:t>
            </a:r>
            <a:r>
              <a:rPr lang="en-US" sz="1400" b="0" i="0" u="none" strike="noStrike" dirty="0" err="1">
                <a:effectLst/>
              </a:rPr>
              <a:t>samety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hedvábí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černé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barvy</a:t>
            </a:r>
            <a:r>
              <a:rPr lang="en-US" sz="1400" b="0" i="0" u="none" strike="noStrike" dirty="0">
                <a:effectLst/>
              </a:rPr>
              <a:t>)</a:t>
            </a:r>
            <a:endParaRPr lang="en-US" sz="1400" dirty="0"/>
          </a:p>
          <a:p>
            <a:r>
              <a:rPr lang="en-US" sz="1400" dirty="0" err="1"/>
              <a:t>Katolická</a:t>
            </a:r>
            <a:r>
              <a:rPr lang="en-US" sz="1400" dirty="0"/>
              <a:t> </a:t>
            </a:r>
            <a:r>
              <a:rPr lang="en-US" sz="1400" dirty="0" err="1"/>
              <a:t>zbožnost</a:t>
            </a:r>
            <a:r>
              <a:rPr lang="en-US" sz="1400" dirty="0"/>
              <a:t>, </a:t>
            </a:r>
            <a:r>
              <a:rPr lang="en-US" sz="1400" dirty="0" err="1"/>
              <a:t>dvorská</a:t>
            </a:r>
            <a:r>
              <a:rPr lang="en-US" sz="1400" dirty="0"/>
              <a:t> </a:t>
            </a:r>
            <a:r>
              <a:rPr lang="en-US" sz="1400" dirty="0" err="1"/>
              <a:t>etika</a:t>
            </a:r>
            <a:r>
              <a:rPr lang="en-US" sz="1400" dirty="0"/>
              <a:t>, </a:t>
            </a:r>
            <a:r>
              <a:rPr lang="en-US" sz="1400" dirty="0" err="1"/>
              <a:t>strohost</a:t>
            </a:r>
            <a:r>
              <a:rPr lang="en-US" sz="1400" dirty="0"/>
              <a:t> a </a:t>
            </a:r>
            <a:r>
              <a:rPr lang="en-US" sz="1400" dirty="0" err="1"/>
              <a:t>hierarchie</a:t>
            </a:r>
            <a:r>
              <a:rPr lang="en-US" sz="1400" dirty="0"/>
              <a:t> se </a:t>
            </a:r>
            <a:r>
              <a:rPr lang="en-US" sz="1400" dirty="0" err="1"/>
              <a:t>odrážejí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v </a:t>
            </a:r>
            <a:r>
              <a:rPr lang="en-US" sz="1400" dirty="0" err="1"/>
              <a:t>oděvu</a:t>
            </a:r>
            <a:r>
              <a:rPr lang="en-US" sz="1400" dirty="0"/>
              <a:t>:</a:t>
            </a:r>
          </a:p>
          <a:p>
            <a:pPr lvl="1"/>
            <a:r>
              <a:rPr lang="en-US" sz="1400" b="0" i="0" u="none" strike="noStrike" dirty="0" err="1">
                <a:effectLst/>
              </a:rPr>
              <a:t>kontrareformace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podporovala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zdrženlivost</a:t>
            </a:r>
            <a:r>
              <a:rPr lang="en-US" sz="1400" b="0" i="0" u="none" strike="noStrike" dirty="0">
                <a:effectLst/>
              </a:rPr>
              <a:t> a </a:t>
            </a:r>
            <a:r>
              <a:rPr lang="en-US" sz="1400" b="0" i="0" u="none" strike="noStrike" dirty="0" err="1">
                <a:effectLst/>
              </a:rPr>
              <a:t>kontrolu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těla</a:t>
            </a:r>
            <a:r>
              <a:rPr lang="en-US" sz="1400" b="0" i="0" u="none" strike="noStrike" dirty="0">
                <a:effectLst/>
              </a:rPr>
              <a:t> → </a:t>
            </a:r>
            <a:r>
              <a:rPr lang="en-US" sz="1400" b="0" i="0" u="none" strike="noStrike" dirty="0" err="1">
                <a:effectLst/>
              </a:rPr>
              <a:t>temné</a:t>
            </a:r>
            <a:r>
              <a:rPr lang="en-US" sz="1400" b="0" i="0" u="none" strike="noStrike" dirty="0">
                <a:effectLst/>
              </a:rPr>
              <a:t>, </a:t>
            </a:r>
            <a:r>
              <a:rPr lang="en-US" sz="1400" b="0" i="0" u="none" strike="noStrike" dirty="0" err="1">
                <a:effectLst/>
              </a:rPr>
              <a:t>uzavřené</a:t>
            </a:r>
            <a:r>
              <a:rPr lang="en-US" sz="1400" b="0" i="0" u="none" strike="noStrike" dirty="0">
                <a:effectLst/>
              </a:rPr>
              <a:t> </a:t>
            </a:r>
            <a:r>
              <a:rPr lang="en-US" sz="1400" b="0" i="0" u="none" strike="noStrike" dirty="0" err="1">
                <a:effectLst/>
              </a:rPr>
              <a:t>siluety</a:t>
            </a:r>
            <a:endParaRPr lang="en-US" sz="1400" dirty="0"/>
          </a:p>
          <a:p>
            <a:r>
              <a:rPr lang="en-US" sz="1400" dirty="0" err="1"/>
              <a:t>Španělský</a:t>
            </a:r>
            <a:r>
              <a:rPr lang="en-US" sz="1400" dirty="0"/>
              <a:t> </a:t>
            </a:r>
            <a:r>
              <a:rPr lang="en-US" sz="1400" dirty="0" err="1"/>
              <a:t>styl</a:t>
            </a:r>
            <a:r>
              <a:rPr lang="en-US" sz="1400" dirty="0"/>
              <a:t> </a:t>
            </a:r>
            <a:r>
              <a:rPr lang="en-US" sz="1400" dirty="0" err="1"/>
              <a:t>představoval</a:t>
            </a:r>
            <a:r>
              <a:rPr lang="en-US" sz="1400" dirty="0"/>
              <a:t> </a:t>
            </a:r>
            <a:r>
              <a:rPr lang="en-US" sz="1400" dirty="0" err="1"/>
              <a:t>moc</a:t>
            </a:r>
            <a:r>
              <a:rPr lang="en-US" sz="1400" dirty="0"/>
              <a:t>, </a:t>
            </a:r>
            <a:r>
              <a:rPr lang="en-US" sz="1400" dirty="0" err="1"/>
              <a:t>důstojnost</a:t>
            </a:r>
            <a:r>
              <a:rPr lang="en-US" sz="1400" dirty="0"/>
              <a:t> a </a:t>
            </a:r>
            <a:r>
              <a:rPr lang="en-US" sz="1400" dirty="0" err="1"/>
              <a:t>zdrženlivost</a:t>
            </a:r>
            <a:r>
              <a:rPr lang="en-US" sz="1400" dirty="0"/>
              <a:t> – </a:t>
            </a:r>
            <a:r>
              <a:rPr lang="en-US" sz="1400" dirty="0" err="1"/>
              <a:t>ideál</a:t>
            </a:r>
            <a:r>
              <a:rPr lang="en-US" sz="1400" dirty="0"/>
              <a:t> </a:t>
            </a:r>
            <a:r>
              <a:rPr lang="en-US" sz="1400" dirty="0" err="1"/>
              <a:t>křesťanské</a:t>
            </a:r>
            <a:r>
              <a:rPr lang="en-US" sz="1400" dirty="0"/>
              <a:t> </a:t>
            </a:r>
            <a:r>
              <a:rPr lang="en-US" sz="1400" dirty="0" err="1"/>
              <a:t>serióznosti</a:t>
            </a:r>
            <a:r>
              <a:rPr lang="en-US" sz="1400" dirty="0"/>
              <a:t> (</a:t>
            </a:r>
            <a:r>
              <a:rPr lang="en-US" sz="1400" i="1" dirty="0"/>
              <a:t>gravitas</a:t>
            </a:r>
            <a:r>
              <a:rPr lang="en-US" sz="1400" dirty="0"/>
              <a:t>)</a:t>
            </a:r>
          </a:p>
          <a:p>
            <a:endParaRPr lang="en-US" sz="10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AFBC7C7-3248-0323-3A1C-32A6FBED2EFA}"/>
              </a:ext>
            </a:extLst>
          </p:cNvPr>
          <p:cNvSpPr txBox="1"/>
          <p:nvPr/>
        </p:nvSpPr>
        <p:spPr>
          <a:xfrm>
            <a:off x="4860036" y="6456547"/>
            <a:ext cx="6099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 err="1">
                <a:effectLst/>
                <a:latin typeface="UtopiaCE"/>
              </a:rPr>
              <a:t>Jiři</a:t>
            </a:r>
            <a:r>
              <a:rPr lang="cs-CZ" sz="1200" i="1" dirty="0">
                <a:effectLst/>
                <a:latin typeface="UtopiaCE"/>
              </a:rPr>
              <a:t>́ Popel z Lobkowicz se </a:t>
            </a:r>
            <a:r>
              <a:rPr lang="cs-CZ" sz="1200" i="1" dirty="0" err="1">
                <a:effectLst/>
                <a:latin typeface="UtopiaCE"/>
              </a:rPr>
              <a:t>španělským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límcem</a:t>
            </a:r>
            <a:r>
              <a:rPr lang="cs-CZ" sz="1200" dirty="0">
                <a:effectLst/>
                <a:latin typeface="UtopiaCE"/>
              </a:rPr>
              <a:t>, detail </a:t>
            </a:r>
            <a:r>
              <a:rPr lang="cs-CZ" sz="1200" dirty="0" err="1">
                <a:effectLst/>
                <a:latin typeface="UtopiaCE"/>
              </a:rPr>
              <a:t>náhrobku</a:t>
            </a:r>
            <a:r>
              <a:rPr lang="cs-CZ" sz="1200" dirty="0">
                <a:effectLst/>
                <a:latin typeface="UtopiaCE"/>
              </a:rPr>
              <a:t> v </a:t>
            </a:r>
            <a:r>
              <a:rPr lang="cs-CZ" sz="1200" dirty="0" err="1">
                <a:effectLst/>
                <a:latin typeface="UtopiaCE"/>
              </a:rPr>
              <a:t>katedrále</a:t>
            </a:r>
            <a:r>
              <a:rPr lang="cs-CZ" sz="1200" dirty="0">
                <a:effectLst/>
                <a:latin typeface="UtopiaCE"/>
              </a:rPr>
              <a:t> sv. </a:t>
            </a:r>
            <a:r>
              <a:rPr lang="cs-CZ" sz="1200" dirty="0" err="1">
                <a:effectLst/>
                <a:latin typeface="UtopiaCE"/>
              </a:rPr>
              <a:t>Víta</a:t>
            </a:r>
            <a:r>
              <a:rPr lang="cs-CZ" sz="1200" dirty="0">
                <a:effectLst/>
                <a:latin typeface="UtopiaCE"/>
              </a:rPr>
              <a:t>. 1590 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988364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39B4B4-341D-6B50-BF37-B415D8451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0" u="none" strike="noStrike" dirty="0">
                <a:effectLst/>
              </a:rPr>
              <a:t>Charakteristické prvky španělské módy</a:t>
            </a:r>
            <a:br>
              <a:rPr lang="cs-CZ" b="1" i="0" u="none" strike="noStrike" dirty="0">
                <a:effectLst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B8D17A-FA25-4F3A-7729-4F742B3B8A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effectLst/>
              </a:rPr>
              <a:t>Barvy:</a:t>
            </a:r>
            <a:r>
              <a:rPr lang="cs-CZ" b="0" i="0" u="none" strike="noStrike" dirty="0">
                <a:effectLst/>
              </a:rPr>
              <a:t> převaha </a:t>
            </a:r>
            <a:r>
              <a:rPr lang="cs-CZ" i="0" u="none" strike="noStrike" dirty="0">
                <a:effectLst/>
              </a:rPr>
              <a:t>černé</a:t>
            </a:r>
            <a:r>
              <a:rPr lang="cs-CZ" b="0" i="0" u="none" strike="noStrike" dirty="0">
                <a:effectLst/>
              </a:rPr>
              <a:t> – symbol autority, zbožnosti a bohatství</a:t>
            </a:r>
          </a:p>
          <a:p>
            <a:pPr lvl="1"/>
            <a:r>
              <a:rPr lang="cs-CZ" b="0" i="0" u="none" strike="noStrike" dirty="0">
                <a:effectLst/>
              </a:rPr>
              <a:t>„španělská čerň“ (</a:t>
            </a:r>
            <a:r>
              <a:rPr lang="cs-CZ" b="0" i="0" u="none" strike="noStrike" dirty="0" err="1">
                <a:effectLst/>
              </a:rPr>
              <a:t>negro</a:t>
            </a:r>
            <a:r>
              <a:rPr lang="cs-CZ" b="0" i="0" u="none" strike="noStrike" dirty="0">
                <a:effectLst/>
              </a:rPr>
              <a:t> de </a:t>
            </a:r>
            <a:r>
              <a:rPr lang="cs-CZ" b="0" i="0" u="none" strike="noStrike" dirty="0" err="1">
                <a:effectLst/>
              </a:rPr>
              <a:t>Espaňa</a:t>
            </a:r>
            <a:r>
              <a:rPr lang="cs-CZ" b="0" i="0" u="none" strike="noStrike" dirty="0">
                <a:effectLst/>
              </a:rPr>
              <a:t>) </a:t>
            </a:r>
            <a:r>
              <a:rPr lang="cs-CZ" dirty="0"/>
              <a:t>– </a:t>
            </a:r>
            <a:r>
              <a:rPr lang="cs-CZ" b="0" i="0" u="none" strike="noStrike" dirty="0">
                <a:effectLst/>
              </a:rPr>
              <a:t>černé barvivo bylo drahé a obtížně dosažitelné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effectLst/>
              </a:rPr>
              <a:t>Tvar:</a:t>
            </a:r>
            <a:r>
              <a:rPr lang="cs-CZ" b="0" i="0" u="none" strike="noStrike" dirty="0">
                <a:effectLst/>
              </a:rPr>
              <a:t> vertikální linie, tuhé korzety, vrstvení, minimum pohybu – tělo se stává „architekturou ctnosti“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effectLst/>
              </a:rPr>
              <a:t>Okruží (</a:t>
            </a:r>
            <a:r>
              <a:rPr lang="cs-CZ" b="1" i="0" u="none" strike="noStrike" dirty="0" err="1">
                <a:effectLst/>
              </a:rPr>
              <a:t>krejz</a:t>
            </a:r>
            <a:r>
              <a:rPr lang="cs-CZ" b="1" i="0" u="none" strike="noStrike" dirty="0">
                <a:effectLst/>
              </a:rPr>
              <a:t>):</a:t>
            </a:r>
            <a:r>
              <a:rPr lang="cs-CZ" b="0" i="0" u="none" strike="noStrike" dirty="0">
                <a:effectLst/>
              </a:rPr>
              <a:t> široký naškrobený límec, znak statutu a disciplíny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dirty="0" err="1"/>
              <a:t>V</a:t>
            </a:r>
            <a:r>
              <a:rPr lang="cs-CZ" b="1" i="0" u="none" strike="noStrike" dirty="0" err="1">
                <a:effectLst/>
              </a:rPr>
              <a:t>erdugado</a:t>
            </a:r>
            <a:r>
              <a:rPr lang="cs-CZ" b="1" i="0" u="none" strike="noStrike" dirty="0">
                <a:effectLst/>
              </a:rPr>
              <a:t>:</a:t>
            </a:r>
            <a:r>
              <a:rPr lang="cs-CZ" b="0" i="0" u="none" strike="noStrike" dirty="0">
                <a:effectLst/>
              </a:rPr>
              <a:t> konstrukce sukně s kruhy – tvar kužele, zdůrazňující důstojnost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effectLst/>
              </a:rPr>
              <a:t>Materiály:</a:t>
            </a:r>
            <a:r>
              <a:rPr lang="cs-CZ" b="0" i="0" u="none" strike="noStrike" dirty="0">
                <a:effectLst/>
              </a:rPr>
              <a:t> těžké samety, brokáty, krajky, výšivky z kovových nití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effectLst/>
              </a:rPr>
              <a:t>Muži:</a:t>
            </a:r>
            <a:r>
              <a:rPr lang="cs-CZ" b="0" i="0" u="none" strike="noStrike" dirty="0">
                <a:effectLst/>
              </a:rPr>
              <a:t> černé kabátce, krátké kabátky (</a:t>
            </a:r>
            <a:r>
              <a:rPr lang="cs-CZ" b="0" i="1" u="none" strike="noStrike" dirty="0" err="1">
                <a:effectLst/>
              </a:rPr>
              <a:t>jubón</a:t>
            </a:r>
            <a:r>
              <a:rPr lang="cs-CZ" b="0" i="0" u="none" strike="noStrike" dirty="0">
                <a:effectLst/>
              </a:rPr>
              <a:t>), pláště, meče jako symbol stavu</a:t>
            </a:r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D7295C2-74EA-D4BF-1676-0530B800AB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199" y="1906859"/>
            <a:ext cx="5393535" cy="4081345"/>
          </a:xfrm>
        </p:spPr>
      </p:pic>
    </p:spTree>
    <p:extLst>
      <p:ext uri="{BB962C8B-B14F-4D97-AF65-F5344CB8AC3E}">
        <p14:creationId xmlns:p14="http://schemas.microsoft.com/office/powerpoint/2010/main" val="23516136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9DA6CB-3007-0F1A-6A25-1DA0CA14F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361"/>
            <a:ext cx="10515600" cy="1081669"/>
          </a:xfrm>
        </p:spPr>
        <p:txBody>
          <a:bodyPr/>
          <a:lstStyle/>
          <a:p>
            <a:r>
              <a:rPr lang="cs-CZ" dirty="0"/>
              <a:t>Móda jako nástroj (sebe)reprezentace a moci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EE22C5-7D6C-830A-F7D0-C0382ABE0E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518" y="1470026"/>
            <a:ext cx="5181600" cy="4572000"/>
          </a:xfrm>
        </p:spPr>
        <p:txBody>
          <a:bodyPr>
            <a:normAutofit fontScale="6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3200" b="1" i="0" u="none" strike="noStrike" dirty="0">
                <a:effectLst/>
              </a:rPr>
              <a:t>Portréty:</a:t>
            </a:r>
            <a:r>
              <a:rPr lang="cs-CZ" sz="3200" b="0" i="0" u="none" strike="noStrike" dirty="0">
                <a:effectLst/>
              </a:rPr>
              <a:t> oděv jako vizuální manifest moci a zbožnosti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u="none" strike="noStrike" dirty="0">
                <a:effectLst/>
              </a:rPr>
              <a:t>Př. </a:t>
            </a:r>
            <a:r>
              <a:rPr lang="cs-CZ" sz="2600" i="0" u="none" strike="noStrike" dirty="0" err="1">
                <a:effectLst/>
              </a:rPr>
              <a:t>Tizian</a:t>
            </a:r>
            <a:r>
              <a:rPr lang="cs-CZ" sz="2600" dirty="0"/>
              <a:t>,</a:t>
            </a:r>
            <a:r>
              <a:rPr lang="cs-CZ" sz="2600" b="1" dirty="0"/>
              <a:t> </a:t>
            </a:r>
            <a:r>
              <a:rPr lang="cs-CZ" sz="2600" i="1" u="none" strike="noStrike" dirty="0">
                <a:effectLst/>
              </a:rPr>
              <a:t>Portrét císaře Karla V. se psem </a:t>
            </a:r>
            <a:r>
              <a:rPr lang="cs-CZ" sz="2600" i="1" u="none" strike="noStrike" dirty="0" err="1">
                <a:effectLst/>
              </a:rPr>
              <a:t>Samperem</a:t>
            </a:r>
            <a:r>
              <a:rPr lang="cs-CZ" sz="2600" i="1" u="none" strike="noStrike" dirty="0">
                <a:effectLst/>
              </a:rPr>
              <a:t> </a:t>
            </a:r>
            <a:r>
              <a:rPr lang="cs-CZ" sz="2600" b="0" i="0" u="none" strike="noStrike" dirty="0">
                <a:effectLst/>
              </a:rPr>
              <a:t>(1533): temné barvy, střídmost, rytířský postoj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u="none" strike="noStrike" dirty="0">
                <a:effectLst/>
              </a:rPr>
              <a:t>Př. </a:t>
            </a:r>
            <a:r>
              <a:rPr lang="cs-CZ" sz="2600" i="0" u="none" strike="noStrike" dirty="0" err="1">
                <a:effectLst/>
              </a:rPr>
              <a:t>Sofonisba</a:t>
            </a:r>
            <a:r>
              <a:rPr lang="cs-CZ" sz="2600" i="0" u="none" strike="noStrike" dirty="0">
                <a:effectLst/>
              </a:rPr>
              <a:t> </a:t>
            </a:r>
            <a:r>
              <a:rPr lang="cs-CZ" sz="2600" i="0" u="none" strike="noStrike" dirty="0" err="1">
                <a:effectLst/>
              </a:rPr>
              <a:t>Anguissola</a:t>
            </a:r>
            <a:r>
              <a:rPr lang="cs-CZ" sz="2600" dirty="0"/>
              <a:t>, </a:t>
            </a:r>
            <a:r>
              <a:rPr lang="cs-CZ" sz="2600" i="1" dirty="0"/>
              <a:t>Portrét </a:t>
            </a:r>
            <a:r>
              <a:rPr lang="cs-CZ" sz="2600" i="1" u="none" strike="noStrike" dirty="0">
                <a:effectLst/>
              </a:rPr>
              <a:t>Isabel de </a:t>
            </a:r>
            <a:r>
              <a:rPr lang="cs-CZ" sz="2600" i="1" u="none" strike="noStrike" dirty="0" err="1">
                <a:effectLst/>
              </a:rPr>
              <a:t>Valois</a:t>
            </a:r>
            <a:r>
              <a:rPr lang="cs-CZ" sz="2600" i="1" u="none" strike="noStrike" dirty="0">
                <a:effectLst/>
              </a:rPr>
              <a:t> </a:t>
            </a:r>
            <a:r>
              <a:rPr lang="cs-CZ" sz="2600" b="0" i="0" u="none" strike="noStrike" dirty="0">
                <a:effectLst/>
              </a:rPr>
              <a:t>(cca 1560): černá elegance, perly, zdrženlivý pohled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u="none" strike="noStrike" dirty="0">
                <a:effectLst/>
              </a:rPr>
              <a:t>Př. </a:t>
            </a:r>
            <a:r>
              <a:rPr lang="cs-CZ" sz="2600" dirty="0"/>
              <a:t> </a:t>
            </a:r>
            <a:r>
              <a:rPr lang="cs-CZ" sz="2600" i="0" u="none" strike="noStrike" dirty="0" err="1">
                <a:effectLst/>
              </a:rPr>
              <a:t>Velázquez</a:t>
            </a:r>
            <a:r>
              <a:rPr lang="cs-CZ" sz="2600" dirty="0"/>
              <a:t>, </a:t>
            </a:r>
            <a:r>
              <a:rPr lang="cs-CZ" sz="2600" i="1" dirty="0"/>
              <a:t>Portrét </a:t>
            </a:r>
            <a:r>
              <a:rPr lang="cs-CZ" sz="2600" i="1" u="none" strike="noStrike" dirty="0">
                <a:effectLst/>
              </a:rPr>
              <a:t>Filipa IV. V mysliveckém kroji </a:t>
            </a:r>
            <a:r>
              <a:rPr lang="cs-CZ" sz="2600" b="0" i="0" u="none" strike="noStrike" dirty="0">
                <a:effectLst/>
              </a:rPr>
              <a:t>(cca 1620): formální, temný dvorský oděv, omezená gesta</a:t>
            </a:r>
          </a:p>
          <a:p>
            <a:pPr marL="285750" indent="-285750"/>
            <a:r>
              <a:rPr lang="cs-CZ" sz="3200" b="0" i="0" u="none" strike="noStrike" dirty="0">
                <a:effectLst/>
              </a:rPr>
              <a:t>Stephen </a:t>
            </a:r>
            <a:r>
              <a:rPr lang="cs-CZ" sz="3200" b="0" i="0" u="none" strike="noStrike" dirty="0" err="1">
                <a:effectLst/>
              </a:rPr>
              <a:t>Greenblatt</a:t>
            </a:r>
            <a:r>
              <a:rPr lang="cs-CZ" sz="3200" b="0" i="0" u="none" strike="noStrike" dirty="0">
                <a:effectLst/>
              </a:rPr>
              <a:t>, </a:t>
            </a:r>
            <a:r>
              <a:rPr lang="cs-CZ" sz="3200" i="1" dirty="0" err="1"/>
              <a:t>Renaisance</a:t>
            </a:r>
            <a:r>
              <a:rPr lang="cs-CZ" sz="3200" i="1" dirty="0"/>
              <a:t> </a:t>
            </a:r>
            <a:r>
              <a:rPr lang="cs-CZ" sz="3200" i="1" dirty="0" err="1"/>
              <a:t>Self-Fashioning</a:t>
            </a:r>
            <a:r>
              <a:rPr lang="cs-CZ" sz="3200" i="1" dirty="0"/>
              <a:t>. </a:t>
            </a:r>
            <a:r>
              <a:rPr lang="cs-CZ" sz="3200" i="1" dirty="0" err="1"/>
              <a:t>From</a:t>
            </a:r>
            <a:r>
              <a:rPr lang="cs-CZ" sz="3200" i="1" dirty="0"/>
              <a:t> More to </a:t>
            </a:r>
            <a:r>
              <a:rPr lang="cs-CZ" sz="3200" i="1" dirty="0" err="1"/>
              <a:t>Shakespear</a:t>
            </a:r>
            <a:r>
              <a:rPr lang="cs-CZ" sz="3200" i="1" dirty="0"/>
              <a:t>, </a:t>
            </a:r>
            <a:r>
              <a:rPr lang="cs-CZ" sz="3200" dirty="0"/>
              <a:t>1980</a:t>
            </a:r>
          </a:p>
          <a:p>
            <a:pPr marL="742950" lvl="1" indent="-285750"/>
            <a:r>
              <a:rPr lang="cs-CZ" sz="2600" b="0" i="0" u="none" strike="noStrike" dirty="0" err="1">
                <a:effectLst/>
              </a:rPr>
              <a:t>Self-fashionng</a:t>
            </a:r>
            <a:r>
              <a:rPr lang="cs-CZ" sz="2600" dirty="0"/>
              <a:t> = </a:t>
            </a:r>
            <a:r>
              <a:rPr lang="cs-CZ" sz="2600" dirty="0" err="1"/>
              <a:t>kce</a:t>
            </a:r>
            <a:r>
              <a:rPr lang="cs-CZ" sz="2600" dirty="0"/>
              <a:t> vlastní identity a osoby (persona), jež odpovídá na spol. trendy a kódy – muž má být uměřený, dobře oděný a vzdělaný – portréty dobové</a:t>
            </a:r>
            <a:endParaRPr lang="cs-CZ" sz="2600" b="0" i="0" u="none" strike="noStrike" dirty="0"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200" b="1" i="0" u="none" strike="noStrike" dirty="0">
                <a:effectLst/>
              </a:rPr>
              <a:t>Symbolika:</a:t>
            </a:r>
            <a:r>
              <a:rPr lang="cs-CZ" sz="3200" b="0" i="0" u="none" strike="noStrike" dirty="0">
                <a:effectLst/>
              </a:rPr>
              <a:t> oděv vyjadřuje hierarchii, poslušnost, křesťanskou ctnost a kontrolu těla</a:t>
            </a:r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6902471-46BD-E1A1-F759-8102A9D76C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87568" y="1470026"/>
            <a:ext cx="3138266" cy="457200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307DD76-B27B-AE4B-172A-64CE62981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6182" y="1470026"/>
            <a:ext cx="27813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18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116E7FBB-5DE8-866D-A3BE-D8428AF48A19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388608" y="24719"/>
            <a:ext cx="4803648" cy="6858000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60D939D-EED0-B815-7189-07F531CF5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77" y="24719"/>
            <a:ext cx="4652223" cy="683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58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9B992F8-552B-4021-BB11-45BB749AF1AC}"/>
              </a:ext>
            </a:extLst>
          </p:cNvPr>
          <p:cNvSpPr txBox="1"/>
          <p:nvPr/>
        </p:nvSpPr>
        <p:spPr>
          <a:xfrm>
            <a:off x="3046476" y="6265646"/>
            <a:ext cx="6099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 err="1">
                <a:effectLst/>
                <a:latin typeface="UtopiaCE"/>
              </a:rPr>
              <a:t>Královna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Alžběta</a:t>
            </a:r>
            <a:r>
              <a:rPr lang="cs-CZ" sz="1200" i="1" dirty="0">
                <a:effectLst/>
                <a:latin typeface="UtopiaCE"/>
              </a:rPr>
              <a:t> po </a:t>
            </a:r>
            <a:r>
              <a:rPr lang="cs-CZ" sz="1200" i="1" dirty="0" err="1">
                <a:effectLst/>
                <a:latin typeface="UtopiaCE"/>
              </a:rPr>
              <a:t>vítězstvi</a:t>
            </a:r>
            <a:r>
              <a:rPr lang="cs-CZ" sz="1200" i="1" dirty="0">
                <a:effectLst/>
                <a:latin typeface="UtopiaCE"/>
              </a:rPr>
              <a:t>́ nad </a:t>
            </a:r>
            <a:r>
              <a:rPr lang="cs-CZ" sz="1200" i="1" dirty="0" err="1">
                <a:effectLst/>
                <a:latin typeface="UtopiaCE"/>
              </a:rPr>
              <a:t>španělskou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Armadou</a:t>
            </a:r>
            <a:r>
              <a:rPr lang="cs-CZ" sz="1200" dirty="0">
                <a:effectLst/>
                <a:latin typeface="UtopiaCE"/>
              </a:rPr>
              <a:t>, kolem roku 1588, olej na panelu, </a:t>
            </a:r>
            <a:r>
              <a:rPr lang="cs-CZ" sz="1200" dirty="0" err="1">
                <a:effectLst/>
                <a:latin typeface="UtopiaCE"/>
              </a:rPr>
              <a:t>Woburn</a:t>
            </a:r>
            <a:r>
              <a:rPr lang="cs-CZ" sz="1200" dirty="0">
                <a:effectLst/>
                <a:latin typeface="UtopiaCE"/>
              </a:rPr>
              <a:t> </a:t>
            </a:r>
            <a:r>
              <a:rPr lang="cs-CZ" sz="1200" dirty="0" err="1">
                <a:effectLst/>
                <a:latin typeface="UtopiaCE"/>
              </a:rPr>
              <a:t>Abbey</a:t>
            </a:r>
            <a:r>
              <a:rPr lang="cs-CZ" sz="1200" dirty="0">
                <a:effectLst/>
                <a:latin typeface="UtopiaCE"/>
              </a:rPr>
              <a:t> </a:t>
            </a:r>
            <a:endParaRPr lang="cs-CZ" sz="1200" dirty="0"/>
          </a:p>
        </p:txBody>
      </p:sp>
      <p:pic>
        <p:nvPicPr>
          <p:cNvPr id="3073" name="Picture 1" descr="page65image1303184832">
            <a:extLst>
              <a:ext uri="{FF2B5EF4-FFF2-40B4-BE49-F238E27FC236}">
                <a16:creationId xmlns:a16="http://schemas.microsoft.com/office/drawing/2014/main" id="{FFBB1408-0E37-246C-15FB-A8C80E533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130689"/>
            <a:ext cx="58547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09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8579E00-9215-6D01-7B5D-8888BDCE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Prehistorie</a:t>
            </a:r>
          </a:p>
        </p:txBody>
      </p:sp>
      <p:pic>
        <p:nvPicPr>
          <p:cNvPr id="5" name="Zástupný obsah 4" descr="Obsah obrázku mapa, řada/pruh, snímek obrazovky, červ&#10;&#10;Popis byl vytvořen automaticky">
            <a:extLst>
              <a:ext uri="{FF2B5EF4-FFF2-40B4-BE49-F238E27FC236}">
                <a16:creationId xmlns:a16="http://schemas.microsoft.com/office/drawing/2014/main" id="{D1A0EFE1-80A5-8E87-BA2D-7C54213FC1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27227" r="36937"/>
          <a:stretch>
            <a:fillRect/>
          </a:stretch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E016C8-0A26-85ED-C485-4867F5F31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8966" y="2147357"/>
            <a:ext cx="3810000" cy="4101042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en-US" dirty="0" err="1"/>
              <a:t>Vznik</a:t>
            </a:r>
            <a:r>
              <a:rPr lang="en-US" dirty="0"/>
              <a:t> </a:t>
            </a:r>
            <a:r>
              <a:rPr lang="en-US" dirty="0" err="1"/>
              <a:t>oděvu</a:t>
            </a:r>
            <a:r>
              <a:rPr lang="en-US" dirty="0"/>
              <a:t> </a:t>
            </a:r>
            <a:r>
              <a:rPr lang="en-US" dirty="0" err="1"/>
              <a:t>odhadován</a:t>
            </a:r>
            <a:r>
              <a:rPr lang="en-US" dirty="0"/>
              <a:t> </a:t>
            </a:r>
            <a:r>
              <a:rPr lang="en-US" dirty="0" err="1"/>
              <a:t>někdy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40 000 </a:t>
            </a:r>
            <a:r>
              <a:rPr lang="en-US" dirty="0" err="1"/>
              <a:t>až</a:t>
            </a:r>
            <a:r>
              <a:rPr lang="en-US" dirty="0"/>
              <a:t> 170 000 </a:t>
            </a:r>
            <a:r>
              <a:rPr lang="en-US" dirty="0" err="1"/>
              <a:t>lety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základě</a:t>
            </a:r>
            <a:r>
              <a:rPr lang="en-US" dirty="0"/>
              <a:t> </a:t>
            </a:r>
            <a:r>
              <a:rPr lang="en-US" dirty="0" err="1"/>
              <a:t>studie</a:t>
            </a:r>
            <a:r>
              <a:rPr lang="en-US" dirty="0"/>
              <a:t> </a:t>
            </a:r>
            <a:r>
              <a:rPr lang="en-US" dirty="0" err="1"/>
              <a:t>tělových</a:t>
            </a:r>
            <a:r>
              <a:rPr lang="en-US" dirty="0"/>
              <a:t> </a:t>
            </a:r>
            <a:r>
              <a:rPr lang="en-US" dirty="0" err="1"/>
              <a:t>vší</a:t>
            </a:r>
            <a:r>
              <a:rPr lang="en-US" dirty="0"/>
              <a:t> (</a:t>
            </a:r>
            <a:r>
              <a:rPr lang="cs-CZ" b="0" i="1" u="none" strike="noStrike" dirty="0" err="1">
                <a:effectLst/>
                <a:latin typeface="-webkit-standard"/>
              </a:rPr>
              <a:t>Pediculus</a:t>
            </a:r>
            <a:r>
              <a:rPr lang="cs-CZ" b="0" i="1" u="none" strike="noStrike" dirty="0">
                <a:effectLst/>
                <a:latin typeface="-webkit-standard"/>
              </a:rPr>
              <a:t> </a:t>
            </a:r>
            <a:r>
              <a:rPr lang="cs-CZ" b="0" i="1" u="none" strike="noStrike" dirty="0" err="1">
                <a:effectLst/>
                <a:latin typeface="-webkit-standard"/>
              </a:rPr>
              <a:t>humanus</a:t>
            </a:r>
            <a:r>
              <a:rPr lang="cs-CZ" b="0" i="1" u="none" strike="noStrike" dirty="0">
                <a:effectLst/>
                <a:latin typeface="-webkit-standard"/>
              </a:rPr>
              <a:t> </a:t>
            </a:r>
            <a:r>
              <a:rPr lang="cs-CZ" b="0" i="1" u="none" strike="noStrike" dirty="0" err="1">
                <a:effectLst/>
                <a:latin typeface="-webkit-standard"/>
              </a:rPr>
              <a:t>corporis</a:t>
            </a:r>
            <a:r>
              <a:rPr lang="en-US" dirty="0"/>
              <a:t>)– </a:t>
            </a:r>
            <a:r>
              <a:rPr lang="en-US" dirty="0" err="1"/>
              <a:t>okamžik</a:t>
            </a:r>
            <a:r>
              <a:rPr lang="en-US" dirty="0"/>
              <a:t>, </a:t>
            </a:r>
            <a:r>
              <a:rPr lang="en-US" dirty="0" err="1"/>
              <a:t>kdy</a:t>
            </a:r>
            <a:r>
              <a:rPr lang="en-US" dirty="0"/>
              <a:t> </a:t>
            </a:r>
            <a:r>
              <a:rPr lang="en-US" dirty="0" err="1"/>
              <a:t>lidé</a:t>
            </a:r>
            <a:r>
              <a:rPr lang="en-US" dirty="0"/>
              <a:t> </a:t>
            </a:r>
            <a:r>
              <a:rPr lang="en-US" dirty="0" err="1"/>
              <a:t>začali</a:t>
            </a:r>
            <a:r>
              <a:rPr lang="en-US" dirty="0"/>
              <a:t> </a:t>
            </a:r>
            <a:r>
              <a:rPr lang="en-US" dirty="0" err="1"/>
              <a:t>trvale</a:t>
            </a:r>
            <a:r>
              <a:rPr lang="en-US" dirty="0"/>
              <a:t> </a:t>
            </a:r>
            <a:r>
              <a:rPr lang="en-US" dirty="0" err="1"/>
              <a:t>nosit</a:t>
            </a:r>
            <a:r>
              <a:rPr lang="en-US" dirty="0"/>
              <a:t> </a:t>
            </a:r>
            <a:r>
              <a:rPr lang="en-US" dirty="0" err="1"/>
              <a:t>oděv</a:t>
            </a:r>
            <a:r>
              <a:rPr lang="en-US" dirty="0"/>
              <a:t>.</a:t>
            </a:r>
          </a:p>
          <a:p>
            <a:r>
              <a:rPr lang="en-US" dirty="0" err="1"/>
              <a:t>Nejstarší</a:t>
            </a:r>
            <a:r>
              <a:rPr lang="en-US" dirty="0"/>
              <a:t> </a:t>
            </a:r>
            <a:r>
              <a:rPr lang="en-US" dirty="0" err="1"/>
              <a:t>textilie</a:t>
            </a:r>
            <a:r>
              <a:rPr lang="en-US" dirty="0"/>
              <a:t>: </a:t>
            </a:r>
            <a:r>
              <a:rPr lang="en-US" dirty="0" err="1"/>
              <a:t>rostlinná</a:t>
            </a:r>
            <a:r>
              <a:rPr lang="en-US" dirty="0"/>
              <a:t> </a:t>
            </a:r>
            <a:r>
              <a:rPr lang="en-US" dirty="0" err="1"/>
              <a:t>vlákna</a:t>
            </a:r>
            <a:r>
              <a:rPr lang="en-US" dirty="0"/>
              <a:t> </a:t>
            </a:r>
            <a:r>
              <a:rPr lang="en-US" dirty="0" err="1"/>
              <a:t>už</a:t>
            </a:r>
            <a:r>
              <a:rPr lang="en-US" dirty="0"/>
              <a:t> v </a:t>
            </a:r>
            <a:r>
              <a:rPr lang="en-US" dirty="0" err="1"/>
              <a:t>neolitu</a:t>
            </a:r>
            <a:r>
              <a:rPr lang="en-US" dirty="0"/>
              <a:t>. </a:t>
            </a:r>
          </a:p>
          <a:p>
            <a:r>
              <a:rPr lang="en-US" dirty="0" err="1"/>
              <a:t>Oděv</a:t>
            </a:r>
            <a:r>
              <a:rPr lang="en-US" dirty="0"/>
              <a:t> </a:t>
            </a:r>
            <a:r>
              <a:rPr lang="en-US" dirty="0" err="1"/>
              <a:t>coby</a:t>
            </a:r>
            <a:r>
              <a:rPr lang="en-US" dirty="0"/>
              <a:t> </a:t>
            </a:r>
            <a:r>
              <a:rPr lang="en-US" dirty="0" err="1"/>
              <a:t>adaptace</a:t>
            </a:r>
            <a:r>
              <a:rPr lang="en-US" dirty="0"/>
              <a:t> </a:t>
            </a:r>
            <a:r>
              <a:rPr lang="en-US" dirty="0" err="1"/>
              <a:t>člověka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nové</a:t>
            </a:r>
            <a:r>
              <a:rPr lang="en-US" dirty="0"/>
              <a:t> </a:t>
            </a:r>
            <a:r>
              <a:rPr lang="en-US" dirty="0" err="1"/>
              <a:t>klima</a:t>
            </a:r>
            <a:r>
              <a:rPr lang="en-US" dirty="0"/>
              <a:t>, </a:t>
            </a:r>
            <a:r>
              <a:rPr lang="en-US" dirty="0" err="1"/>
              <a:t>migraci</a:t>
            </a:r>
            <a:r>
              <a:rPr lang="en-US" dirty="0"/>
              <a:t>, </a:t>
            </a:r>
            <a:r>
              <a:rPr lang="en-US" dirty="0" err="1"/>
              <a:t>sociální</a:t>
            </a:r>
            <a:r>
              <a:rPr lang="en-US" dirty="0"/>
              <a:t> </a:t>
            </a:r>
            <a:r>
              <a:rPr lang="en-US" dirty="0" err="1"/>
              <a:t>kontext</a:t>
            </a:r>
            <a:r>
              <a:rPr lang="en-US" dirty="0"/>
              <a:t>.</a:t>
            </a:r>
          </a:p>
          <a:p>
            <a:endParaRPr lang="en-US" sz="2000" dirty="0"/>
          </a:p>
        </p:txBody>
      </p:sp>
      <p:pic>
        <p:nvPicPr>
          <p:cNvPr id="6" name="Obrázek 5" descr="Obsah obrázku savec, venku, opice, umění&#10;&#10;Popis byl vytvořen automaticky">
            <a:extLst>
              <a:ext uri="{FF2B5EF4-FFF2-40B4-BE49-F238E27FC236}">
                <a16:creationId xmlns:a16="http://schemas.microsoft.com/office/drawing/2014/main" id="{9DBEF360-20CD-DD51-4350-E1D8400113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861" r="35517"/>
          <a:stretch>
            <a:fillRect/>
          </a:stretch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86310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81FF36-994C-21DE-16F8-97CE52940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Španělská móda v Českých zemích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BF6CF0-1749-1601-EF54-6FF77D85AE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Od r. 1526 České země pod nadvládou Habsburků</a:t>
            </a:r>
          </a:p>
          <a:p>
            <a:r>
              <a:rPr lang="cs-CZ" dirty="0"/>
              <a:t>Dvorská móda a etiketa, vliv španělského dvora a španělské větve H</a:t>
            </a:r>
          </a:p>
          <a:p>
            <a:r>
              <a:rPr lang="cs-CZ" dirty="0" err="1"/>
              <a:t>Hispanizace</a:t>
            </a:r>
            <a:r>
              <a:rPr lang="cs-CZ" dirty="0"/>
              <a:t> české šlechty a sňatky se </a:t>
            </a:r>
            <a:r>
              <a:rPr lang="cs-CZ" dirty="0" err="1"/>
              <a:t>Š</a:t>
            </a:r>
            <a:r>
              <a:rPr lang="cs-CZ" dirty="0"/>
              <a:t> šlechtou</a:t>
            </a:r>
          </a:p>
          <a:p>
            <a:r>
              <a:rPr lang="cs-CZ" dirty="0"/>
              <a:t>Móda se stává znakem katolické víry a dvorské kultury</a:t>
            </a:r>
          </a:p>
          <a:p>
            <a:r>
              <a:rPr lang="cs-CZ" dirty="0"/>
              <a:t>Př. Výstava „Praha španělská“, jízdárna Pražského Hradu</a:t>
            </a:r>
          </a:p>
        </p:txBody>
      </p:sp>
      <p:pic>
        <p:nvPicPr>
          <p:cNvPr id="14337" name="Picture 1" descr="page95image1328005600">
            <a:extLst>
              <a:ext uri="{FF2B5EF4-FFF2-40B4-BE49-F238E27FC236}">
                <a16:creationId xmlns:a16="http://schemas.microsoft.com/office/drawing/2014/main" id="{95E23113-60BD-871C-1ED0-D14F20CD1F8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219" y="1690689"/>
            <a:ext cx="590271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55421F7-11AC-79C2-A88B-0731B3340C1A}"/>
              </a:ext>
            </a:extLst>
          </p:cNvPr>
          <p:cNvSpPr txBox="1"/>
          <p:nvPr/>
        </p:nvSpPr>
        <p:spPr>
          <a:xfrm>
            <a:off x="5716191" y="6176963"/>
            <a:ext cx="6093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 err="1">
                <a:effectLst/>
                <a:latin typeface="UtopiaCE"/>
              </a:rPr>
              <a:t>Okruži</a:t>
            </a:r>
            <a:r>
              <a:rPr lang="cs-CZ" sz="1200" i="1" dirty="0">
                <a:effectLst/>
                <a:latin typeface="UtopiaCE"/>
              </a:rPr>
              <a:t>́ </a:t>
            </a:r>
            <a:r>
              <a:rPr lang="cs-CZ" sz="1200" i="1" dirty="0" err="1">
                <a:effectLst/>
                <a:latin typeface="UtopiaCE"/>
              </a:rPr>
              <a:t>náležejíci</a:t>
            </a:r>
            <a:r>
              <a:rPr lang="cs-CZ" sz="1200" i="1" dirty="0">
                <a:effectLst/>
                <a:latin typeface="UtopiaCE"/>
              </a:rPr>
              <a:t>́ podle tradice </a:t>
            </a:r>
            <a:r>
              <a:rPr lang="cs-CZ" sz="1200" i="1" dirty="0" err="1">
                <a:effectLst/>
                <a:latin typeface="UtopiaCE"/>
              </a:rPr>
              <a:t>Vilému</a:t>
            </a:r>
            <a:r>
              <a:rPr lang="cs-CZ" sz="1200" i="1" dirty="0">
                <a:effectLst/>
                <a:latin typeface="UtopiaCE"/>
              </a:rPr>
              <a:t> Slavatovi</a:t>
            </a:r>
            <a:r>
              <a:rPr lang="cs-CZ" sz="1200" dirty="0">
                <a:effectLst/>
                <a:latin typeface="UtopiaCE"/>
              </a:rPr>
              <a:t>, </a:t>
            </a:r>
            <a:r>
              <a:rPr lang="cs-CZ" sz="1200" dirty="0" err="1">
                <a:effectLst/>
                <a:latin typeface="UtopiaCE"/>
              </a:rPr>
              <a:t>plátno</a:t>
            </a:r>
            <a:r>
              <a:rPr lang="cs-CZ" sz="1200" dirty="0">
                <a:effectLst/>
                <a:latin typeface="UtopiaCE"/>
              </a:rPr>
              <a:t>, </a:t>
            </a:r>
            <a:r>
              <a:rPr lang="cs-CZ" sz="1200" dirty="0" err="1">
                <a:effectLst/>
                <a:latin typeface="UtopiaCE"/>
              </a:rPr>
              <a:t>počátek</a:t>
            </a:r>
            <a:r>
              <a:rPr lang="cs-CZ" sz="1200" dirty="0">
                <a:effectLst/>
                <a:latin typeface="UtopiaCE"/>
              </a:rPr>
              <a:t> 17. </a:t>
            </a:r>
            <a:r>
              <a:rPr lang="cs-CZ" sz="1200" dirty="0" err="1">
                <a:effectLst/>
                <a:latin typeface="UtopiaCE"/>
              </a:rPr>
              <a:t>stoleti</a:t>
            </a:r>
            <a:r>
              <a:rPr lang="cs-CZ" sz="1200" dirty="0">
                <a:effectLst/>
                <a:latin typeface="UtopiaCE"/>
              </a:rPr>
              <a:t>́ (NPÚ ÚPS ČB, </a:t>
            </a:r>
            <a:r>
              <a:rPr lang="cs-CZ" sz="1200" dirty="0" err="1">
                <a:effectLst/>
                <a:latin typeface="UtopiaCE"/>
              </a:rPr>
              <a:t>zámek</a:t>
            </a:r>
            <a:r>
              <a:rPr lang="cs-CZ" sz="1200" dirty="0">
                <a:effectLst/>
                <a:latin typeface="UtopiaCE"/>
              </a:rPr>
              <a:t> </a:t>
            </a:r>
            <a:r>
              <a:rPr lang="cs-CZ" sz="1200" dirty="0" err="1">
                <a:effectLst/>
                <a:latin typeface="UtopiaCE"/>
              </a:rPr>
              <a:t>Jindři</a:t>
            </a:r>
            <a:r>
              <a:rPr lang="cs-CZ" sz="1200" dirty="0">
                <a:effectLst/>
                <a:latin typeface="UtopiaCE"/>
              </a:rPr>
              <a:t>- </a:t>
            </a:r>
            <a:r>
              <a:rPr lang="cs-CZ" sz="1200" dirty="0" err="1">
                <a:effectLst/>
                <a:latin typeface="UtopiaCE"/>
              </a:rPr>
              <a:t>chův</a:t>
            </a:r>
            <a:r>
              <a:rPr lang="cs-CZ" sz="1200" dirty="0">
                <a:effectLst/>
                <a:latin typeface="UtopiaCE"/>
              </a:rPr>
              <a:t> Hradec, </a:t>
            </a:r>
            <a:r>
              <a:rPr lang="cs-CZ" sz="1200" dirty="0" err="1">
                <a:effectLst/>
                <a:latin typeface="UtopiaCE"/>
              </a:rPr>
              <a:t>inv</a:t>
            </a:r>
            <a:r>
              <a:rPr lang="cs-CZ" sz="1200" dirty="0">
                <a:effectLst/>
                <a:latin typeface="UtopiaCE"/>
              </a:rPr>
              <a:t>. č. JH 2848). 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3772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age78image1321280224">
            <a:extLst>
              <a:ext uri="{FF2B5EF4-FFF2-40B4-BE49-F238E27FC236}">
                <a16:creationId xmlns:a16="http://schemas.microsoft.com/office/drawing/2014/main" id="{D1CE7BFE-5752-D9E5-279F-AC3C6F260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535" y="543699"/>
            <a:ext cx="4218078" cy="551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EF196A6-4645-7AC5-729B-313D605FC46E}"/>
              </a:ext>
            </a:extLst>
          </p:cNvPr>
          <p:cNvSpPr txBox="1"/>
          <p:nvPr/>
        </p:nvSpPr>
        <p:spPr>
          <a:xfrm>
            <a:off x="7032535" y="6191663"/>
            <a:ext cx="42180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effectLst/>
                <a:latin typeface="UtopiaCE"/>
              </a:rPr>
              <a:t>Martino Rota, </a:t>
            </a:r>
            <a:r>
              <a:rPr lang="cs-CZ" sz="1200" i="1" dirty="0" err="1">
                <a:effectLst/>
                <a:latin typeface="UtopiaCE"/>
              </a:rPr>
              <a:t>Portrét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císaře</a:t>
            </a:r>
            <a:r>
              <a:rPr lang="cs-CZ" sz="1200" i="1" dirty="0">
                <a:effectLst/>
                <a:latin typeface="UtopiaCE"/>
              </a:rPr>
              <a:t> Rudolfa II. v </a:t>
            </a:r>
            <a:r>
              <a:rPr lang="cs-CZ" sz="1200" i="1" dirty="0" err="1">
                <a:effectLst/>
                <a:latin typeface="UtopiaCE"/>
              </a:rPr>
              <a:t>brněni</a:t>
            </a:r>
            <a:r>
              <a:rPr lang="cs-CZ" sz="1200" i="1" dirty="0">
                <a:effectLst/>
                <a:latin typeface="UtopiaCE"/>
              </a:rPr>
              <a:t>́ s </a:t>
            </a:r>
            <a:r>
              <a:rPr lang="cs-CZ" sz="1200" i="1" dirty="0" err="1">
                <a:effectLst/>
                <a:latin typeface="UtopiaCE"/>
              </a:rPr>
              <a:t>triumfálni</a:t>
            </a:r>
            <a:r>
              <a:rPr lang="cs-CZ" sz="1200" i="1" dirty="0">
                <a:effectLst/>
                <a:latin typeface="UtopiaCE"/>
              </a:rPr>
              <a:t>́ symbolikou a se </a:t>
            </a:r>
            <a:r>
              <a:rPr lang="cs-CZ" sz="1200" i="1" dirty="0" err="1">
                <a:effectLst/>
                <a:latin typeface="UtopiaCE"/>
              </a:rPr>
              <a:t>španělským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límcem</a:t>
            </a:r>
            <a:r>
              <a:rPr lang="cs-CZ" sz="1200" dirty="0">
                <a:effectLst/>
                <a:latin typeface="UtopiaCE"/>
              </a:rPr>
              <a:t>, grafický list 1576–1577. </a:t>
            </a:r>
            <a:endParaRPr lang="cs-CZ" sz="1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0C9AEC9-F1F5-E253-6ABA-8628DFCBB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388" y="543698"/>
            <a:ext cx="4432329" cy="551420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F612645-DB5A-A833-4D4A-A8D5E26BE841}"/>
              </a:ext>
            </a:extLst>
          </p:cNvPr>
          <p:cNvSpPr txBox="1"/>
          <p:nvPr/>
        </p:nvSpPr>
        <p:spPr>
          <a:xfrm>
            <a:off x="941387" y="6163862"/>
            <a:ext cx="44323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 err="1">
                <a:effectLst/>
                <a:latin typeface="UtopiaCE"/>
              </a:rPr>
              <a:t>Zasedáni</a:t>
            </a:r>
            <a:r>
              <a:rPr lang="cs-CZ" sz="1200" i="1" dirty="0">
                <a:effectLst/>
                <a:latin typeface="UtopiaCE"/>
              </a:rPr>
              <a:t>́ </a:t>
            </a:r>
            <a:r>
              <a:rPr lang="cs-CZ" sz="1200" i="1" dirty="0" err="1">
                <a:effectLst/>
                <a:latin typeface="UtopiaCE"/>
              </a:rPr>
              <a:t>českého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zemského</a:t>
            </a:r>
            <a:r>
              <a:rPr lang="cs-CZ" sz="1200" i="1" dirty="0">
                <a:effectLst/>
                <a:latin typeface="UtopiaCE"/>
              </a:rPr>
              <a:t> soudu v Praze za </a:t>
            </a:r>
            <a:r>
              <a:rPr lang="cs-CZ" sz="1200" i="1" dirty="0" err="1">
                <a:effectLst/>
                <a:latin typeface="UtopiaCE"/>
              </a:rPr>
              <a:t>přítomnosti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krále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Maxmiliána</a:t>
            </a:r>
            <a:r>
              <a:rPr lang="cs-CZ" sz="1200" i="1" dirty="0">
                <a:effectLst/>
                <a:latin typeface="UtopiaCE"/>
              </a:rPr>
              <a:t> II. v roce 1564 </a:t>
            </a:r>
            <a:endParaRPr lang="cs-CZ" sz="1200" i="1" dirty="0"/>
          </a:p>
        </p:txBody>
      </p:sp>
    </p:spTree>
    <p:extLst>
      <p:ext uri="{BB962C8B-B14F-4D97-AF65-F5344CB8AC3E}">
        <p14:creationId xmlns:p14="http://schemas.microsoft.com/office/powerpoint/2010/main" val="2136775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3AC51A2-3BA0-6B9F-366A-5EEA2C260F13}"/>
              </a:ext>
            </a:extLst>
          </p:cNvPr>
          <p:cNvSpPr txBox="1"/>
          <p:nvPr/>
        </p:nvSpPr>
        <p:spPr>
          <a:xfrm>
            <a:off x="4079409" y="6314701"/>
            <a:ext cx="4030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200" dirty="0" err="1">
                <a:effectLst/>
                <a:latin typeface="UtopiaCE"/>
              </a:rPr>
              <a:t>Bartolomeus</a:t>
            </a:r>
            <a:r>
              <a:rPr lang="cs-CZ" sz="1200" dirty="0">
                <a:effectLst/>
                <a:latin typeface="UtopiaCE"/>
              </a:rPr>
              <a:t> </a:t>
            </a:r>
            <a:r>
              <a:rPr lang="cs-CZ" sz="1200" dirty="0" err="1">
                <a:effectLst/>
                <a:latin typeface="UtopiaCE"/>
              </a:rPr>
              <a:t>Spranger</a:t>
            </a:r>
            <a:r>
              <a:rPr lang="cs-CZ" sz="1200" i="1" dirty="0">
                <a:effectLst/>
                <a:latin typeface="UtopiaCE"/>
              </a:rPr>
              <a:t>, Epitaf </a:t>
            </a:r>
            <a:r>
              <a:rPr lang="cs-CZ" sz="1200" i="1" dirty="0" err="1">
                <a:effectLst/>
                <a:latin typeface="UtopiaCE"/>
              </a:rPr>
              <a:t>pražského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zlatníka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Mikuláše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Müllera</a:t>
            </a:r>
            <a:r>
              <a:rPr lang="cs-CZ" sz="1200" dirty="0">
                <a:effectLst/>
                <a:latin typeface="UtopiaCE"/>
              </a:rPr>
              <a:t>, 1592–1593. </a:t>
            </a:r>
            <a:br>
              <a:rPr lang="cs-CZ" sz="1200" dirty="0">
                <a:effectLst/>
                <a:latin typeface="UtopiaCE"/>
              </a:rPr>
            </a:br>
            <a:endParaRPr lang="cs-CZ" sz="1200" dirty="0"/>
          </a:p>
        </p:txBody>
      </p:sp>
      <p:pic>
        <p:nvPicPr>
          <p:cNvPr id="7169" name="Picture 1" descr="page77image1250993376">
            <a:extLst>
              <a:ext uri="{FF2B5EF4-FFF2-40B4-BE49-F238E27FC236}">
                <a16:creationId xmlns:a16="http://schemas.microsoft.com/office/drawing/2014/main" id="{0935A955-CE5D-23FB-72E6-D09E76121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409" y="220133"/>
            <a:ext cx="4030133" cy="605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687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page5image1122013920">
            <a:extLst>
              <a:ext uri="{FF2B5EF4-FFF2-40B4-BE49-F238E27FC236}">
                <a16:creationId xmlns:a16="http://schemas.microsoft.com/office/drawing/2014/main" id="{2BFA9E41-EAEF-A9BF-7332-981E78C5E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7451" y="643467"/>
            <a:ext cx="3523698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1E85DF1-AC81-6F0D-7A6E-9C4F4C97F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676135"/>
            <a:ext cx="5291667" cy="3505729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ED24B002-1746-FDA1-5C0A-261042D77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4"/>
            <a:ext cx="12192000" cy="1325563"/>
          </a:xfrm>
        </p:spPr>
        <p:txBody>
          <a:bodyPr/>
          <a:lstStyle/>
          <a:p>
            <a:r>
              <a:rPr lang="cs-CZ" sz="1800" i="1" dirty="0">
                <a:effectLst/>
                <a:latin typeface="NimbusSanDEE"/>
              </a:rPr>
              <a:t>Pohřební roucho </a:t>
            </a:r>
            <a:r>
              <a:rPr lang="cs-CZ" sz="1800" i="1" dirty="0" err="1">
                <a:effectLst/>
                <a:latin typeface="NimbusSanDEE"/>
              </a:rPr>
              <a:t>Markéty</a:t>
            </a:r>
            <a:r>
              <a:rPr lang="cs-CZ" sz="1800" i="1" dirty="0">
                <a:effectLst/>
                <a:latin typeface="NimbusSanDEE"/>
              </a:rPr>
              <a:t> </a:t>
            </a:r>
            <a:r>
              <a:rPr lang="cs-CZ" sz="1800" i="1" dirty="0" err="1">
                <a:effectLst/>
                <a:latin typeface="NimbusSanDEE"/>
              </a:rPr>
              <a:t>Františky</a:t>
            </a:r>
            <a:r>
              <a:rPr lang="cs-CZ" sz="1800" i="1" dirty="0">
                <a:effectLst/>
                <a:latin typeface="NimbusSanDEE"/>
              </a:rPr>
              <a:t> z </a:t>
            </a:r>
            <a:r>
              <a:rPr lang="cs-CZ" sz="1800" i="1" dirty="0" err="1">
                <a:effectLst/>
                <a:latin typeface="NimbusSanDEE"/>
              </a:rPr>
              <a:t>Dietrichsteina</a:t>
            </a:r>
            <a:r>
              <a:rPr lang="cs-CZ" sz="1800" i="1" dirty="0">
                <a:effectLst/>
                <a:latin typeface="NimbusSanDEE"/>
              </a:rPr>
              <a:t>, </a:t>
            </a:r>
            <a:r>
              <a:rPr lang="cs-CZ" sz="1800" i="1" dirty="0" err="1">
                <a:effectLst/>
                <a:latin typeface="NimbusSanDEE"/>
              </a:rPr>
              <a:t>provdane</a:t>
            </a:r>
            <a:r>
              <a:rPr lang="cs-CZ" sz="1800" i="1" dirty="0">
                <a:effectLst/>
                <a:latin typeface="NimbusSanDEE"/>
              </a:rPr>
              <a:t>́ z Lobkowicz </a:t>
            </a:r>
            <a:r>
              <a:rPr lang="cs-CZ" sz="1800" dirty="0">
                <a:effectLst/>
                <a:latin typeface="NimbusSanDEE"/>
              </a:rPr>
              <a:t>(1597?–1617) , regionální muzeum v Mikulově</a:t>
            </a:r>
            <a:br>
              <a:rPr lang="cs-CZ" dirty="0">
                <a:effectLst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7799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666DE11-17E1-4DC7-B2B7-6DA2E6A9C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5B1846-ED14-89CF-B31B-79C82105B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39" y="39570"/>
            <a:ext cx="6650303" cy="10857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Hygiena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spodní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prádlo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CDAE697-BCC4-5B00-D1D1-D376FC57C7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539" y="1005840"/>
            <a:ext cx="7282879" cy="562356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2000" dirty="0"/>
              <a:t>Od </a:t>
            </a:r>
            <a:r>
              <a:rPr lang="en-US" sz="2000" dirty="0" err="1"/>
              <a:t>pozdního</a:t>
            </a:r>
            <a:r>
              <a:rPr lang="en-US" sz="2000" dirty="0"/>
              <a:t> 15. </a:t>
            </a:r>
            <a:r>
              <a:rPr lang="en-US" sz="2000" dirty="0" err="1"/>
              <a:t>století</a:t>
            </a:r>
            <a:r>
              <a:rPr lang="en-US" sz="2000" dirty="0"/>
              <a:t> se v E </a:t>
            </a:r>
            <a:r>
              <a:rPr lang="en-US" sz="2000" dirty="0" err="1"/>
              <a:t>rozšiřuje</a:t>
            </a:r>
            <a:r>
              <a:rPr lang="en-US" sz="2000" dirty="0"/>
              <a:t> </a:t>
            </a:r>
            <a:r>
              <a:rPr lang="en-US" sz="2000" dirty="0" err="1"/>
              <a:t>nošení</a:t>
            </a:r>
            <a:r>
              <a:rPr lang="en-US" sz="2000" dirty="0"/>
              <a:t> </a:t>
            </a:r>
            <a:r>
              <a:rPr lang="en-US" sz="2000" dirty="0" err="1"/>
              <a:t>lněného</a:t>
            </a:r>
            <a:r>
              <a:rPr lang="en-US" sz="2000" dirty="0"/>
              <a:t> </a:t>
            </a:r>
            <a:r>
              <a:rPr lang="en-US" sz="2000" dirty="0" err="1"/>
              <a:t>spodního</a:t>
            </a:r>
            <a:r>
              <a:rPr lang="en-US" sz="2000" dirty="0"/>
              <a:t> </a:t>
            </a:r>
            <a:r>
              <a:rPr lang="en-US" sz="2000" dirty="0" err="1"/>
              <a:t>prádla</a:t>
            </a:r>
            <a:r>
              <a:rPr lang="en-US" sz="2000" dirty="0"/>
              <a:t> (</a:t>
            </a:r>
            <a:r>
              <a:rPr lang="en-US" sz="2000" dirty="0" err="1"/>
              <a:t>košil</a:t>
            </a:r>
            <a:r>
              <a:rPr lang="en-US" sz="2000" dirty="0"/>
              <a:t> a </a:t>
            </a:r>
            <a:r>
              <a:rPr lang="en-US" sz="2000" dirty="0" err="1"/>
              <a:t>kalhot</a:t>
            </a:r>
            <a:r>
              <a:rPr lang="en-US" sz="2000" dirty="0"/>
              <a:t>)</a:t>
            </a:r>
            <a:r>
              <a:rPr lang="en-US" sz="2000" b="1" dirty="0"/>
              <a:t> </a:t>
            </a:r>
            <a:r>
              <a:rPr lang="en-US" sz="2000" dirty="0" err="1"/>
              <a:t>nejprve</a:t>
            </a:r>
            <a:r>
              <a:rPr lang="en-US" sz="2000" dirty="0"/>
              <a:t> </a:t>
            </a:r>
            <a:r>
              <a:rPr lang="en-US" sz="2000" dirty="0" err="1"/>
              <a:t>mezi</a:t>
            </a:r>
            <a:r>
              <a:rPr lang="en-US" sz="2000" dirty="0"/>
              <a:t> </a:t>
            </a:r>
            <a:r>
              <a:rPr lang="en-US" sz="2000" dirty="0" err="1"/>
              <a:t>elitami</a:t>
            </a:r>
            <a:r>
              <a:rPr lang="en-US" sz="2000" dirty="0"/>
              <a:t>, </a:t>
            </a:r>
            <a:r>
              <a:rPr lang="en-US" sz="2000" dirty="0" err="1"/>
              <a:t>později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mezi</a:t>
            </a:r>
            <a:r>
              <a:rPr lang="en-US" sz="2000" dirty="0"/>
              <a:t> </a:t>
            </a:r>
            <a:r>
              <a:rPr lang="en-US" sz="2000" dirty="0" err="1"/>
              <a:t>měšťany</a:t>
            </a:r>
            <a:endParaRPr lang="en-US" sz="2000" dirty="0"/>
          </a:p>
          <a:p>
            <a:r>
              <a:rPr lang="en-US" sz="2000" dirty="0" err="1"/>
              <a:t>Důvod</a:t>
            </a:r>
            <a:r>
              <a:rPr lang="en-US" sz="2000" dirty="0"/>
              <a:t> </a:t>
            </a:r>
            <a:r>
              <a:rPr lang="en-US" sz="2000" dirty="0" err="1"/>
              <a:t>rozmachu</a:t>
            </a:r>
            <a:r>
              <a:rPr lang="en-US" sz="2000" dirty="0"/>
              <a:t>:</a:t>
            </a:r>
          </a:p>
          <a:p>
            <a:pPr lvl="1"/>
            <a:r>
              <a:rPr lang="en-US" sz="2000" dirty="0" err="1"/>
              <a:t>vznik</a:t>
            </a:r>
            <a:r>
              <a:rPr lang="en-US" sz="2000" dirty="0"/>
              <a:t> </a:t>
            </a:r>
            <a:r>
              <a:rPr lang="en-US" sz="2000" dirty="0" err="1"/>
              <a:t>nové</a:t>
            </a:r>
            <a:r>
              <a:rPr lang="en-US" sz="2000" dirty="0"/>
              <a:t> </a:t>
            </a:r>
            <a:r>
              <a:rPr lang="en-US" sz="2000" dirty="0" err="1"/>
              <a:t>textilní</a:t>
            </a:r>
            <a:r>
              <a:rPr lang="en-US" sz="2000" dirty="0"/>
              <a:t> </a:t>
            </a:r>
            <a:r>
              <a:rPr lang="en-US" sz="2000" dirty="0" err="1"/>
              <a:t>produkce</a:t>
            </a:r>
            <a:r>
              <a:rPr lang="en-US" sz="2000" dirty="0"/>
              <a:t> (</a:t>
            </a:r>
            <a:r>
              <a:rPr lang="en-US" sz="2000" dirty="0" err="1"/>
              <a:t>zejména</a:t>
            </a:r>
            <a:r>
              <a:rPr lang="en-US" sz="2000" dirty="0"/>
              <a:t> v </a:t>
            </a:r>
            <a:r>
              <a:rPr lang="en-US" sz="2000" dirty="0" err="1"/>
              <a:t>severní</a:t>
            </a:r>
            <a:r>
              <a:rPr lang="en-US" sz="2000" dirty="0"/>
              <a:t> </a:t>
            </a:r>
            <a:r>
              <a:rPr lang="en-US" sz="2000" dirty="0" err="1"/>
              <a:t>Itálii</a:t>
            </a:r>
            <a:r>
              <a:rPr lang="en-US" sz="2000" dirty="0"/>
              <a:t>, </a:t>
            </a:r>
            <a:r>
              <a:rPr lang="en-US" sz="2000" dirty="0" err="1"/>
              <a:t>Nizozemí</a:t>
            </a:r>
            <a:r>
              <a:rPr lang="en-US" sz="2000" dirty="0"/>
              <a:t> a </a:t>
            </a:r>
            <a:r>
              <a:rPr lang="en-US" sz="2000" dirty="0" err="1"/>
              <a:t>Španělsku</a:t>
            </a:r>
            <a:r>
              <a:rPr lang="en-US" sz="2000" dirty="0"/>
              <a:t>) – </a:t>
            </a:r>
            <a:r>
              <a:rPr lang="en-US" sz="2000" dirty="0" err="1"/>
              <a:t>horizontální</a:t>
            </a:r>
            <a:r>
              <a:rPr lang="en-US" sz="2000" dirty="0"/>
              <a:t> </a:t>
            </a:r>
            <a:r>
              <a:rPr lang="en-US" sz="2000" dirty="0" err="1"/>
              <a:t>tkalcovský</a:t>
            </a:r>
            <a:r>
              <a:rPr lang="en-US" sz="2000" dirty="0"/>
              <a:t> </a:t>
            </a:r>
            <a:r>
              <a:rPr lang="en-US" sz="2000" dirty="0" err="1"/>
              <a:t>stav</a:t>
            </a:r>
            <a:r>
              <a:rPr lang="en-US" sz="2000" dirty="0"/>
              <a:t>, </a:t>
            </a:r>
            <a:r>
              <a:rPr lang="en-US" sz="2000" dirty="0" err="1"/>
              <a:t>nové</a:t>
            </a:r>
            <a:r>
              <a:rPr lang="en-US" sz="2000" dirty="0"/>
              <a:t> </a:t>
            </a:r>
            <a:r>
              <a:rPr lang="en-US" sz="2000" dirty="0" err="1"/>
              <a:t>způsoby</a:t>
            </a:r>
            <a:r>
              <a:rPr lang="en-US" sz="2000" dirty="0"/>
              <a:t> </a:t>
            </a:r>
            <a:r>
              <a:rPr lang="en-US" sz="2000" dirty="0" err="1"/>
              <a:t>bělení</a:t>
            </a:r>
            <a:r>
              <a:rPr lang="en-US" sz="2000" dirty="0"/>
              <a:t>, </a:t>
            </a:r>
            <a:r>
              <a:rPr lang="en-US" sz="2000" dirty="0" err="1"/>
              <a:t>městské</a:t>
            </a:r>
            <a:r>
              <a:rPr lang="en-US" sz="2000" dirty="0"/>
              <a:t> </a:t>
            </a:r>
            <a:r>
              <a:rPr lang="en-US" sz="2000" dirty="0" err="1"/>
              <a:t>dílny</a:t>
            </a:r>
            <a:r>
              <a:rPr lang="en-US" sz="2000" dirty="0"/>
              <a:t>, </a:t>
            </a:r>
            <a:r>
              <a:rPr lang="en-US" sz="2000" dirty="0" err="1"/>
              <a:t>cechy</a:t>
            </a:r>
            <a:r>
              <a:rPr lang="en-US" sz="2000" dirty="0"/>
              <a:t>, </a:t>
            </a:r>
            <a:r>
              <a:rPr lang="en-US" sz="2000" dirty="0" err="1"/>
              <a:t>rozšíření</a:t>
            </a:r>
            <a:r>
              <a:rPr lang="en-US" sz="2000" dirty="0"/>
              <a:t> </a:t>
            </a:r>
            <a:r>
              <a:rPr lang="en-US" sz="2000" dirty="0" err="1"/>
              <a:t>pěstování</a:t>
            </a:r>
            <a:r>
              <a:rPr lang="en-US" sz="2000" dirty="0"/>
              <a:t> </a:t>
            </a:r>
            <a:r>
              <a:rPr lang="en-US" sz="2000" dirty="0" err="1"/>
              <a:t>lnu</a:t>
            </a:r>
            <a:r>
              <a:rPr lang="en-US" sz="2000" dirty="0"/>
              <a:t> a </a:t>
            </a:r>
            <a:r>
              <a:rPr lang="en-US" sz="2000" dirty="0" err="1"/>
              <a:t>konopí</a:t>
            </a:r>
            <a:r>
              <a:rPr lang="en-US" sz="2000" dirty="0"/>
              <a:t>…</a:t>
            </a:r>
          </a:p>
          <a:p>
            <a:pPr lvl="1"/>
            <a:r>
              <a:rPr lang="en-US" sz="2000" dirty="0" err="1"/>
              <a:t>rostoucí</a:t>
            </a:r>
            <a:r>
              <a:rPr lang="en-US" sz="2000" dirty="0"/>
              <a:t> </a:t>
            </a:r>
            <a:r>
              <a:rPr lang="en-US" sz="2000" dirty="0" err="1"/>
              <a:t>důraz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 </a:t>
            </a:r>
            <a:r>
              <a:rPr lang="en-US" sz="2000" dirty="0" err="1"/>
              <a:t>čistotu</a:t>
            </a:r>
            <a:r>
              <a:rPr lang="en-US" sz="2000" dirty="0"/>
              <a:t> </a:t>
            </a:r>
            <a:r>
              <a:rPr lang="en-US" sz="2000" dirty="0" err="1"/>
              <a:t>oděvu</a:t>
            </a:r>
            <a:r>
              <a:rPr lang="en-US" sz="2000" dirty="0"/>
              <a:t>, </a:t>
            </a:r>
            <a:r>
              <a:rPr lang="en-US" sz="2000" dirty="0" err="1"/>
              <a:t>nikoli</a:t>
            </a:r>
            <a:r>
              <a:rPr lang="en-US" sz="2000" dirty="0"/>
              <a:t> </a:t>
            </a:r>
            <a:r>
              <a:rPr lang="en-US" sz="2000" dirty="0" err="1"/>
              <a:t>těla</a:t>
            </a:r>
            <a:r>
              <a:rPr lang="en-US" sz="2000" dirty="0"/>
              <a:t> </a:t>
            </a:r>
            <a:r>
              <a:rPr lang="en-US" sz="2000" dirty="0" err="1"/>
              <a:t>samotného</a:t>
            </a:r>
            <a:endParaRPr lang="en-US" sz="2000" dirty="0"/>
          </a:p>
          <a:p>
            <a:pPr lvl="1"/>
            <a:r>
              <a:rPr lang="en-US" sz="2000" dirty="0"/>
              <a:t>po </a:t>
            </a:r>
            <a:r>
              <a:rPr lang="en-US" sz="2000" dirty="0" err="1"/>
              <a:t>morových</a:t>
            </a:r>
            <a:r>
              <a:rPr lang="en-US" sz="2000" dirty="0"/>
              <a:t> </a:t>
            </a:r>
            <a:r>
              <a:rPr lang="en-US" sz="2000" dirty="0" err="1"/>
              <a:t>ranách</a:t>
            </a:r>
            <a:r>
              <a:rPr lang="en-US" sz="2000" dirty="0"/>
              <a:t> se </a:t>
            </a:r>
            <a:r>
              <a:rPr lang="en-US" sz="2000" dirty="0" err="1"/>
              <a:t>rozšířila</a:t>
            </a:r>
            <a:r>
              <a:rPr lang="en-US" sz="2000" dirty="0"/>
              <a:t> </a:t>
            </a:r>
            <a:r>
              <a:rPr lang="en-US" sz="2000" dirty="0" err="1"/>
              <a:t>tzv</a:t>
            </a:r>
            <a:r>
              <a:rPr lang="en-US" sz="2000" dirty="0"/>
              <a:t>. </a:t>
            </a:r>
            <a:r>
              <a:rPr lang="en-US" sz="2000" dirty="0" err="1"/>
              <a:t>miasmatická</a:t>
            </a:r>
            <a:r>
              <a:rPr lang="en-US" sz="2000" dirty="0"/>
              <a:t> </a:t>
            </a:r>
            <a:r>
              <a:rPr lang="en-US" sz="2000" dirty="0" err="1"/>
              <a:t>teorie</a:t>
            </a:r>
            <a:endParaRPr lang="en-US" sz="2000" dirty="0"/>
          </a:p>
          <a:p>
            <a:pPr lvl="1"/>
            <a:r>
              <a:rPr lang="en-US" sz="2000" b="0" i="0" u="none" strike="noStrike" dirty="0">
                <a:effectLst/>
              </a:rPr>
              <a:t>„</a:t>
            </a:r>
            <a:r>
              <a:rPr lang="en-US" sz="2000" b="0" i="1" u="none" strike="noStrike" dirty="0">
                <a:effectLst/>
              </a:rPr>
              <a:t>Na </a:t>
            </a:r>
            <a:r>
              <a:rPr lang="en-US" sz="2000" b="0" i="1" u="none" strike="noStrike" dirty="0" err="1">
                <a:effectLst/>
              </a:rPr>
              <a:t>rozdíl</a:t>
            </a:r>
            <a:r>
              <a:rPr lang="en-US" sz="2000" b="0" i="1" u="none" strike="noStrike" dirty="0">
                <a:effectLst/>
              </a:rPr>
              <a:t> od </a:t>
            </a:r>
            <a:r>
              <a:rPr lang="en-US" sz="2000" b="0" i="1" u="none" strike="noStrike" dirty="0" err="1">
                <a:effectLst/>
              </a:rPr>
              <a:t>Římanů</a:t>
            </a:r>
            <a:r>
              <a:rPr lang="en-US" sz="2000" b="0" i="1" u="none" strike="noStrike" dirty="0">
                <a:effectLst/>
              </a:rPr>
              <a:t> se </a:t>
            </a:r>
            <a:r>
              <a:rPr lang="en-US" sz="2000" b="0" i="1" u="none" strike="noStrike" dirty="0" err="1">
                <a:effectLst/>
              </a:rPr>
              <a:t>nemusíme</a:t>
            </a:r>
            <a:r>
              <a:rPr lang="en-US" sz="2000" b="0" i="1" u="none" strike="noStrike" dirty="0">
                <a:effectLst/>
              </a:rPr>
              <a:t> </a:t>
            </a:r>
            <a:r>
              <a:rPr lang="en-US" sz="2000" b="0" i="1" u="none" strike="noStrike" dirty="0" err="1">
                <a:effectLst/>
              </a:rPr>
              <a:t>koupat</a:t>
            </a:r>
            <a:r>
              <a:rPr lang="en-US" sz="2000" b="0" i="0" u="none" strike="noStrike" dirty="0">
                <a:effectLst/>
              </a:rPr>
              <a:t> – </a:t>
            </a:r>
            <a:r>
              <a:rPr lang="en-US" sz="2000" b="0" i="1" u="none" strike="noStrike" dirty="0" err="1">
                <a:effectLst/>
              </a:rPr>
              <a:t>máme</a:t>
            </a:r>
            <a:r>
              <a:rPr lang="en-US" sz="2000" b="0" i="1" u="none" strike="noStrike" dirty="0">
                <a:effectLst/>
              </a:rPr>
              <a:t> </a:t>
            </a:r>
            <a:r>
              <a:rPr lang="en-US" sz="2000" b="0" i="1" u="none" strike="noStrike" dirty="0" err="1">
                <a:effectLst/>
              </a:rPr>
              <a:t>spodní</a:t>
            </a:r>
            <a:r>
              <a:rPr lang="en-US" sz="2000" b="0" i="1" u="none" strike="noStrike" dirty="0">
                <a:effectLst/>
              </a:rPr>
              <a:t> </a:t>
            </a:r>
            <a:r>
              <a:rPr lang="en-US" sz="2000" b="0" i="1" u="none" strike="noStrike" dirty="0" err="1">
                <a:effectLst/>
              </a:rPr>
              <a:t>prádlo</a:t>
            </a:r>
            <a:r>
              <a:rPr lang="en-US" sz="2000" b="0" i="0" u="none" strike="noStrike" dirty="0">
                <a:effectLst/>
              </a:rPr>
              <a:t>.“ – </a:t>
            </a:r>
            <a:r>
              <a:rPr lang="en-US" sz="2000" b="0" i="0" u="none" strike="noStrike" dirty="0" err="1">
                <a:effectLst/>
              </a:rPr>
              <a:t>dobové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lékařské</a:t>
            </a:r>
            <a:r>
              <a:rPr lang="en-US" sz="2000" b="0" i="0" u="none" strike="noStrike" dirty="0">
                <a:effectLst/>
              </a:rPr>
              <a:t> a </a:t>
            </a:r>
            <a:r>
              <a:rPr lang="en-US" sz="2000" b="0" i="0" u="none" strike="noStrike" dirty="0" err="1">
                <a:effectLst/>
              </a:rPr>
              <a:t>moralistické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traktát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jako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1" u="none" strike="noStrike" dirty="0">
                <a:effectLst/>
              </a:rPr>
              <a:t>Pedro </a:t>
            </a:r>
            <a:r>
              <a:rPr lang="en-US" sz="2000" b="0" i="1" u="none" strike="noStrike" dirty="0" err="1">
                <a:effectLst/>
              </a:rPr>
              <a:t>Mexía</a:t>
            </a:r>
            <a:r>
              <a:rPr lang="en-US" sz="2000" b="0" i="1" u="none" strike="noStrike" dirty="0">
                <a:effectLst/>
              </a:rPr>
              <a:t>: Silva de varia </a:t>
            </a:r>
            <a:r>
              <a:rPr lang="en-US" sz="2000" b="0" i="1" u="none" strike="noStrike" dirty="0" err="1">
                <a:effectLst/>
              </a:rPr>
              <a:t>lección</a:t>
            </a:r>
            <a:r>
              <a:rPr lang="en-US" sz="2000" b="0" i="0" u="none" strike="noStrike" dirty="0">
                <a:effectLst/>
              </a:rPr>
              <a:t>, 1540 a </a:t>
            </a:r>
            <a:r>
              <a:rPr lang="en-US" sz="2000" b="0" i="0" u="none" strike="noStrike" dirty="0" err="1">
                <a:effectLst/>
              </a:rPr>
              <a:t>další</a:t>
            </a:r>
            <a:endParaRPr lang="en-US" sz="2000" dirty="0"/>
          </a:p>
          <a:p>
            <a:r>
              <a:rPr lang="en-US" sz="2000" dirty="0" err="1"/>
              <a:t>Materiál</a:t>
            </a:r>
            <a:r>
              <a:rPr lang="en-US" sz="2000" b="1" dirty="0"/>
              <a:t>:</a:t>
            </a:r>
            <a:r>
              <a:rPr lang="en-US" sz="2000" dirty="0"/>
              <a:t> </a:t>
            </a:r>
            <a:r>
              <a:rPr lang="en-US" sz="2000" dirty="0" err="1"/>
              <a:t>lněné</a:t>
            </a:r>
            <a:r>
              <a:rPr lang="en-US" sz="2000" dirty="0"/>
              <a:t> </a:t>
            </a:r>
            <a:r>
              <a:rPr lang="en-US" sz="2000" dirty="0" err="1"/>
              <a:t>plátno</a:t>
            </a:r>
            <a:r>
              <a:rPr lang="en-US" sz="2000" dirty="0"/>
              <a:t> – </a:t>
            </a:r>
            <a:r>
              <a:rPr lang="en-US" sz="2000" dirty="0" err="1"/>
              <a:t>snadno</a:t>
            </a:r>
            <a:r>
              <a:rPr lang="en-US" sz="2000" dirty="0"/>
              <a:t> </a:t>
            </a:r>
            <a:r>
              <a:rPr lang="en-US" sz="2000" dirty="0" err="1"/>
              <a:t>pratelné</a:t>
            </a:r>
            <a:r>
              <a:rPr lang="en-US" sz="2000" dirty="0"/>
              <a:t>, </a:t>
            </a:r>
            <a:r>
              <a:rPr lang="en-US" sz="2000" dirty="0" err="1"/>
              <a:t>levnější</a:t>
            </a:r>
            <a:r>
              <a:rPr lang="en-US" sz="2000" dirty="0"/>
              <a:t> </a:t>
            </a:r>
            <a:r>
              <a:rPr lang="en-US" sz="2000" dirty="0" err="1"/>
              <a:t>než</a:t>
            </a:r>
            <a:r>
              <a:rPr lang="en-US" sz="2000" dirty="0"/>
              <a:t> </a:t>
            </a:r>
            <a:r>
              <a:rPr lang="en-US" sz="2000" dirty="0" err="1"/>
              <a:t>hedvábí</a:t>
            </a:r>
            <a:r>
              <a:rPr lang="en-US" sz="2000" dirty="0"/>
              <a:t>, </a:t>
            </a:r>
            <a:r>
              <a:rPr lang="en-US" sz="2000" dirty="0" err="1"/>
              <a:t>vrstva</a:t>
            </a:r>
            <a:r>
              <a:rPr lang="en-US" sz="2000" dirty="0"/>
              <a:t> </a:t>
            </a:r>
            <a:r>
              <a:rPr lang="en-US" sz="2000" dirty="0" err="1"/>
              <a:t>mezi</a:t>
            </a:r>
            <a:r>
              <a:rPr lang="en-US" sz="2000" dirty="0"/>
              <a:t> </a:t>
            </a:r>
            <a:r>
              <a:rPr lang="en-US" sz="2000" dirty="0" err="1"/>
              <a:t>tělem</a:t>
            </a:r>
            <a:r>
              <a:rPr lang="en-US" sz="2000" dirty="0"/>
              <a:t> a </a:t>
            </a:r>
            <a:r>
              <a:rPr lang="en-US" sz="2000" dirty="0" err="1"/>
              <a:t>svrchním</a:t>
            </a:r>
            <a:r>
              <a:rPr lang="en-US" sz="2000" dirty="0"/>
              <a:t> </a:t>
            </a:r>
            <a:r>
              <a:rPr lang="en-US" sz="2000" dirty="0" err="1"/>
              <a:t>oděvem</a:t>
            </a:r>
            <a:endParaRPr lang="en-US" sz="2000" dirty="0"/>
          </a:p>
          <a:p>
            <a:r>
              <a:rPr lang="en-US" sz="2000" dirty="0" err="1"/>
              <a:t>Mění</a:t>
            </a:r>
            <a:r>
              <a:rPr lang="en-US" sz="2000" dirty="0"/>
              <a:t> </a:t>
            </a:r>
            <a:r>
              <a:rPr lang="en-US" sz="2000" dirty="0" err="1"/>
              <a:t>intimní</a:t>
            </a:r>
            <a:r>
              <a:rPr lang="en-US" sz="2000" dirty="0"/>
              <a:t> </a:t>
            </a:r>
            <a:r>
              <a:rPr lang="en-US" sz="2000" dirty="0" err="1"/>
              <a:t>vztah</a:t>
            </a:r>
            <a:r>
              <a:rPr lang="en-US" sz="2000" dirty="0"/>
              <a:t> k </a:t>
            </a:r>
            <a:r>
              <a:rPr lang="en-US" sz="2000" dirty="0" err="1"/>
              <a:t>tělu</a:t>
            </a:r>
            <a:r>
              <a:rPr lang="en-US" sz="2000" dirty="0"/>
              <a:t>: </a:t>
            </a:r>
            <a:r>
              <a:rPr lang="en-US" sz="2000" dirty="0" err="1"/>
              <a:t>tělo</a:t>
            </a:r>
            <a:r>
              <a:rPr lang="en-US" sz="2000" dirty="0"/>
              <a:t> se </a:t>
            </a:r>
            <a:r>
              <a:rPr lang="en-US" sz="2000" dirty="0" err="1"/>
              <a:t>zakrývá</a:t>
            </a:r>
            <a:r>
              <a:rPr lang="en-US" sz="2000" dirty="0"/>
              <a:t>, ale </a:t>
            </a:r>
            <a:r>
              <a:rPr lang="en-US" sz="2000" dirty="0" err="1"/>
              <a:t>zároveň</a:t>
            </a:r>
            <a:r>
              <a:rPr lang="en-US" sz="2000" dirty="0"/>
              <a:t> </a:t>
            </a:r>
            <a:r>
              <a:rPr lang="en-US" sz="2000" dirty="0" err="1"/>
              <a:t>kontroluje</a:t>
            </a:r>
            <a:r>
              <a:rPr lang="en-US" sz="2000" dirty="0"/>
              <a:t> a „</a:t>
            </a:r>
            <a:r>
              <a:rPr lang="en-US" sz="2000" dirty="0" err="1"/>
              <a:t>civilizuje</a:t>
            </a:r>
            <a:r>
              <a:rPr lang="en-US" sz="2000" dirty="0"/>
              <a:t>“</a:t>
            </a:r>
          </a:p>
          <a:p>
            <a:r>
              <a:rPr lang="en-US" sz="2000" dirty="0" err="1"/>
              <a:t>Znak</a:t>
            </a:r>
            <a:r>
              <a:rPr lang="en-US" sz="2000" dirty="0"/>
              <a:t> </a:t>
            </a:r>
            <a:r>
              <a:rPr lang="en-US" sz="2000" dirty="0" err="1"/>
              <a:t>sociální</a:t>
            </a:r>
            <a:r>
              <a:rPr lang="en-US" sz="2000" dirty="0"/>
              <a:t> </a:t>
            </a:r>
            <a:r>
              <a:rPr lang="en-US" sz="2000" dirty="0" err="1"/>
              <a:t>příslušnosti</a:t>
            </a:r>
            <a:r>
              <a:rPr lang="en-US" sz="2000" dirty="0"/>
              <a:t> a </a:t>
            </a:r>
            <a:r>
              <a:rPr lang="en-US" sz="2000" dirty="0" err="1"/>
              <a:t>náboženské</a:t>
            </a:r>
            <a:r>
              <a:rPr lang="en-US" sz="2000" dirty="0"/>
              <a:t> </a:t>
            </a:r>
            <a:r>
              <a:rPr lang="en-US" sz="2000" dirty="0" err="1"/>
              <a:t>kázně</a:t>
            </a:r>
            <a:r>
              <a:rPr lang="en-US" sz="2000" dirty="0"/>
              <a:t> (</a:t>
            </a:r>
            <a:r>
              <a:rPr lang="en-US" sz="2000" dirty="0" err="1"/>
              <a:t>čisté</a:t>
            </a:r>
            <a:r>
              <a:rPr lang="en-US" sz="2000" dirty="0"/>
              <a:t> </a:t>
            </a:r>
            <a:r>
              <a:rPr lang="en-US" sz="2000" dirty="0" err="1"/>
              <a:t>prádlo</a:t>
            </a:r>
            <a:r>
              <a:rPr lang="en-US" sz="2000" dirty="0"/>
              <a:t> = </a:t>
            </a:r>
            <a:r>
              <a:rPr lang="en-US" sz="2000" dirty="0" err="1"/>
              <a:t>křesťanská</a:t>
            </a:r>
            <a:r>
              <a:rPr lang="en-US" sz="2000" dirty="0"/>
              <a:t> </a:t>
            </a:r>
            <a:r>
              <a:rPr lang="en-US" sz="2000" dirty="0" err="1"/>
              <a:t>zdrženlivost</a:t>
            </a:r>
            <a:r>
              <a:rPr lang="en-US" sz="2000" dirty="0"/>
              <a:t>, </a:t>
            </a:r>
            <a:r>
              <a:rPr lang="en-US" sz="2000" dirty="0" err="1"/>
              <a:t>nikoli</a:t>
            </a:r>
            <a:r>
              <a:rPr lang="en-US" sz="2000" dirty="0"/>
              <a:t> </a:t>
            </a:r>
            <a:r>
              <a:rPr lang="en-US" sz="2000" dirty="0" err="1"/>
              <a:t>rozkoš</a:t>
            </a:r>
            <a:r>
              <a:rPr lang="en-US" sz="2000" dirty="0"/>
              <a:t>)</a:t>
            </a:r>
          </a:p>
          <a:p>
            <a:r>
              <a:rPr lang="en-US" sz="2000" dirty="0"/>
              <a:t>V </a:t>
            </a:r>
            <a:r>
              <a:rPr lang="en-US" sz="2000" dirty="0" err="1"/>
              <a:t>umění</a:t>
            </a:r>
            <a:r>
              <a:rPr lang="en-US" sz="2000" dirty="0"/>
              <a:t> 16.–17. </a:t>
            </a:r>
            <a:r>
              <a:rPr lang="en-US" sz="2000" dirty="0" err="1"/>
              <a:t>století</a:t>
            </a:r>
            <a:r>
              <a:rPr lang="en-US" sz="2000" dirty="0"/>
              <a:t> se „</a:t>
            </a:r>
            <a:r>
              <a:rPr lang="en-US" sz="2000" dirty="0" err="1"/>
              <a:t>čisté</a:t>
            </a:r>
            <a:r>
              <a:rPr lang="en-US" sz="2000" dirty="0"/>
              <a:t> </a:t>
            </a:r>
            <a:r>
              <a:rPr lang="en-US" sz="2000" dirty="0" err="1"/>
              <a:t>bílé</a:t>
            </a:r>
            <a:r>
              <a:rPr lang="en-US" sz="2000" dirty="0"/>
              <a:t> </a:t>
            </a:r>
            <a:r>
              <a:rPr lang="en-US" sz="2000" dirty="0" err="1"/>
              <a:t>prádlo</a:t>
            </a:r>
            <a:r>
              <a:rPr lang="en-US" sz="2000" dirty="0"/>
              <a:t>“ </a:t>
            </a:r>
            <a:r>
              <a:rPr lang="en-US" sz="2000" dirty="0" err="1"/>
              <a:t>stává</a:t>
            </a:r>
            <a:r>
              <a:rPr lang="en-US" sz="2000" dirty="0"/>
              <a:t> </a:t>
            </a:r>
            <a:r>
              <a:rPr lang="en-US" sz="2000" dirty="0" err="1"/>
              <a:t>symbolem</a:t>
            </a:r>
            <a:r>
              <a:rPr lang="en-US" sz="2000" dirty="0"/>
              <a:t> </a:t>
            </a:r>
            <a:r>
              <a:rPr lang="en-US" sz="2000" dirty="0" err="1"/>
              <a:t>mravní</a:t>
            </a:r>
            <a:r>
              <a:rPr lang="en-US" sz="2000" dirty="0"/>
              <a:t> </a:t>
            </a:r>
            <a:r>
              <a:rPr lang="en-US" sz="2000" dirty="0" err="1"/>
              <a:t>čistoty</a:t>
            </a:r>
            <a:r>
              <a:rPr lang="en-US" sz="2000" dirty="0"/>
              <a:t> – </a:t>
            </a:r>
            <a:r>
              <a:rPr lang="en-US" sz="2000" dirty="0" err="1"/>
              <a:t>zvláště</a:t>
            </a:r>
            <a:r>
              <a:rPr lang="en-US" sz="2000" dirty="0"/>
              <a:t> u </a:t>
            </a:r>
            <a:r>
              <a:rPr lang="en-US" sz="2000" dirty="0" err="1"/>
              <a:t>Ž</a:t>
            </a:r>
            <a:r>
              <a:rPr lang="en-US" sz="2000" dirty="0"/>
              <a:t> </a:t>
            </a:r>
            <a:r>
              <a:rPr lang="en-US" sz="2000" dirty="0" err="1"/>
              <a:t>postav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1008504-D2A4-4E91-8DFB-8E297027A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569892" y="-4"/>
            <a:ext cx="3622108" cy="6859295"/>
          </a:xfrm>
          <a:custGeom>
            <a:avLst/>
            <a:gdLst>
              <a:gd name="connsiteX0" fmla="*/ 0 w 7037119"/>
              <a:gd name="connsiteY0" fmla="*/ 0 h 6857999"/>
              <a:gd name="connsiteX1" fmla="*/ 6964192 w 7037119"/>
              <a:gd name="connsiteY1" fmla="*/ 0 h 6857999"/>
              <a:gd name="connsiteX2" fmla="*/ 6958160 w 7037119"/>
              <a:gd name="connsiteY2" fmla="*/ 70714 h 6857999"/>
              <a:gd name="connsiteX3" fmla="*/ 6922034 w 7037119"/>
              <a:gd name="connsiteY3" fmla="*/ 154825 h 6857999"/>
              <a:gd name="connsiteX4" fmla="*/ 6864029 w 7037119"/>
              <a:gd name="connsiteY4" fmla="*/ 301580 h 6857999"/>
              <a:gd name="connsiteX5" fmla="*/ 6842156 w 7037119"/>
              <a:gd name="connsiteY5" fmla="*/ 642469 h 6857999"/>
              <a:gd name="connsiteX6" fmla="*/ 6802087 w 7037119"/>
              <a:gd name="connsiteY6" fmla="*/ 818449 h 6857999"/>
              <a:gd name="connsiteX7" fmla="*/ 6798684 w 7037119"/>
              <a:gd name="connsiteY7" fmla="*/ 875396 h 6857999"/>
              <a:gd name="connsiteX8" fmla="*/ 6756983 w 7037119"/>
              <a:gd name="connsiteY8" fmla="*/ 952375 h 6857999"/>
              <a:gd name="connsiteX9" fmla="*/ 6758478 w 7037119"/>
              <a:gd name="connsiteY9" fmla="*/ 972424 h 6857999"/>
              <a:gd name="connsiteX10" fmla="*/ 6752651 w 7037119"/>
              <a:gd name="connsiteY10" fmla="*/ 996407 h 6857999"/>
              <a:gd name="connsiteX11" fmla="*/ 6716997 w 7037119"/>
              <a:gd name="connsiteY11" fmla="*/ 1091248 h 6857999"/>
              <a:gd name="connsiteX12" fmla="*/ 6657090 w 7037119"/>
              <a:gd name="connsiteY12" fmla="*/ 1307489 h 6857999"/>
              <a:gd name="connsiteX13" fmla="*/ 6508075 w 7037119"/>
              <a:gd name="connsiteY13" fmla="*/ 1709568 h 6857999"/>
              <a:gd name="connsiteX14" fmla="*/ 6462759 w 7037119"/>
              <a:gd name="connsiteY14" fmla="*/ 1811874 h 6857999"/>
              <a:gd name="connsiteX15" fmla="*/ 6383790 w 7037119"/>
              <a:gd name="connsiteY15" fmla="*/ 2228963 h 6857999"/>
              <a:gd name="connsiteX16" fmla="*/ 6369096 w 7037119"/>
              <a:gd name="connsiteY16" fmla="*/ 2404942 h 6857999"/>
              <a:gd name="connsiteX17" fmla="*/ 6365696 w 7037119"/>
              <a:gd name="connsiteY17" fmla="*/ 2461889 h 6857999"/>
              <a:gd name="connsiteX18" fmla="*/ 6323990 w 7037119"/>
              <a:gd name="connsiteY18" fmla="*/ 2538869 h 6857999"/>
              <a:gd name="connsiteX19" fmla="*/ 6299971 w 7037119"/>
              <a:gd name="connsiteY19" fmla="*/ 2852842 h 6857999"/>
              <a:gd name="connsiteX20" fmla="*/ 6305256 w 7037119"/>
              <a:gd name="connsiteY20" fmla="*/ 2965146 h 6857999"/>
              <a:gd name="connsiteX21" fmla="*/ 6297430 w 7037119"/>
              <a:gd name="connsiteY21" fmla="*/ 3010980 h 6857999"/>
              <a:gd name="connsiteX22" fmla="*/ 6301903 w 7037119"/>
              <a:gd name="connsiteY22" fmla="*/ 3017531 h 6857999"/>
              <a:gd name="connsiteX23" fmla="*/ 6312288 w 7037119"/>
              <a:gd name="connsiteY23" fmla="*/ 3141762 h 6857999"/>
              <a:gd name="connsiteX24" fmla="*/ 6317307 w 7037119"/>
              <a:gd name="connsiteY24" fmla="*/ 3167974 h 6857999"/>
              <a:gd name="connsiteX25" fmla="*/ 6319343 w 7037119"/>
              <a:gd name="connsiteY25" fmla="*/ 3170223 h 6857999"/>
              <a:gd name="connsiteX26" fmla="*/ 6388791 w 7037119"/>
              <a:gd name="connsiteY26" fmla="*/ 3425292 h 6857999"/>
              <a:gd name="connsiteX27" fmla="*/ 6473625 w 7037119"/>
              <a:gd name="connsiteY27" fmla="*/ 3778499 h 6857999"/>
              <a:gd name="connsiteX28" fmla="*/ 6488572 w 7037119"/>
              <a:gd name="connsiteY28" fmla="*/ 4010514 h 6857999"/>
              <a:gd name="connsiteX29" fmla="*/ 6542727 w 7037119"/>
              <a:gd name="connsiteY29" fmla="*/ 4142824 h 6857999"/>
              <a:gd name="connsiteX30" fmla="*/ 6574700 w 7037119"/>
              <a:gd name="connsiteY30" fmla="*/ 4253089 h 6857999"/>
              <a:gd name="connsiteX31" fmla="*/ 6630782 w 7037119"/>
              <a:gd name="connsiteY31" fmla="*/ 4495230 h 6857999"/>
              <a:gd name="connsiteX32" fmla="*/ 6657121 w 7037119"/>
              <a:gd name="connsiteY32" fmla="*/ 4592798 h 6857999"/>
              <a:gd name="connsiteX33" fmla="*/ 6675304 w 7037119"/>
              <a:gd name="connsiteY33" fmla="*/ 4625784 h 6857999"/>
              <a:gd name="connsiteX34" fmla="*/ 6695194 w 7037119"/>
              <a:gd name="connsiteY34" fmla="*/ 4674587 h 6857999"/>
              <a:gd name="connsiteX35" fmla="*/ 6694674 w 7037119"/>
              <a:gd name="connsiteY35" fmla="*/ 4706669 h 6857999"/>
              <a:gd name="connsiteX36" fmla="*/ 6696125 w 7037119"/>
              <a:gd name="connsiteY36" fmla="*/ 4712312 h 6857999"/>
              <a:gd name="connsiteX37" fmla="*/ 6683308 w 7037119"/>
              <a:gd name="connsiteY37" fmla="*/ 4752491 h 6857999"/>
              <a:gd name="connsiteX38" fmla="*/ 6662625 w 7037119"/>
              <a:gd name="connsiteY38" fmla="*/ 4924134 h 6857999"/>
              <a:gd name="connsiteX39" fmla="*/ 6666282 w 7037119"/>
              <a:gd name="connsiteY39" fmla="*/ 5049729 h 6857999"/>
              <a:gd name="connsiteX40" fmla="*/ 6674923 w 7037119"/>
              <a:gd name="connsiteY40" fmla="*/ 5092608 h 6857999"/>
              <a:gd name="connsiteX41" fmla="*/ 6688949 w 7037119"/>
              <a:gd name="connsiteY41" fmla="*/ 5164561 h 6857999"/>
              <a:gd name="connsiteX42" fmla="*/ 6713476 w 7037119"/>
              <a:gd name="connsiteY42" fmla="*/ 5227429 h 6857999"/>
              <a:gd name="connsiteX43" fmla="*/ 6699741 w 7037119"/>
              <a:gd name="connsiteY43" fmla="*/ 5295738 h 6857999"/>
              <a:gd name="connsiteX44" fmla="*/ 6698438 w 7037119"/>
              <a:gd name="connsiteY44" fmla="*/ 5353315 h 6857999"/>
              <a:gd name="connsiteX45" fmla="*/ 6705394 w 7037119"/>
              <a:gd name="connsiteY45" fmla="*/ 5356747 h 6857999"/>
              <a:gd name="connsiteX46" fmla="*/ 6705941 w 7037119"/>
              <a:gd name="connsiteY46" fmla="*/ 5364029 h 6857999"/>
              <a:gd name="connsiteX47" fmla="*/ 6698760 w 7037119"/>
              <a:gd name="connsiteY47" fmla="*/ 5369188 h 6857999"/>
              <a:gd name="connsiteX48" fmla="*/ 6674560 w 7037119"/>
              <a:gd name="connsiteY48" fmla="*/ 5465115 h 6857999"/>
              <a:gd name="connsiteX49" fmla="*/ 6698322 w 7037119"/>
              <a:gd name="connsiteY49" fmla="*/ 5543278 h 6857999"/>
              <a:gd name="connsiteX50" fmla="*/ 6673987 w 7037119"/>
              <a:gd name="connsiteY50" fmla="*/ 5606762 h 6857999"/>
              <a:gd name="connsiteX51" fmla="*/ 6665359 w 7037119"/>
              <a:gd name="connsiteY51" fmla="*/ 5656986 h 6857999"/>
              <a:gd name="connsiteX52" fmla="*/ 6718420 w 7037119"/>
              <a:gd name="connsiteY52" fmla="*/ 5747675 h 6857999"/>
              <a:gd name="connsiteX53" fmla="*/ 6786357 w 7037119"/>
              <a:gd name="connsiteY53" fmla="*/ 5797270 h 6857999"/>
              <a:gd name="connsiteX54" fmla="*/ 6834299 w 7037119"/>
              <a:gd name="connsiteY54" fmla="*/ 5897781 h 6857999"/>
              <a:gd name="connsiteX55" fmla="*/ 6848771 w 7037119"/>
              <a:gd name="connsiteY55" fmla="*/ 5936497 h 6857999"/>
              <a:gd name="connsiteX56" fmla="*/ 6883460 w 7037119"/>
              <a:gd name="connsiteY56" fmla="*/ 6064046 h 6857999"/>
              <a:gd name="connsiteX57" fmla="*/ 6896072 w 7037119"/>
              <a:gd name="connsiteY57" fmla="*/ 6107188 h 6857999"/>
              <a:gd name="connsiteX58" fmla="*/ 6980725 w 7037119"/>
              <a:gd name="connsiteY58" fmla="*/ 6197444 h 6857999"/>
              <a:gd name="connsiteX59" fmla="*/ 6999028 w 7037119"/>
              <a:gd name="connsiteY59" fmla="*/ 6288610 h 6857999"/>
              <a:gd name="connsiteX60" fmla="*/ 7021306 w 7037119"/>
              <a:gd name="connsiteY60" fmla="*/ 6426700 h 6857999"/>
              <a:gd name="connsiteX61" fmla="*/ 7033259 w 7037119"/>
              <a:gd name="connsiteY61" fmla="*/ 6489284 h 6857999"/>
              <a:gd name="connsiteX62" fmla="*/ 7037119 w 7037119"/>
              <a:gd name="connsiteY62" fmla="*/ 6501140 h 6857999"/>
              <a:gd name="connsiteX63" fmla="*/ 7037119 w 7037119"/>
              <a:gd name="connsiteY63" fmla="*/ 6557754 h 6857999"/>
              <a:gd name="connsiteX64" fmla="*/ 7031649 w 7037119"/>
              <a:gd name="connsiteY64" fmla="*/ 6569925 h 6857999"/>
              <a:gd name="connsiteX65" fmla="*/ 7011548 w 7037119"/>
              <a:gd name="connsiteY65" fmla="*/ 6615002 h 6857999"/>
              <a:gd name="connsiteX66" fmla="*/ 7021837 w 7037119"/>
              <a:gd name="connsiteY66" fmla="*/ 6743644 h 6857999"/>
              <a:gd name="connsiteX67" fmla="*/ 7006394 w 7037119"/>
              <a:gd name="connsiteY67" fmla="*/ 6856390 h 6857999"/>
              <a:gd name="connsiteX68" fmla="*/ 7037119 w 7037119"/>
              <a:gd name="connsiteY68" fmla="*/ 6856494 h 6857999"/>
              <a:gd name="connsiteX69" fmla="*/ 7037119 w 7037119"/>
              <a:gd name="connsiteY69" fmla="*/ 6857999 h 6857999"/>
              <a:gd name="connsiteX70" fmla="*/ 0 w 7037119"/>
              <a:gd name="connsiteY70" fmla="*/ 6857999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6958160 w 8515751"/>
              <a:gd name="connsiteY2" fmla="*/ 70714 h 6857999"/>
              <a:gd name="connsiteX3" fmla="*/ 6922034 w 8515751"/>
              <a:gd name="connsiteY3" fmla="*/ 154825 h 6857999"/>
              <a:gd name="connsiteX4" fmla="*/ 6864029 w 8515751"/>
              <a:gd name="connsiteY4" fmla="*/ 301580 h 6857999"/>
              <a:gd name="connsiteX5" fmla="*/ 6842156 w 8515751"/>
              <a:gd name="connsiteY5" fmla="*/ 642469 h 6857999"/>
              <a:gd name="connsiteX6" fmla="*/ 6802087 w 8515751"/>
              <a:gd name="connsiteY6" fmla="*/ 818449 h 6857999"/>
              <a:gd name="connsiteX7" fmla="*/ 6798684 w 8515751"/>
              <a:gd name="connsiteY7" fmla="*/ 875396 h 6857999"/>
              <a:gd name="connsiteX8" fmla="*/ 6756983 w 8515751"/>
              <a:gd name="connsiteY8" fmla="*/ 952375 h 6857999"/>
              <a:gd name="connsiteX9" fmla="*/ 6758478 w 8515751"/>
              <a:gd name="connsiteY9" fmla="*/ 972424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7037119 w 8515751"/>
              <a:gd name="connsiteY69" fmla="*/ 6857999 h 6857999"/>
              <a:gd name="connsiteX70" fmla="*/ 0 w 8515751"/>
              <a:gd name="connsiteY70" fmla="*/ 6857999 h 6857999"/>
              <a:gd name="connsiteX71" fmla="*/ 0 w 8515751"/>
              <a:gd name="connsiteY71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6922034 w 8515751"/>
              <a:gd name="connsiteY3" fmla="*/ 154825 h 6857999"/>
              <a:gd name="connsiteX4" fmla="*/ 6864029 w 8515751"/>
              <a:gd name="connsiteY4" fmla="*/ 301580 h 6857999"/>
              <a:gd name="connsiteX5" fmla="*/ 6842156 w 8515751"/>
              <a:gd name="connsiteY5" fmla="*/ 642469 h 6857999"/>
              <a:gd name="connsiteX6" fmla="*/ 6802087 w 8515751"/>
              <a:gd name="connsiteY6" fmla="*/ 818449 h 6857999"/>
              <a:gd name="connsiteX7" fmla="*/ 6798684 w 8515751"/>
              <a:gd name="connsiteY7" fmla="*/ 875396 h 6857999"/>
              <a:gd name="connsiteX8" fmla="*/ 6756983 w 8515751"/>
              <a:gd name="connsiteY8" fmla="*/ 952375 h 6857999"/>
              <a:gd name="connsiteX9" fmla="*/ 6758478 w 8515751"/>
              <a:gd name="connsiteY9" fmla="*/ 972424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7037119 w 8515751"/>
              <a:gd name="connsiteY69" fmla="*/ 6857999 h 6857999"/>
              <a:gd name="connsiteX70" fmla="*/ 0 w 8515751"/>
              <a:gd name="connsiteY70" fmla="*/ 6857999 h 6857999"/>
              <a:gd name="connsiteX71" fmla="*/ 0 w 8515751"/>
              <a:gd name="connsiteY71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6864029 w 8515751"/>
              <a:gd name="connsiteY4" fmla="*/ 301580 h 6857999"/>
              <a:gd name="connsiteX5" fmla="*/ 6842156 w 8515751"/>
              <a:gd name="connsiteY5" fmla="*/ 642469 h 6857999"/>
              <a:gd name="connsiteX6" fmla="*/ 6802087 w 8515751"/>
              <a:gd name="connsiteY6" fmla="*/ 818449 h 6857999"/>
              <a:gd name="connsiteX7" fmla="*/ 6798684 w 8515751"/>
              <a:gd name="connsiteY7" fmla="*/ 875396 h 6857999"/>
              <a:gd name="connsiteX8" fmla="*/ 6756983 w 8515751"/>
              <a:gd name="connsiteY8" fmla="*/ 952375 h 6857999"/>
              <a:gd name="connsiteX9" fmla="*/ 6758478 w 8515751"/>
              <a:gd name="connsiteY9" fmla="*/ 972424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7037119 w 8515751"/>
              <a:gd name="connsiteY69" fmla="*/ 6857999 h 6857999"/>
              <a:gd name="connsiteX70" fmla="*/ 0 w 8515751"/>
              <a:gd name="connsiteY70" fmla="*/ 6857999 h 6857999"/>
              <a:gd name="connsiteX71" fmla="*/ 0 w 8515751"/>
              <a:gd name="connsiteY71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6842156 w 8515751"/>
              <a:gd name="connsiteY5" fmla="*/ 642469 h 6857999"/>
              <a:gd name="connsiteX6" fmla="*/ 6802087 w 8515751"/>
              <a:gd name="connsiteY6" fmla="*/ 818449 h 6857999"/>
              <a:gd name="connsiteX7" fmla="*/ 6798684 w 8515751"/>
              <a:gd name="connsiteY7" fmla="*/ 875396 h 6857999"/>
              <a:gd name="connsiteX8" fmla="*/ 6756983 w 8515751"/>
              <a:gd name="connsiteY8" fmla="*/ 952375 h 6857999"/>
              <a:gd name="connsiteX9" fmla="*/ 6758478 w 8515751"/>
              <a:gd name="connsiteY9" fmla="*/ 972424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7037119 w 8515751"/>
              <a:gd name="connsiteY69" fmla="*/ 6857999 h 6857999"/>
              <a:gd name="connsiteX70" fmla="*/ 0 w 8515751"/>
              <a:gd name="connsiteY70" fmla="*/ 6857999 h 6857999"/>
              <a:gd name="connsiteX71" fmla="*/ 0 w 8515751"/>
              <a:gd name="connsiteY71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6802087 w 8515751"/>
              <a:gd name="connsiteY6" fmla="*/ 818449 h 6857999"/>
              <a:gd name="connsiteX7" fmla="*/ 6798684 w 8515751"/>
              <a:gd name="connsiteY7" fmla="*/ 875396 h 6857999"/>
              <a:gd name="connsiteX8" fmla="*/ 6756983 w 8515751"/>
              <a:gd name="connsiteY8" fmla="*/ 952375 h 6857999"/>
              <a:gd name="connsiteX9" fmla="*/ 6758478 w 8515751"/>
              <a:gd name="connsiteY9" fmla="*/ 972424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7037119 w 8515751"/>
              <a:gd name="connsiteY69" fmla="*/ 6857999 h 6857999"/>
              <a:gd name="connsiteX70" fmla="*/ 0 w 8515751"/>
              <a:gd name="connsiteY70" fmla="*/ 6857999 h 6857999"/>
              <a:gd name="connsiteX71" fmla="*/ 0 w 8515751"/>
              <a:gd name="connsiteY71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6551836 w 8515751"/>
              <a:gd name="connsiteY6" fmla="*/ 669593 h 6857999"/>
              <a:gd name="connsiteX7" fmla="*/ 6798684 w 8515751"/>
              <a:gd name="connsiteY7" fmla="*/ 875396 h 6857999"/>
              <a:gd name="connsiteX8" fmla="*/ 6756983 w 8515751"/>
              <a:gd name="connsiteY8" fmla="*/ 952375 h 6857999"/>
              <a:gd name="connsiteX9" fmla="*/ 6758478 w 8515751"/>
              <a:gd name="connsiteY9" fmla="*/ 972424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7037119 w 8515751"/>
              <a:gd name="connsiteY69" fmla="*/ 6857999 h 6857999"/>
              <a:gd name="connsiteX70" fmla="*/ 0 w 8515751"/>
              <a:gd name="connsiteY70" fmla="*/ 6857999 h 6857999"/>
              <a:gd name="connsiteX71" fmla="*/ 0 w 8515751"/>
              <a:gd name="connsiteY71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6798684 w 8515751"/>
              <a:gd name="connsiteY7" fmla="*/ 875396 h 6857999"/>
              <a:gd name="connsiteX8" fmla="*/ 6756983 w 8515751"/>
              <a:gd name="connsiteY8" fmla="*/ 952375 h 6857999"/>
              <a:gd name="connsiteX9" fmla="*/ 6758478 w 8515751"/>
              <a:gd name="connsiteY9" fmla="*/ 972424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7037119 w 8515751"/>
              <a:gd name="connsiteY69" fmla="*/ 6857999 h 6857999"/>
              <a:gd name="connsiteX70" fmla="*/ 0 w 8515751"/>
              <a:gd name="connsiteY70" fmla="*/ 6857999 h 6857999"/>
              <a:gd name="connsiteX71" fmla="*/ 0 w 8515751"/>
              <a:gd name="connsiteY71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6758478 w 8515751"/>
              <a:gd name="connsiteY9" fmla="*/ 972424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7037119 w 8515751"/>
              <a:gd name="connsiteY69" fmla="*/ 6857999 h 6857999"/>
              <a:gd name="connsiteX70" fmla="*/ 0 w 8515751"/>
              <a:gd name="connsiteY70" fmla="*/ 6857999 h 6857999"/>
              <a:gd name="connsiteX71" fmla="*/ 0 w 8515751"/>
              <a:gd name="connsiteY71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7037119 w 8515751"/>
              <a:gd name="connsiteY69" fmla="*/ 6857999 h 6857999"/>
              <a:gd name="connsiteX70" fmla="*/ 0 w 8515751"/>
              <a:gd name="connsiteY70" fmla="*/ 6857999 h 6857999"/>
              <a:gd name="connsiteX71" fmla="*/ 0 w 8515751"/>
              <a:gd name="connsiteY71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7037119 w 8515751"/>
              <a:gd name="connsiteY68" fmla="*/ 6856494 h 6857999"/>
              <a:gd name="connsiteX69" fmla="*/ 0 w 8515751"/>
              <a:gd name="connsiteY69" fmla="*/ 6857999 h 6857999"/>
              <a:gd name="connsiteX70" fmla="*/ 0 w 8515751"/>
              <a:gd name="connsiteY70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21837 w 8515751"/>
              <a:gd name="connsiteY66" fmla="*/ 6743644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259466 w 8515751"/>
              <a:gd name="connsiteY2" fmla="*/ 70714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388791 w 8515751"/>
              <a:gd name="connsiteY26" fmla="*/ 3425292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319343 w 8515751"/>
              <a:gd name="connsiteY25" fmla="*/ 3170223 h 6857999"/>
              <a:gd name="connsiteX26" fmla="*/ 6563966 w 8515751"/>
              <a:gd name="connsiteY26" fmla="*/ 3563516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519546 w 8515751"/>
              <a:gd name="connsiteY25" fmla="*/ 3404139 h 6857999"/>
              <a:gd name="connsiteX26" fmla="*/ 6563966 w 8515751"/>
              <a:gd name="connsiteY26" fmla="*/ 3563516 h 6857999"/>
              <a:gd name="connsiteX27" fmla="*/ 6473625 w 8515751"/>
              <a:gd name="connsiteY27" fmla="*/ 3778499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519546 w 8515751"/>
              <a:gd name="connsiteY25" fmla="*/ 3404139 h 6857999"/>
              <a:gd name="connsiteX26" fmla="*/ 6563966 w 8515751"/>
              <a:gd name="connsiteY26" fmla="*/ 3563516 h 6857999"/>
              <a:gd name="connsiteX27" fmla="*/ 6598751 w 8515751"/>
              <a:gd name="connsiteY27" fmla="*/ 3704071 h 6857999"/>
              <a:gd name="connsiteX28" fmla="*/ 6488572 w 8515751"/>
              <a:gd name="connsiteY28" fmla="*/ 4010514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519546 w 8515751"/>
              <a:gd name="connsiteY25" fmla="*/ 3404139 h 6857999"/>
              <a:gd name="connsiteX26" fmla="*/ 6563966 w 8515751"/>
              <a:gd name="connsiteY26" fmla="*/ 3563516 h 6857999"/>
              <a:gd name="connsiteX27" fmla="*/ 6598751 w 8515751"/>
              <a:gd name="connsiteY27" fmla="*/ 3704071 h 6857999"/>
              <a:gd name="connsiteX28" fmla="*/ 6488573 w 8515751"/>
              <a:gd name="connsiteY28" fmla="*/ 3882923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519546 w 8515751"/>
              <a:gd name="connsiteY25" fmla="*/ 3404139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488573 w 8515751"/>
              <a:gd name="connsiteY28" fmla="*/ 3882923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594404 w 8515751"/>
              <a:gd name="connsiteY25" fmla="*/ 3539311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488573 w 8515751"/>
              <a:gd name="connsiteY28" fmla="*/ 3882923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594404 w 8515751"/>
              <a:gd name="connsiteY25" fmla="*/ 3539311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488573 w 8515751"/>
              <a:gd name="connsiteY28" fmla="*/ 3882923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594404 w 8515751"/>
              <a:gd name="connsiteY25" fmla="*/ 3539311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488573 w 8515751"/>
              <a:gd name="connsiteY28" fmla="*/ 3882923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594404 w 8515751"/>
              <a:gd name="connsiteY25" fmla="*/ 3539311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554074 w 8515751"/>
              <a:gd name="connsiteY28" fmla="*/ 3775580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317307 w 8515751"/>
              <a:gd name="connsiteY24" fmla="*/ 3167974 h 6857999"/>
              <a:gd name="connsiteX25" fmla="*/ 6585046 w 8515751"/>
              <a:gd name="connsiteY25" fmla="*/ 3571116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554074 w 8515751"/>
              <a:gd name="connsiteY28" fmla="*/ 3775580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495097 w 8515751"/>
              <a:gd name="connsiteY24" fmla="*/ 3398562 h 6857999"/>
              <a:gd name="connsiteX25" fmla="*/ 6585046 w 8515751"/>
              <a:gd name="connsiteY25" fmla="*/ 3571116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554074 w 8515751"/>
              <a:gd name="connsiteY28" fmla="*/ 3775580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495097 w 8515751"/>
              <a:gd name="connsiteY24" fmla="*/ 3398562 h 6857999"/>
              <a:gd name="connsiteX25" fmla="*/ 6585046 w 8515751"/>
              <a:gd name="connsiteY25" fmla="*/ 3571116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554074 w 8515751"/>
              <a:gd name="connsiteY28" fmla="*/ 3775580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588668 w 8515751"/>
              <a:gd name="connsiteY24" fmla="*/ 3486026 h 6857999"/>
              <a:gd name="connsiteX25" fmla="*/ 6585046 w 8515751"/>
              <a:gd name="connsiteY25" fmla="*/ 3571116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554074 w 8515751"/>
              <a:gd name="connsiteY28" fmla="*/ 3775580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6756983 w 8515751"/>
              <a:gd name="connsiteY8" fmla="*/ 952375 h 6857999"/>
              <a:gd name="connsiteX9" fmla="*/ 7033754 w 8515751"/>
              <a:gd name="connsiteY9" fmla="*/ 727875 h 6857999"/>
              <a:gd name="connsiteX10" fmla="*/ 6752651 w 8515751"/>
              <a:gd name="connsiteY10" fmla="*/ 996407 h 6857999"/>
              <a:gd name="connsiteX11" fmla="*/ 6716997 w 8515751"/>
              <a:gd name="connsiteY11" fmla="*/ 1091248 h 6857999"/>
              <a:gd name="connsiteX12" fmla="*/ 6657090 w 8515751"/>
              <a:gd name="connsiteY12" fmla="*/ 1307489 h 6857999"/>
              <a:gd name="connsiteX13" fmla="*/ 6508075 w 8515751"/>
              <a:gd name="connsiteY13" fmla="*/ 1709568 h 6857999"/>
              <a:gd name="connsiteX14" fmla="*/ 6462759 w 8515751"/>
              <a:gd name="connsiteY14" fmla="*/ 1811874 h 6857999"/>
              <a:gd name="connsiteX15" fmla="*/ 6383790 w 8515751"/>
              <a:gd name="connsiteY15" fmla="*/ 2228963 h 6857999"/>
              <a:gd name="connsiteX16" fmla="*/ 6369096 w 8515751"/>
              <a:gd name="connsiteY16" fmla="*/ 2404942 h 6857999"/>
              <a:gd name="connsiteX17" fmla="*/ 6365696 w 8515751"/>
              <a:gd name="connsiteY17" fmla="*/ 2461889 h 6857999"/>
              <a:gd name="connsiteX18" fmla="*/ 6323990 w 8515751"/>
              <a:gd name="connsiteY18" fmla="*/ 2538869 h 6857999"/>
              <a:gd name="connsiteX19" fmla="*/ 6299971 w 8515751"/>
              <a:gd name="connsiteY19" fmla="*/ 2852842 h 6857999"/>
              <a:gd name="connsiteX20" fmla="*/ 6305256 w 8515751"/>
              <a:gd name="connsiteY20" fmla="*/ 2965146 h 6857999"/>
              <a:gd name="connsiteX21" fmla="*/ 6297430 w 8515751"/>
              <a:gd name="connsiteY21" fmla="*/ 3010980 h 6857999"/>
              <a:gd name="connsiteX22" fmla="*/ 6301903 w 8515751"/>
              <a:gd name="connsiteY22" fmla="*/ 3017531 h 6857999"/>
              <a:gd name="connsiteX23" fmla="*/ 6312288 w 8515751"/>
              <a:gd name="connsiteY23" fmla="*/ 3141762 h 6857999"/>
              <a:gd name="connsiteX24" fmla="*/ 6588668 w 8515751"/>
              <a:gd name="connsiteY24" fmla="*/ 3486026 h 6857999"/>
              <a:gd name="connsiteX25" fmla="*/ 6585046 w 8515751"/>
              <a:gd name="connsiteY25" fmla="*/ 3571116 h 6857999"/>
              <a:gd name="connsiteX26" fmla="*/ 6629468 w 8515751"/>
              <a:gd name="connsiteY26" fmla="*/ 3623151 h 6857999"/>
              <a:gd name="connsiteX27" fmla="*/ 6598751 w 8515751"/>
              <a:gd name="connsiteY27" fmla="*/ 3704071 h 6857999"/>
              <a:gd name="connsiteX28" fmla="*/ 6554074 w 8515751"/>
              <a:gd name="connsiteY28" fmla="*/ 3775580 h 6857999"/>
              <a:gd name="connsiteX29" fmla="*/ 6542727 w 8515751"/>
              <a:gd name="connsiteY29" fmla="*/ 4142824 h 6857999"/>
              <a:gd name="connsiteX30" fmla="*/ 6574700 w 8515751"/>
              <a:gd name="connsiteY30" fmla="*/ 4253089 h 6857999"/>
              <a:gd name="connsiteX31" fmla="*/ 6630782 w 8515751"/>
              <a:gd name="connsiteY31" fmla="*/ 4495230 h 6857999"/>
              <a:gd name="connsiteX32" fmla="*/ 6657121 w 8515751"/>
              <a:gd name="connsiteY32" fmla="*/ 4592798 h 6857999"/>
              <a:gd name="connsiteX33" fmla="*/ 6675304 w 8515751"/>
              <a:gd name="connsiteY33" fmla="*/ 4625784 h 6857999"/>
              <a:gd name="connsiteX34" fmla="*/ 6695194 w 8515751"/>
              <a:gd name="connsiteY34" fmla="*/ 4674587 h 6857999"/>
              <a:gd name="connsiteX35" fmla="*/ 6694674 w 8515751"/>
              <a:gd name="connsiteY35" fmla="*/ 4706669 h 6857999"/>
              <a:gd name="connsiteX36" fmla="*/ 6696125 w 8515751"/>
              <a:gd name="connsiteY36" fmla="*/ 4712312 h 6857999"/>
              <a:gd name="connsiteX37" fmla="*/ 6683308 w 8515751"/>
              <a:gd name="connsiteY37" fmla="*/ 4752491 h 6857999"/>
              <a:gd name="connsiteX38" fmla="*/ 6662625 w 8515751"/>
              <a:gd name="connsiteY38" fmla="*/ 4924134 h 6857999"/>
              <a:gd name="connsiteX39" fmla="*/ 6666282 w 8515751"/>
              <a:gd name="connsiteY39" fmla="*/ 5049729 h 6857999"/>
              <a:gd name="connsiteX40" fmla="*/ 6674923 w 8515751"/>
              <a:gd name="connsiteY40" fmla="*/ 5092608 h 6857999"/>
              <a:gd name="connsiteX41" fmla="*/ 6688949 w 8515751"/>
              <a:gd name="connsiteY41" fmla="*/ 5164561 h 6857999"/>
              <a:gd name="connsiteX42" fmla="*/ 6713476 w 8515751"/>
              <a:gd name="connsiteY42" fmla="*/ 5227429 h 6857999"/>
              <a:gd name="connsiteX43" fmla="*/ 6699741 w 8515751"/>
              <a:gd name="connsiteY43" fmla="*/ 5295738 h 6857999"/>
              <a:gd name="connsiteX44" fmla="*/ 6698438 w 8515751"/>
              <a:gd name="connsiteY44" fmla="*/ 5353315 h 6857999"/>
              <a:gd name="connsiteX45" fmla="*/ 6705394 w 8515751"/>
              <a:gd name="connsiteY45" fmla="*/ 5356747 h 6857999"/>
              <a:gd name="connsiteX46" fmla="*/ 6705941 w 8515751"/>
              <a:gd name="connsiteY46" fmla="*/ 5364029 h 6857999"/>
              <a:gd name="connsiteX47" fmla="*/ 6698760 w 8515751"/>
              <a:gd name="connsiteY47" fmla="*/ 5369188 h 6857999"/>
              <a:gd name="connsiteX48" fmla="*/ 6674560 w 8515751"/>
              <a:gd name="connsiteY48" fmla="*/ 5465115 h 6857999"/>
              <a:gd name="connsiteX49" fmla="*/ 6698322 w 8515751"/>
              <a:gd name="connsiteY49" fmla="*/ 5543278 h 6857999"/>
              <a:gd name="connsiteX50" fmla="*/ 6673987 w 8515751"/>
              <a:gd name="connsiteY50" fmla="*/ 5606762 h 6857999"/>
              <a:gd name="connsiteX51" fmla="*/ 6665359 w 8515751"/>
              <a:gd name="connsiteY51" fmla="*/ 5656986 h 6857999"/>
              <a:gd name="connsiteX52" fmla="*/ 6718420 w 8515751"/>
              <a:gd name="connsiteY52" fmla="*/ 5747675 h 6857999"/>
              <a:gd name="connsiteX53" fmla="*/ 6786357 w 8515751"/>
              <a:gd name="connsiteY53" fmla="*/ 5797270 h 6857999"/>
              <a:gd name="connsiteX54" fmla="*/ 6834299 w 8515751"/>
              <a:gd name="connsiteY54" fmla="*/ 5897781 h 6857999"/>
              <a:gd name="connsiteX55" fmla="*/ 6848771 w 8515751"/>
              <a:gd name="connsiteY55" fmla="*/ 5936497 h 6857999"/>
              <a:gd name="connsiteX56" fmla="*/ 6883460 w 8515751"/>
              <a:gd name="connsiteY56" fmla="*/ 6064046 h 6857999"/>
              <a:gd name="connsiteX57" fmla="*/ 6896072 w 8515751"/>
              <a:gd name="connsiteY57" fmla="*/ 6107188 h 6857999"/>
              <a:gd name="connsiteX58" fmla="*/ 6980725 w 8515751"/>
              <a:gd name="connsiteY58" fmla="*/ 6197444 h 6857999"/>
              <a:gd name="connsiteX59" fmla="*/ 6999028 w 8515751"/>
              <a:gd name="connsiteY59" fmla="*/ 6288610 h 6857999"/>
              <a:gd name="connsiteX60" fmla="*/ 7021306 w 8515751"/>
              <a:gd name="connsiteY60" fmla="*/ 6426700 h 6857999"/>
              <a:gd name="connsiteX61" fmla="*/ 7033259 w 8515751"/>
              <a:gd name="connsiteY61" fmla="*/ 6489284 h 6857999"/>
              <a:gd name="connsiteX62" fmla="*/ 7037119 w 8515751"/>
              <a:gd name="connsiteY62" fmla="*/ 6501140 h 6857999"/>
              <a:gd name="connsiteX63" fmla="*/ 7037119 w 8515751"/>
              <a:gd name="connsiteY63" fmla="*/ 6557754 h 6857999"/>
              <a:gd name="connsiteX64" fmla="*/ 7031649 w 8515751"/>
              <a:gd name="connsiteY64" fmla="*/ 6569925 h 6857999"/>
              <a:gd name="connsiteX65" fmla="*/ 7011548 w 8515751"/>
              <a:gd name="connsiteY65" fmla="*/ 6615002 h 6857999"/>
              <a:gd name="connsiteX66" fmla="*/ 7096913 w 8515751"/>
              <a:gd name="connsiteY66" fmla="*/ 6733011 h 6857999"/>
              <a:gd name="connsiteX67" fmla="*/ 7006394 w 8515751"/>
              <a:gd name="connsiteY67" fmla="*/ 6856390 h 6857999"/>
              <a:gd name="connsiteX68" fmla="*/ 0 w 8515751"/>
              <a:gd name="connsiteY68" fmla="*/ 6857999 h 6857999"/>
              <a:gd name="connsiteX69" fmla="*/ 0 w 8515751"/>
              <a:gd name="connsiteY69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377666 w 8515751"/>
              <a:gd name="connsiteY6" fmla="*/ 446310 h 6857999"/>
              <a:gd name="connsiteX7" fmla="*/ 7249137 w 8515751"/>
              <a:gd name="connsiteY7" fmla="*/ 577684 h 6857999"/>
              <a:gd name="connsiteX8" fmla="*/ 7033754 w 8515751"/>
              <a:gd name="connsiteY8" fmla="*/ 727875 h 6857999"/>
              <a:gd name="connsiteX9" fmla="*/ 6752651 w 8515751"/>
              <a:gd name="connsiteY9" fmla="*/ 996407 h 6857999"/>
              <a:gd name="connsiteX10" fmla="*/ 6716997 w 8515751"/>
              <a:gd name="connsiteY10" fmla="*/ 1091248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443166 w 8515751"/>
              <a:gd name="connsiteY6" fmla="*/ 466189 h 6857999"/>
              <a:gd name="connsiteX7" fmla="*/ 7249137 w 8515751"/>
              <a:gd name="connsiteY7" fmla="*/ 577684 h 6857999"/>
              <a:gd name="connsiteX8" fmla="*/ 7033754 w 8515751"/>
              <a:gd name="connsiteY8" fmla="*/ 727875 h 6857999"/>
              <a:gd name="connsiteX9" fmla="*/ 6752651 w 8515751"/>
              <a:gd name="connsiteY9" fmla="*/ 996407 h 6857999"/>
              <a:gd name="connsiteX10" fmla="*/ 6716997 w 8515751"/>
              <a:gd name="connsiteY10" fmla="*/ 1091248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443166 w 8515751"/>
              <a:gd name="connsiteY6" fmla="*/ 466189 h 6857999"/>
              <a:gd name="connsiteX7" fmla="*/ 7249137 w 8515751"/>
              <a:gd name="connsiteY7" fmla="*/ 577684 h 6857999"/>
              <a:gd name="connsiteX8" fmla="*/ 7033754 w 8515751"/>
              <a:gd name="connsiteY8" fmla="*/ 727875 h 6857999"/>
              <a:gd name="connsiteX9" fmla="*/ 6752651 w 8515751"/>
              <a:gd name="connsiteY9" fmla="*/ 996407 h 6857999"/>
              <a:gd name="connsiteX10" fmla="*/ 6716997 w 8515751"/>
              <a:gd name="connsiteY10" fmla="*/ 1091248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693011 w 8515751"/>
              <a:gd name="connsiteY5" fmla="*/ 387288 h 6857999"/>
              <a:gd name="connsiteX6" fmla="*/ 7546095 w 8515751"/>
              <a:gd name="connsiteY6" fmla="*/ 438359 h 6857999"/>
              <a:gd name="connsiteX7" fmla="*/ 7249137 w 8515751"/>
              <a:gd name="connsiteY7" fmla="*/ 577684 h 6857999"/>
              <a:gd name="connsiteX8" fmla="*/ 7033754 w 8515751"/>
              <a:gd name="connsiteY8" fmla="*/ 727875 h 6857999"/>
              <a:gd name="connsiteX9" fmla="*/ 6752651 w 8515751"/>
              <a:gd name="connsiteY9" fmla="*/ 996407 h 6857999"/>
              <a:gd name="connsiteX10" fmla="*/ 6716997 w 8515751"/>
              <a:gd name="connsiteY10" fmla="*/ 1091248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546095 w 8515751"/>
              <a:gd name="connsiteY6" fmla="*/ 438359 h 6857999"/>
              <a:gd name="connsiteX7" fmla="*/ 7249137 w 8515751"/>
              <a:gd name="connsiteY7" fmla="*/ 577684 h 6857999"/>
              <a:gd name="connsiteX8" fmla="*/ 7033754 w 8515751"/>
              <a:gd name="connsiteY8" fmla="*/ 727875 h 6857999"/>
              <a:gd name="connsiteX9" fmla="*/ 6752651 w 8515751"/>
              <a:gd name="connsiteY9" fmla="*/ 996407 h 6857999"/>
              <a:gd name="connsiteX10" fmla="*/ 6716997 w 8515751"/>
              <a:gd name="connsiteY10" fmla="*/ 1091248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249137 w 8515751"/>
              <a:gd name="connsiteY7" fmla="*/ 577684 h 6857999"/>
              <a:gd name="connsiteX8" fmla="*/ 7033754 w 8515751"/>
              <a:gd name="connsiteY8" fmla="*/ 727875 h 6857999"/>
              <a:gd name="connsiteX9" fmla="*/ 6752651 w 8515751"/>
              <a:gd name="connsiteY9" fmla="*/ 996407 h 6857999"/>
              <a:gd name="connsiteX10" fmla="*/ 6716997 w 8515751"/>
              <a:gd name="connsiteY10" fmla="*/ 1091248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033754 w 8515751"/>
              <a:gd name="connsiteY8" fmla="*/ 727875 h 6857999"/>
              <a:gd name="connsiteX9" fmla="*/ 6752651 w 8515751"/>
              <a:gd name="connsiteY9" fmla="*/ 996407 h 6857999"/>
              <a:gd name="connsiteX10" fmla="*/ 6716997 w 8515751"/>
              <a:gd name="connsiteY10" fmla="*/ 1091248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6752651 w 8515751"/>
              <a:gd name="connsiteY9" fmla="*/ 996407 h 6857999"/>
              <a:gd name="connsiteX10" fmla="*/ 6716997 w 8515751"/>
              <a:gd name="connsiteY10" fmla="*/ 1091248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6716997 w 8515751"/>
              <a:gd name="connsiteY10" fmla="*/ 1091248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657090 w 8515751"/>
              <a:gd name="connsiteY11" fmla="*/ 1307489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508075 w 8515751"/>
              <a:gd name="connsiteY12" fmla="*/ 1709568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462759 w 8515751"/>
              <a:gd name="connsiteY13" fmla="*/ 1811874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597190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597190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434189 h 6857999"/>
              <a:gd name="connsiteX14" fmla="*/ 6383790 w 8515751"/>
              <a:gd name="connsiteY14" fmla="*/ 2228963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434189 h 6857999"/>
              <a:gd name="connsiteX14" fmla="*/ 6308934 w 8515751"/>
              <a:gd name="connsiteY14" fmla="*/ 2181255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434189 h 6857999"/>
              <a:gd name="connsiteX14" fmla="*/ 6308934 w 8515751"/>
              <a:gd name="connsiteY14" fmla="*/ 2181255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434189 h 6857999"/>
              <a:gd name="connsiteX14" fmla="*/ 6262148 w 8515751"/>
              <a:gd name="connsiteY14" fmla="*/ 1966570 h 6857999"/>
              <a:gd name="connsiteX15" fmla="*/ 6369096 w 8515751"/>
              <a:gd name="connsiteY15" fmla="*/ 2404942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434189 h 6857999"/>
              <a:gd name="connsiteX14" fmla="*/ 6262148 w 8515751"/>
              <a:gd name="connsiteY14" fmla="*/ 1966570 h 6857999"/>
              <a:gd name="connsiteX15" fmla="*/ 6378456 w 8515751"/>
              <a:gd name="connsiteY15" fmla="*/ 2261818 h 6857999"/>
              <a:gd name="connsiteX16" fmla="*/ 6365696 w 8515751"/>
              <a:gd name="connsiteY16" fmla="*/ 246188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434189 h 6857999"/>
              <a:gd name="connsiteX14" fmla="*/ 6262148 w 8515751"/>
              <a:gd name="connsiteY14" fmla="*/ 1966570 h 6857999"/>
              <a:gd name="connsiteX15" fmla="*/ 6378456 w 8515751"/>
              <a:gd name="connsiteY15" fmla="*/ 2261818 h 6857999"/>
              <a:gd name="connsiteX16" fmla="*/ 6346980 w 8515751"/>
              <a:gd name="connsiteY16" fmla="*/ 242610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434189 h 6857999"/>
              <a:gd name="connsiteX14" fmla="*/ 6262148 w 8515751"/>
              <a:gd name="connsiteY14" fmla="*/ 1966570 h 6857999"/>
              <a:gd name="connsiteX15" fmla="*/ 6378456 w 8515751"/>
              <a:gd name="connsiteY15" fmla="*/ 2261818 h 6857999"/>
              <a:gd name="connsiteX16" fmla="*/ 6346980 w 8515751"/>
              <a:gd name="connsiteY16" fmla="*/ 242610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15751"/>
              <a:gd name="connsiteY0" fmla="*/ 0 h 6857999"/>
              <a:gd name="connsiteX1" fmla="*/ 8515751 w 8515751"/>
              <a:gd name="connsiteY1" fmla="*/ 10633 h 6857999"/>
              <a:gd name="connsiteX2" fmla="*/ 8309516 w 8515751"/>
              <a:gd name="connsiteY2" fmla="*/ 91979 h 6857999"/>
              <a:gd name="connsiteX3" fmla="*/ 8048164 w 8515751"/>
              <a:gd name="connsiteY3" fmla="*/ 154825 h 6857999"/>
              <a:gd name="connsiteX4" fmla="*/ 7789959 w 8515751"/>
              <a:gd name="connsiteY4" fmla="*/ 248417 h 6857999"/>
              <a:gd name="connsiteX5" fmla="*/ 7739796 w 8515751"/>
              <a:gd name="connsiteY5" fmla="*/ 335605 h 6857999"/>
              <a:gd name="connsiteX6" fmla="*/ 7630310 w 8515751"/>
              <a:gd name="connsiteY6" fmla="*/ 390651 h 6857999"/>
              <a:gd name="connsiteX7" fmla="*/ 7548568 w 8515751"/>
              <a:gd name="connsiteY7" fmla="*/ 454439 h 6857999"/>
              <a:gd name="connsiteX8" fmla="*/ 7398684 w 8515751"/>
              <a:gd name="connsiteY8" fmla="*/ 556922 h 6857999"/>
              <a:gd name="connsiteX9" fmla="*/ 7183085 w 8515751"/>
              <a:gd name="connsiteY9" fmla="*/ 654501 h 6857999"/>
              <a:gd name="connsiteX10" fmla="*/ 7100644 w 8515751"/>
              <a:gd name="connsiteY10" fmla="*/ 701634 h 6857999"/>
              <a:gd name="connsiteX11" fmla="*/ 6881664 w 8515751"/>
              <a:gd name="connsiteY11" fmla="*/ 878118 h 6857999"/>
              <a:gd name="connsiteX12" fmla="*/ 6648434 w 8515751"/>
              <a:gd name="connsiteY12" fmla="*/ 1204661 h 6857999"/>
              <a:gd name="connsiteX13" fmla="*/ 6378545 w 8515751"/>
              <a:gd name="connsiteY13" fmla="*/ 1434189 h 6857999"/>
              <a:gd name="connsiteX14" fmla="*/ 6262148 w 8515751"/>
              <a:gd name="connsiteY14" fmla="*/ 1966570 h 6857999"/>
              <a:gd name="connsiteX15" fmla="*/ 6378456 w 8515751"/>
              <a:gd name="connsiteY15" fmla="*/ 2261818 h 6857999"/>
              <a:gd name="connsiteX16" fmla="*/ 6346980 w 8515751"/>
              <a:gd name="connsiteY16" fmla="*/ 2426109 h 6857999"/>
              <a:gd name="connsiteX17" fmla="*/ 6323990 w 8515751"/>
              <a:gd name="connsiteY17" fmla="*/ 2538869 h 6857999"/>
              <a:gd name="connsiteX18" fmla="*/ 6299971 w 8515751"/>
              <a:gd name="connsiteY18" fmla="*/ 2852842 h 6857999"/>
              <a:gd name="connsiteX19" fmla="*/ 6305256 w 8515751"/>
              <a:gd name="connsiteY19" fmla="*/ 2965146 h 6857999"/>
              <a:gd name="connsiteX20" fmla="*/ 6297430 w 8515751"/>
              <a:gd name="connsiteY20" fmla="*/ 3010980 h 6857999"/>
              <a:gd name="connsiteX21" fmla="*/ 6301903 w 8515751"/>
              <a:gd name="connsiteY21" fmla="*/ 3017531 h 6857999"/>
              <a:gd name="connsiteX22" fmla="*/ 6312288 w 8515751"/>
              <a:gd name="connsiteY22" fmla="*/ 3141762 h 6857999"/>
              <a:gd name="connsiteX23" fmla="*/ 6588668 w 8515751"/>
              <a:gd name="connsiteY23" fmla="*/ 3486026 h 6857999"/>
              <a:gd name="connsiteX24" fmla="*/ 6585046 w 8515751"/>
              <a:gd name="connsiteY24" fmla="*/ 3571116 h 6857999"/>
              <a:gd name="connsiteX25" fmla="*/ 6629468 w 8515751"/>
              <a:gd name="connsiteY25" fmla="*/ 3623151 h 6857999"/>
              <a:gd name="connsiteX26" fmla="*/ 6598751 w 8515751"/>
              <a:gd name="connsiteY26" fmla="*/ 3704071 h 6857999"/>
              <a:gd name="connsiteX27" fmla="*/ 6554074 w 8515751"/>
              <a:gd name="connsiteY27" fmla="*/ 3775580 h 6857999"/>
              <a:gd name="connsiteX28" fmla="*/ 6542727 w 8515751"/>
              <a:gd name="connsiteY28" fmla="*/ 4142824 h 6857999"/>
              <a:gd name="connsiteX29" fmla="*/ 6574700 w 8515751"/>
              <a:gd name="connsiteY29" fmla="*/ 4253089 h 6857999"/>
              <a:gd name="connsiteX30" fmla="*/ 6630782 w 8515751"/>
              <a:gd name="connsiteY30" fmla="*/ 4495230 h 6857999"/>
              <a:gd name="connsiteX31" fmla="*/ 6657121 w 8515751"/>
              <a:gd name="connsiteY31" fmla="*/ 4592798 h 6857999"/>
              <a:gd name="connsiteX32" fmla="*/ 6675304 w 8515751"/>
              <a:gd name="connsiteY32" fmla="*/ 4625784 h 6857999"/>
              <a:gd name="connsiteX33" fmla="*/ 6695194 w 8515751"/>
              <a:gd name="connsiteY33" fmla="*/ 4674587 h 6857999"/>
              <a:gd name="connsiteX34" fmla="*/ 6694674 w 8515751"/>
              <a:gd name="connsiteY34" fmla="*/ 4706669 h 6857999"/>
              <a:gd name="connsiteX35" fmla="*/ 6696125 w 8515751"/>
              <a:gd name="connsiteY35" fmla="*/ 4712312 h 6857999"/>
              <a:gd name="connsiteX36" fmla="*/ 6683308 w 8515751"/>
              <a:gd name="connsiteY36" fmla="*/ 4752491 h 6857999"/>
              <a:gd name="connsiteX37" fmla="*/ 6662625 w 8515751"/>
              <a:gd name="connsiteY37" fmla="*/ 4924134 h 6857999"/>
              <a:gd name="connsiteX38" fmla="*/ 6666282 w 8515751"/>
              <a:gd name="connsiteY38" fmla="*/ 5049729 h 6857999"/>
              <a:gd name="connsiteX39" fmla="*/ 6674923 w 8515751"/>
              <a:gd name="connsiteY39" fmla="*/ 5092608 h 6857999"/>
              <a:gd name="connsiteX40" fmla="*/ 6688949 w 8515751"/>
              <a:gd name="connsiteY40" fmla="*/ 5164561 h 6857999"/>
              <a:gd name="connsiteX41" fmla="*/ 6713476 w 8515751"/>
              <a:gd name="connsiteY41" fmla="*/ 5227429 h 6857999"/>
              <a:gd name="connsiteX42" fmla="*/ 6699741 w 8515751"/>
              <a:gd name="connsiteY42" fmla="*/ 5295738 h 6857999"/>
              <a:gd name="connsiteX43" fmla="*/ 6698438 w 8515751"/>
              <a:gd name="connsiteY43" fmla="*/ 5353315 h 6857999"/>
              <a:gd name="connsiteX44" fmla="*/ 6705394 w 8515751"/>
              <a:gd name="connsiteY44" fmla="*/ 5356747 h 6857999"/>
              <a:gd name="connsiteX45" fmla="*/ 6705941 w 8515751"/>
              <a:gd name="connsiteY45" fmla="*/ 5364029 h 6857999"/>
              <a:gd name="connsiteX46" fmla="*/ 6698760 w 8515751"/>
              <a:gd name="connsiteY46" fmla="*/ 5369188 h 6857999"/>
              <a:gd name="connsiteX47" fmla="*/ 6674560 w 8515751"/>
              <a:gd name="connsiteY47" fmla="*/ 5465115 h 6857999"/>
              <a:gd name="connsiteX48" fmla="*/ 6698322 w 8515751"/>
              <a:gd name="connsiteY48" fmla="*/ 5543278 h 6857999"/>
              <a:gd name="connsiteX49" fmla="*/ 6673987 w 8515751"/>
              <a:gd name="connsiteY49" fmla="*/ 5606762 h 6857999"/>
              <a:gd name="connsiteX50" fmla="*/ 6665359 w 8515751"/>
              <a:gd name="connsiteY50" fmla="*/ 5656986 h 6857999"/>
              <a:gd name="connsiteX51" fmla="*/ 6718420 w 8515751"/>
              <a:gd name="connsiteY51" fmla="*/ 5747675 h 6857999"/>
              <a:gd name="connsiteX52" fmla="*/ 6786357 w 8515751"/>
              <a:gd name="connsiteY52" fmla="*/ 5797270 h 6857999"/>
              <a:gd name="connsiteX53" fmla="*/ 6834299 w 8515751"/>
              <a:gd name="connsiteY53" fmla="*/ 5897781 h 6857999"/>
              <a:gd name="connsiteX54" fmla="*/ 6848771 w 8515751"/>
              <a:gd name="connsiteY54" fmla="*/ 5936497 h 6857999"/>
              <a:gd name="connsiteX55" fmla="*/ 6883460 w 8515751"/>
              <a:gd name="connsiteY55" fmla="*/ 6064046 h 6857999"/>
              <a:gd name="connsiteX56" fmla="*/ 6896072 w 8515751"/>
              <a:gd name="connsiteY56" fmla="*/ 6107188 h 6857999"/>
              <a:gd name="connsiteX57" fmla="*/ 6980725 w 8515751"/>
              <a:gd name="connsiteY57" fmla="*/ 6197444 h 6857999"/>
              <a:gd name="connsiteX58" fmla="*/ 6999028 w 8515751"/>
              <a:gd name="connsiteY58" fmla="*/ 6288610 h 6857999"/>
              <a:gd name="connsiteX59" fmla="*/ 7021306 w 8515751"/>
              <a:gd name="connsiteY59" fmla="*/ 6426700 h 6857999"/>
              <a:gd name="connsiteX60" fmla="*/ 7033259 w 8515751"/>
              <a:gd name="connsiteY60" fmla="*/ 6489284 h 6857999"/>
              <a:gd name="connsiteX61" fmla="*/ 7037119 w 8515751"/>
              <a:gd name="connsiteY61" fmla="*/ 6501140 h 6857999"/>
              <a:gd name="connsiteX62" fmla="*/ 7037119 w 8515751"/>
              <a:gd name="connsiteY62" fmla="*/ 6557754 h 6857999"/>
              <a:gd name="connsiteX63" fmla="*/ 7031649 w 8515751"/>
              <a:gd name="connsiteY63" fmla="*/ 6569925 h 6857999"/>
              <a:gd name="connsiteX64" fmla="*/ 7011548 w 8515751"/>
              <a:gd name="connsiteY64" fmla="*/ 6615002 h 6857999"/>
              <a:gd name="connsiteX65" fmla="*/ 7096913 w 8515751"/>
              <a:gd name="connsiteY65" fmla="*/ 6733011 h 6857999"/>
              <a:gd name="connsiteX66" fmla="*/ 7006394 w 8515751"/>
              <a:gd name="connsiteY66" fmla="*/ 6856390 h 6857999"/>
              <a:gd name="connsiteX67" fmla="*/ 0 w 8515751"/>
              <a:gd name="connsiteY67" fmla="*/ 6857999 h 6857999"/>
              <a:gd name="connsiteX68" fmla="*/ 0 w 8515751"/>
              <a:gd name="connsiteY68" fmla="*/ 0 h 6857999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09516 w 8525109"/>
              <a:gd name="connsiteY2" fmla="*/ 93273 h 6859293"/>
              <a:gd name="connsiteX3" fmla="*/ 8048164 w 8525109"/>
              <a:gd name="connsiteY3" fmla="*/ 156119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7033259 w 8525109"/>
              <a:gd name="connsiteY60" fmla="*/ 6490578 h 6859293"/>
              <a:gd name="connsiteX61" fmla="*/ 7037119 w 8525109"/>
              <a:gd name="connsiteY61" fmla="*/ 6502434 h 6859293"/>
              <a:gd name="connsiteX62" fmla="*/ 7037119 w 8525109"/>
              <a:gd name="connsiteY62" fmla="*/ 6559048 h 6859293"/>
              <a:gd name="connsiteX63" fmla="*/ 7031649 w 8525109"/>
              <a:gd name="connsiteY63" fmla="*/ 6571219 h 6859293"/>
              <a:gd name="connsiteX64" fmla="*/ 7011548 w 8525109"/>
              <a:gd name="connsiteY64" fmla="*/ 6616296 h 6859293"/>
              <a:gd name="connsiteX65" fmla="*/ 7096913 w 8525109"/>
              <a:gd name="connsiteY65" fmla="*/ 6734305 h 6859293"/>
              <a:gd name="connsiteX66" fmla="*/ 7006394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048164 w 8525109"/>
              <a:gd name="connsiteY3" fmla="*/ 156119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7033259 w 8525109"/>
              <a:gd name="connsiteY60" fmla="*/ 6490578 h 6859293"/>
              <a:gd name="connsiteX61" fmla="*/ 7037119 w 8525109"/>
              <a:gd name="connsiteY61" fmla="*/ 6502434 h 6859293"/>
              <a:gd name="connsiteX62" fmla="*/ 7037119 w 8525109"/>
              <a:gd name="connsiteY62" fmla="*/ 6559048 h 6859293"/>
              <a:gd name="connsiteX63" fmla="*/ 7031649 w 8525109"/>
              <a:gd name="connsiteY63" fmla="*/ 6571219 h 6859293"/>
              <a:gd name="connsiteX64" fmla="*/ 7011548 w 8525109"/>
              <a:gd name="connsiteY64" fmla="*/ 6616296 h 6859293"/>
              <a:gd name="connsiteX65" fmla="*/ 7096913 w 8525109"/>
              <a:gd name="connsiteY65" fmla="*/ 6734305 h 6859293"/>
              <a:gd name="connsiteX66" fmla="*/ 7006394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7033259 w 8525109"/>
              <a:gd name="connsiteY60" fmla="*/ 6490578 h 6859293"/>
              <a:gd name="connsiteX61" fmla="*/ 7037119 w 8525109"/>
              <a:gd name="connsiteY61" fmla="*/ 6502434 h 6859293"/>
              <a:gd name="connsiteX62" fmla="*/ 7037119 w 8525109"/>
              <a:gd name="connsiteY62" fmla="*/ 6559048 h 6859293"/>
              <a:gd name="connsiteX63" fmla="*/ 7031649 w 8525109"/>
              <a:gd name="connsiteY63" fmla="*/ 6571219 h 6859293"/>
              <a:gd name="connsiteX64" fmla="*/ 7011548 w 8525109"/>
              <a:gd name="connsiteY64" fmla="*/ 6616296 h 6859293"/>
              <a:gd name="connsiteX65" fmla="*/ 7096913 w 8525109"/>
              <a:gd name="connsiteY65" fmla="*/ 6734305 h 6859293"/>
              <a:gd name="connsiteX66" fmla="*/ 7006394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7033259 w 8525109"/>
              <a:gd name="connsiteY60" fmla="*/ 6490578 h 6859293"/>
              <a:gd name="connsiteX61" fmla="*/ 7037119 w 8525109"/>
              <a:gd name="connsiteY61" fmla="*/ 6502434 h 6859293"/>
              <a:gd name="connsiteX62" fmla="*/ 7037119 w 8525109"/>
              <a:gd name="connsiteY62" fmla="*/ 6559048 h 6859293"/>
              <a:gd name="connsiteX63" fmla="*/ 7031649 w 8525109"/>
              <a:gd name="connsiteY63" fmla="*/ 6571219 h 6859293"/>
              <a:gd name="connsiteX64" fmla="*/ 7011548 w 8525109"/>
              <a:gd name="connsiteY64" fmla="*/ 6616296 h 6859293"/>
              <a:gd name="connsiteX65" fmla="*/ 7096913 w 8525109"/>
              <a:gd name="connsiteY65" fmla="*/ 6734305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7033259 w 8525109"/>
              <a:gd name="connsiteY60" fmla="*/ 6490578 h 6859293"/>
              <a:gd name="connsiteX61" fmla="*/ 7037119 w 8525109"/>
              <a:gd name="connsiteY61" fmla="*/ 6502434 h 6859293"/>
              <a:gd name="connsiteX62" fmla="*/ 7037119 w 8525109"/>
              <a:gd name="connsiteY62" fmla="*/ 6559048 h 6859293"/>
              <a:gd name="connsiteX63" fmla="*/ 7031649 w 8525109"/>
              <a:gd name="connsiteY63" fmla="*/ 6571219 h 6859293"/>
              <a:gd name="connsiteX64" fmla="*/ 7011548 w 8525109"/>
              <a:gd name="connsiteY64" fmla="*/ 6616296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7033259 w 8525109"/>
              <a:gd name="connsiteY60" fmla="*/ 6490578 h 6859293"/>
              <a:gd name="connsiteX61" fmla="*/ 7037119 w 8525109"/>
              <a:gd name="connsiteY61" fmla="*/ 6502434 h 6859293"/>
              <a:gd name="connsiteX62" fmla="*/ 7037119 w 8525109"/>
              <a:gd name="connsiteY62" fmla="*/ 6559048 h 6859293"/>
              <a:gd name="connsiteX63" fmla="*/ 7031649 w 8525109"/>
              <a:gd name="connsiteY63" fmla="*/ 6571219 h 6859293"/>
              <a:gd name="connsiteX64" fmla="*/ 6271742 w 8525109"/>
              <a:gd name="connsiteY64" fmla="*/ 6740121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7033259 w 8525109"/>
              <a:gd name="connsiteY60" fmla="*/ 6490578 h 6859293"/>
              <a:gd name="connsiteX61" fmla="*/ 7037119 w 8525109"/>
              <a:gd name="connsiteY61" fmla="*/ 6502434 h 6859293"/>
              <a:gd name="connsiteX62" fmla="*/ 7037119 w 8525109"/>
              <a:gd name="connsiteY62" fmla="*/ 6559048 h 6859293"/>
              <a:gd name="connsiteX63" fmla="*/ 6284371 w 8525109"/>
              <a:gd name="connsiteY63" fmla="*/ 6698219 h 6859293"/>
              <a:gd name="connsiteX64" fmla="*/ 6271742 w 8525109"/>
              <a:gd name="connsiteY64" fmla="*/ 6740121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7033259 w 8525109"/>
              <a:gd name="connsiteY60" fmla="*/ 6490578 h 6859293"/>
              <a:gd name="connsiteX61" fmla="*/ 7037119 w 8525109"/>
              <a:gd name="connsiteY61" fmla="*/ 6502434 h 6859293"/>
              <a:gd name="connsiteX62" fmla="*/ 6342151 w 8525109"/>
              <a:gd name="connsiteY62" fmla="*/ 6663823 h 6859293"/>
              <a:gd name="connsiteX63" fmla="*/ 6284371 w 8525109"/>
              <a:gd name="connsiteY63" fmla="*/ 6698219 h 6859293"/>
              <a:gd name="connsiteX64" fmla="*/ 6271742 w 8525109"/>
              <a:gd name="connsiteY64" fmla="*/ 6740121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7033259 w 8525109"/>
              <a:gd name="connsiteY60" fmla="*/ 6490578 h 6859293"/>
              <a:gd name="connsiteX61" fmla="*/ 6319732 w 8525109"/>
              <a:gd name="connsiteY61" fmla="*/ 6616734 h 6859293"/>
              <a:gd name="connsiteX62" fmla="*/ 6342151 w 8525109"/>
              <a:gd name="connsiteY62" fmla="*/ 6663823 h 6859293"/>
              <a:gd name="connsiteX63" fmla="*/ 6284371 w 8525109"/>
              <a:gd name="connsiteY63" fmla="*/ 6698219 h 6859293"/>
              <a:gd name="connsiteX64" fmla="*/ 6271742 w 8525109"/>
              <a:gd name="connsiteY64" fmla="*/ 6740121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7021306 w 8525109"/>
              <a:gd name="connsiteY59" fmla="*/ 6427994 h 6859293"/>
              <a:gd name="connsiteX60" fmla="*/ 6345764 w 8525109"/>
              <a:gd name="connsiteY60" fmla="*/ 6582653 h 6859293"/>
              <a:gd name="connsiteX61" fmla="*/ 6319732 w 8525109"/>
              <a:gd name="connsiteY61" fmla="*/ 6616734 h 6859293"/>
              <a:gd name="connsiteX62" fmla="*/ 6342151 w 8525109"/>
              <a:gd name="connsiteY62" fmla="*/ 6663823 h 6859293"/>
              <a:gd name="connsiteX63" fmla="*/ 6284371 w 8525109"/>
              <a:gd name="connsiteY63" fmla="*/ 6698219 h 6859293"/>
              <a:gd name="connsiteX64" fmla="*/ 6271742 w 8525109"/>
              <a:gd name="connsiteY64" fmla="*/ 6740121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999028 w 8525109"/>
              <a:gd name="connsiteY58" fmla="*/ 6289904 h 6859293"/>
              <a:gd name="connsiteX59" fmla="*/ 6416010 w 8525109"/>
              <a:gd name="connsiteY59" fmla="*/ 6532769 h 6859293"/>
              <a:gd name="connsiteX60" fmla="*/ 6345764 w 8525109"/>
              <a:gd name="connsiteY60" fmla="*/ 6582653 h 6859293"/>
              <a:gd name="connsiteX61" fmla="*/ 6319732 w 8525109"/>
              <a:gd name="connsiteY61" fmla="*/ 6616734 h 6859293"/>
              <a:gd name="connsiteX62" fmla="*/ 6342151 w 8525109"/>
              <a:gd name="connsiteY62" fmla="*/ 6663823 h 6859293"/>
              <a:gd name="connsiteX63" fmla="*/ 6284371 w 8525109"/>
              <a:gd name="connsiteY63" fmla="*/ 6698219 h 6859293"/>
              <a:gd name="connsiteX64" fmla="*/ 6271742 w 8525109"/>
              <a:gd name="connsiteY64" fmla="*/ 6740121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378787 w 8525109"/>
              <a:gd name="connsiteY58" fmla="*/ 6426429 h 6859293"/>
              <a:gd name="connsiteX59" fmla="*/ 6416010 w 8525109"/>
              <a:gd name="connsiteY59" fmla="*/ 6532769 h 6859293"/>
              <a:gd name="connsiteX60" fmla="*/ 6345764 w 8525109"/>
              <a:gd name="connsiteY60" fmla="*/ 6582653 h 6859293"/>
              <a:gd name="connsiteX61" fmla="*/ 6319732 w 8525109"/>
              <a:gd name="connsiteY61" fmla="*/ 6616734 h 6859293"/>
              <a:gd name="connsiteX62" fmla="*/ 6342151 w 8525109"/>
              <a:gd name="connsiteY62" fmla="*/ 6663823 h 6859293"/>
              <a:gd name="connsiteX63" fmla="*/ 6284371 w 8525109"/>
              <a:gd name="connsiteY63" fmla="*/ 6698219 h 6859293"/>
              <a:gd name="connsiteX64" fmla="*/ 6271742 w 8525109"/>
              <a:gd name="connsiteY64" fmla="*/ 6740121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980725 w 8525109"/>
              <a:gd name="connsiteY57" fmla="*/ 6198738 h 6859293"/>
              <a:gd name="connsiteX58" fmla="*/ 6378787 w 8525109"/>
              <a:gd name="connsiteY58" fmla="*/ 6426429 h 6859293"/>
              <a:gd name="connsiteX59" fmla="*/ 6386119 w 8525109"/>
              <a:gd name="connsiteY59" fmla="*/ 6529594 h 6859293"/>
              <a:gd name="connsiteX60" fmla="*/ 6345764 w 8525109"/>
              <a:gd name="connsiteY60" fmla="*/ 6582653 h 6859293"/>
              <a:gd name="connsiteX61" fmla="*/ 6319732 w 8525109"/>
              <a:gd name="connsiteY61" fmla="*/ 6616734 h 6859293"/>
              <a:gd name="connsiteX62" fmla="*/ 6342151 w 8525109"/>
              <a:gd name="connsiteY62" fmla="*/ 6663823 h 6859293"/>
              <a:gd name="connsiteX63" fmla="*/ 6284371 w 8525109"/>
              <a:gd name="connsiteY63" fmla="*/ 6698219 h 6859293"/>
              <a:gd name="connsiteX64" fmla="*/ 6271742 w 8525109"/>
              <a:gd name="connsiteY64" fmla="*/ 6740121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83460 w 8525109"/>
              <a:gd name="connsiteY55" fmla="*/ 6065340 h 6859293"/>
              <a:gd name="connsiteX56" fmla="*/ 6896072 w 8525109"/>
              <a:gd name="connsiteY56" fmla="*/ 6108482 h 6859293"/>
              <a:gd name="connsiteX57" fmla="*/ 6524887 w 8525109"/>
              <a:gd name="connsiteY57" fmla="*/ 6249538 h 6859293"/>
              <a:gd name="connsiteX58" fmla="*/ 6378787 w 8525109"/>
              <a:gd name="connsiteY58" fmla="*/ 6426429 h 6859293"/>
              <a:gd name="connsiteX59" fmla="*/ 6386119 w 8525109"/>
              <a:gd name="connsiteY59" fmla="*/ 6529594 h 6859293"/>
              <a:gd name="connsiteX60" fmla="*/ 6345764 w 8525109"/>
              <a:gd name="connsiteY60" fmla="*/ 6582653 h 6859293"/>
              <a:gd name="connsiteX61" fmla="*/ 6319732 w 8525109"/>
              <a:gd name="connsiteY61" fmla="*/ 6616734 h 6859293"/>
              <a:gd name="connsiteX62" fmla="*/ 6342151 w 8525109"/>
              <a:gd name="connsiteY62" fmla="*/ 6663823 h 6859293"/>
              <a:gd name="connsiteX63" fmla="*/ 6284371 w 8525109"/>
              <a:gd name="connsiteY63" fmla="*/ 6698219 h 6859293"/>
              <a:gd name="connsiteX64" fmla="*/ 6271742 w 8525109"/>
              <a:gd name="connsiteY64" fmla="*/ 6740121 h 6859293"/>
              <a:gd name="connsiteX65" fmla="*/ 6297326 w 8525109"/>
              <a:gd name="connsiteY65" fmla="*/ 6788280 h 6859293"/>
              <a:gd name="connsiteX66" fmla="*/ 6229226 w 8525109"/>
              <a:gd name="connsiteY66" fmla="*/ 6857684 h 6859293"/>
              <a:gd name="connsiteX67" fmla="*/ 0 w 8525109"/>
              <a:gd name="connsiteY67" fmla="*/ 6859293 h 6859293"/>
              <a:gd name="connsiteX68" fmla="*/ 0 w 8525109"/>
              <a:gd name="connsiteY68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48771 w 8525109"/>
              <a:gd name="connsiteY54" fmla="*/ 5937791 h 6859293"/>
              <a:gd name="connsiteX55" fmla="*/ 6896072 w 8525109"/>
              <a:gd name="connsiteY55" fmla="*/ 6108482 h 6859293"/>
              <a:gd name="connsiteX56" fmla="*/ 6524887 w 8525109"/>
              <a:gd name="connsiteY56" fmla="*/ 6249538 h 6859293"/>
              <a:gd name="connsiteX57" fmla="*/ 6378787 w 8525109"/>
              <a:gd name="connsiteY57" fmla="*/ 6426429 h 6859293"/>
              <a:gd name="connsiteX58" fmla="*/ 6386119 w 8525109"/>
              <a:gd name="connsiteY58" fmla="*/ 6529594 h 6859293"/>
              <a:gd name="connsiteX59" fmla="*/ 6345764 w 8525109"/>
              <a:gd name="connsiteY59" fmla="*/ 6582653 h 6859293"/>
              <a:gd name="connsiteX60" fmla="*/ 6319732 w 8525109"/>
              <a:gd name="connsiteY60" fmla="*/ 6616734 h 6859293"/>
              <a:gd name="connsiteX61" fmla="*/ 6342151 w 8525109"/>
              <a:gd name="connsiteY61" fmla="*/ 6663823 h 6859293"/>
              <a:gd name="connsiteX62" fmla="*/ 6284371 w 8525109"/>
              <a:gd name="connsiteY62" fmla="*/ 6698219 h 6859293"/>
              <a:gd name="connsiteX63" fmla="*/ 6271742 w 8525109"/>
              <a:gd name="connsiteY63" fmla="*/ 6740121 h 6859293"/>
              <a:gd name="connsiteX64" fmla="*/ 6297326 w 8525109"/>
              <a:gd name="connsiteY64" fmla="*/ 6788280 h 6859293"/>
              <a:gd name="connsiteX65" fmla="*/ 6229226 w 8525109"/>
              <a:gd name="connsiteY65" fmla="*/ 6857684 h 6859293"/>
              <a:gd name="connsiteX66" fmla="*/ 0 w 8525109"/>
              <a:gd name="connsiteY66" fmla="*/ 6859293 h 6859293"/>
              <a:gd name="connsiteX67" fmla="*/ 0 w 8525109"/>
              <a:gd name="connsiteY67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896072 w 8525109"/>
              <a:gd name="connsiteY54" fmla="*/ 6108482 h 6859293"/>
              <a:gd name="connsiteX55" fmla="*/ 6524887 w 8525109"/>
              <a:gd name="connsiteY55" fmla="*/ 6249538 h 6859293"/>
              <a:gd name="connsiteX56" fmla="*/ 6378787 w 8525109"/>
              <a:gd name="connsiteY56" fmla="*/ 6426429 h 6859293"/>
              <a:gd name="connsiteX57" fmla="*/ 6386119 w 8525109"/>
              <a:gd name="connsiteY57" fmla="*/ 6529594 h 6859293"/>
              <a:gd name="connsiteX58" fmla="*/ 6345764 w 8525109"/>
              <a:gd name="connsiteY58" fmla="*/ 6582653 h 6859293"/>
              <a:gd name="connsiteX59" fmla="*/ 6319732 w 8525109"/>
              <a:gd name="connsiteY59" fmla="*/ 6616734 h 6859293"/>
              <a:gd name="connsiteX60" fmla="*/ 6342151 w 8525109"/>
              <a:gd name="connsiteY60" fmla="*/ 6663823 h 6859293"/>
              <a:gd name="connsiteX61" fmla="*/ 6284371 w 8525109"/>
              <a:gd name="connsiteY61" fmla="*/ 6698219 h 6859293"/>
              <a:gd name="connsiteX62" fmla="*/ 6271742 w 8525109"/>
              <a:gd name="connsiteY62" fmla="*/ 6740121 h 6859293"/>
              <a:gd name="connsiteX63" fmla="*/ 6297326 w 8525109"/>
              <a:gd name="connsiteY63" fmla="*/ 6788280 h 6859293"/>
              <a:gd name="connsiteX64" fmla="*/ 6229226 w 8525109"/>
              <a:gd name="connsiteY64" fmla="*/ 6857684 h 6859293"/>
              <a:gd name="connsiteX65" fmla="*/ 0 w 8525109"/>
              <a:gd name="connsiteY65" fmla="*/ 6859293 h 6859293"/>
              <a:gd name="connsiteX66" fmla="*/ 0 w 8525109"/>
              <a:gd name="connsiteY66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834299 w 8525109"/>
              <a:gd name="connsiteY53" fmla="*/ 5899075 h 6859293"/>
              <a:gd name="connsiteX54" fmla="*/ 6544853 w 8525109"/>
              <a:gd name="connsiteY54" fmla="*/ 6019582 h 6859293"/>
              <a:gd name="connsiteX55" fmla="*/ 6524887 w 8525109"/>
              <a:gd name="connsiteY55" fmla="*/ 6249538 h 6859293"/>
              <a:gd name="connsiteX56" fmla="*/ 6378787 w 8525109"/>
              <a:gd name="connsiteY56" fmla="*/ 6426429 h 6859293"/>
              <a:gd name="connsiteX57" fmla="*/ 6386119 w 8525109"/>
              <a:gd name="connsiteY57" fmla="*/ 6529594 h 6859293"/>
              <a:gd name="connsiteX58" fmla="*/ 6345764 w 8525109"/>
              <a:gd name="connsiteY58" fmla="*/ 6582653 h 6859293"/>
              <a:gd name="connsiteX59" fmla="*/ 6319732 w 8525109"/>
              <a:gd name="connsiteY59" fmla="*/ 6616734 h 6859293"/>
              <a:gd name="connsiteX60" fmla="*/ 6342151 w 8525109"/>
              <a:gd name="connsiteY60" fmla="*/ 6663823 h 6859293"/>
              <a:gd name="connsiteX61" fmla="*/ 6284371 w 8525109"/>
              <a:gd name="connsiteY61" fmla="*/ 6698219 h 6859293"/>
              <a:gd name="connsiteX62" fmla="*/ 6271742 w 8525109"/>
              <a:gd name="connsiteY62" fmla="*/ 6740121 h 6859293"/>
              <a:gd name="connsiteX63" fmla="*/ 6297326 w 8525109"/>
              <a:gd name="connsiteY63" fmla="*/ 6788280 h 6859293"/>
              <a:gd name="connsiteX64" fmla="*/ 6229226 w 8525109"/>
              <a:gd name="connsiteY64" fmla="*/ 6857684 h 6859293"/>
              <a:gd name="connsiteX65" fmla="*/ 0 w 8525109"/>
              <a:gd name="connsiteY65" fmla="*/ 6859293 h 6859293"/>
              <a:gd name="connsiteX66" fmla="*/ 0 w 8525109"/>
              <a:gd name="connsiteY66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786357 w 8525109"/>
              <a:gd name="connsiteY52" fmla="*/ 5798564 h 6859293"/>
              <a:gd name="connsiteX53" fmla="*/ 6544853 w 8525109"/>
              <a:gd name="connsiteY53" fmla="*/ 6019582 h 6859293"/>
              <a:gd name="connsiteX54" fmla="*/ 6524887 w 8525109"/>
              <a:gd name="connsiteY54" fmla="*/ 6249538 h 6859293"/>
              <a:gd name="connsiteX55" fmla="*/ 6378787 w 8525109"/>
              <a:gd name="connsiteY55" fmla="*/ 6426429 h 6859293"/>
              <a:gd name="connsiteX56" fmla="*/ 6386119 w 8525109"/>
              <a:gd name="connsiteY56" fmla="*/ 6529594 h 6859293"/>
              <a:gd name="connsiteX57" fmla="*/ 6345764 w 8525109"/>
              <a:gd name="connsiteY57" fmla="*/ 6582653 h 6859293"/>
              <a:gd name="connsiteX58" fmla="*/ 6319732 w 8525109"/>
              <a:gd name="connsiteY58" fmla="*/ 6616734 h 6859293"/>
              <a:gd name="connsiteX59" fmla="*/ 6342151 w 8525109"/>
              <a:gd name="connsiteY59" fmla="*/ 6663823 h 6859293"/>
              <a:gd name="connsiteX60" fmla="*/ 6284371 w 8525109"/>
              <a:gd name="connsiteY60" fmla="*/ 6698219 h 6859293"/>
              <a:gd name="connsiteX61" fmla="*/ 6271742 w 8525109"/>
              <a:gd name="connsiteY61" fmla="*/ 6740121 h 6859293"/>
              <a:gd name="connsiteX62" fmla="*/ 6297326 w 8525109"/>
              <a:gd name="connsiteY62" fmla="*/ 6788280 h 6859293"/>
              <a:gd name="connsiteX63" fmla="*/ 6229226 w 8525109"/>
              <a:gd name="connsiteY63" fmla="*/ 6857684 h 6859293"/>
              <a:gd name="connsiteX64" fmla="*/ 0 w 8525109"/>
              <a:gd name="connsiteY64" fmla="*/ 6859293 h 6859293"/>
              <a:gd name="connsiteX65" fmla="*/ 0 w 8525109"/>
              <a:gd name="connsiteY65" fmla="*/ 1294 h 6859293"/>
              <a:gd name="connsiteX0" fmla="*/ 0 w 8525109"/>
              <a:gd name="connsiteY0" fmla="*/ 1294 h 6859293"/>
              <a:gd name="connsiteX1" fmla="*/ 8525109 w 8525109"/>
              <a:gd name="connsiteY1" fmla="*/ 0 h 6859293"/>
              <a:gd name="connsiteX2" fmla="*/ 8346944 w 8525109"/>
              <a:gd name="connsiteY2" fmla="*/ 81346 h 6859293"/>
              <a:gd name="connsiteX3" fmla="*/ 8132380 w 8525109"/>
              <a:gd name="connsiteY3" fmla="*/ 160094 h 6859293"/>
              <a:gd name="connsiteX4" fmla="*/ 7789959 w 8525109"/>
              <a:gd name="connsiteY4" fmla="*/ 249711 h 6859293"/>
              <a:gd name="connsiteX5" fmla="*/ 7739796 w 8525109"/>
              <a:gd name="connsiteY5" fmla="*/ 336899 h 6859293"/>
              <a:gd name="connsiteX6" fmla="*/ 7630310 w 8525109"/>
              <a:gd name="connsiteY6" fmla="*/ 391945 h 6859293"/>
              <a:gd name="connsiteX7" fmla="*/ 7548568 w 8525109"/>
              <a:gd name="connsiteY7" fmla="*/ 455733 h 6859293"/>
              <a:gd name="connsiteX8" fmla="*/ 7398684 w 8525109"/>
              <a:gd name="connsiteY8" fmla="*/ 558216 h 6859293"/>
              <a:gd name="connsiteX9" fmla="*/ 7183085 w 8525109"/>
              <a:gd name="connsiteY9" fmla="*/ 655795 h 6859293"/>
              <a:gd name="connsiteX10" fmla="*/ 7100644 w 8525109"/>
              <a:gd name="connsiteY10" fmla="*/ 702928 h 6859293"/>
              <a:gd name="connsiteX11" fmla="*/ 6881664 w 8525109"/>
              <a:gd name="connsiteY11" fmla="*/ 879412 h 6859293"/>
              <a:gd name="connsiteX12" fmla="*/ 6648434 w 8525109"/>
              <a:gd name="connsiteY12" fmla="*/ 1205955 h 6859293"/>
              <a:gd name="connsiteX13" fmla="*/ 6378545 w 8525109"/>
              <a:gd name="connsiteY13" fmla="*/ 1435483 h 6859293"/>
              <a:gd name="connsiteX14" fmla="*/ 6262148 w 8525109"/>
              <a:gd name="connsiteY14" fmla="*/ 1967864 h 6859293"/>
              <a:gd name="connsiteX15" fmla="*/ 6378456 w 8525109"/>
              <a:gd name="connsiteY15" fmla="*/ 2263112 h 6859293"/>
              <a:gd name="connsiteX16" fmla="*/ 6346980 w 8525109"/>
              <a:gd name="connsiteY16" fmla="*/ 2427403 h 6859293"/>
              <a:gd name="connsiteX17" fmla="*/ 6323990 w 8525109"/>
              <a:gd name="connsiteY17" fmla="*/ 2540163 h 6859293"/>
              <a:gd name="connsiteX18" fmla="*/ 6299971 w 8525109"/>
              <a:gd name="connsiteY18" fmla="*/ 2854136 h 6859293"/>
              <a:gd name="connsiteX19" fmla="*/ 6305256 w 8525109"/>
              <a:gd name="connsiteY19" fmla="*/ 2966440 h 6859293"/>
              <a:gd name="connsiteX20" fmla="*/ 6297430 w 8525109"/>
              <a:gd name="connsiteY20" fmla="*/ 3012274 h 6859293"/>
              <a:gd name="connsiteX21" fmla="*/ 6301903 w 8525109"/>
              <a:gd name="connsiteY21" fmla="*/ 3018825 h 6859293"/>
              <a:gd name="connsiteX22" fmla="*/ 6312288 w 8525109"/>
              <a:gd name="connsiteY22" fmla="*/ 3143056 h 6859293"/>
              <a:gd name="connsiteX23" fmla="*/ 6588668 w 8525109"/>
              <a:gd name="connsiteY23" fmla="*/ 3487320 h 6859293"/>
              <a:gd name="connsiteX24" fmla="*/ 6585046 w 8525109"/>
              <a:gd name="connsiteY24" fmla="*/ 3572410 h 6859293"/>
              <a:gd name="connsiteX25" fmla="*/ 6629468 w 8525109"/>
              <a:gd name="connsiteY25" fmla="*/ 3624445 h 6859293"/>
              <a:gd name="connsiteX26" fmla="*/ 6598751 w 8525109"/>
              <a:gd name="connsiteY26" fmla="*/ 3705365 h 6859293"/>
              <a:gd name="connsiteX27" fmla="*/ 6554074 w 8525109"/>
              <a:gd name="connsiteY27" fmla="*/ 3776874 h 6859293"/>
              <a:gd name="connsiteX28" fmla="*/ 6542727 w 8525109"/>
              <a:gd name="connsiteY28" fmla="*/ 4144118 h 6859293"/>
              <a:gd name="connsiteX29" fmla="*/ 6574700 w 8525109"/>
              <a:gd name="connsiteY29" fmla="*/ 4254383 h 6859293"/>
              <a:gd name="connsiteX30" fmla="*/ 6630782 w 8525109"/>
              <a:gd name="connsiteY30" fmla="*/ 4496524 h 6859293"/>
              <a:gd name="connsiteX31" fmla="*/ 6657121 w 8525109"/>
              <a:gd name="connsiteY31" fmla="*/ 4594092 h 6859293"/>
              <a:gd name="connsiteX32" fmla="*/ 6675304 w 8525109"/>
              <a:gd name="connsiteY32" fmla="*/ 4627078 h 6859293"/>
              <a:gd name="connsiteX33" fmla="*/ 6695194 w 8525109"/>
              <a:gd name="connsiteY33" fmla="*/ 4675881 h 6859293"/>
              <a:gd name="connsiteX34" fmla="*/ 6694674 w 8525109"/>
              <a:gd name="connsiteY34" fmla="*/ 4707963 h 6859293"/>
              <a:gd name="connsiteX35" fmla="*/ 6696125 w 8525109"/>
              <a:gd name="connsiteY35" fmla="*/ 4713606 h 6859293"/>
              <a:gd name="connsiteX36" fmla="*/ 6683308 w 8525109"/>
              <a:gd name="connsiteY36" fmla="*/ 4753785 h 6859293"/>
              <a:gd name="connsiteX37" fmla="*/ 6662625 w 8525109"/>
              <a:gd name="connsiteY37" fmla="*/ 4925428 h 6859293"/>
              <a:gd name="connsiteX38" fmla="*/ 6666282 w 8525109"/>
              <a:gd name="connsiteY38" fmla="*/ 5051023 h 6859293"/>
              <a:gd name="connsiteX39" fmla="*/ 6674923 w 8525109"/>
              <a:gd name="connsiteY39" fmla="*/ 5093902 h 6859293"/>
              <a:gd name="connsiteX40" fmla="*/ 6688949 w 8525109"/>
              <a:gd name="connsiteY40" fmla="*/ 5165855 h 6859293"/>
              <a:gd name="connsiteX41" fmla="*/ 6713476 w 8525109"/>
              <a:gd name="connsiteY41" fmla="*/ 5228723 h 6859293"/>
              <a:gd name="connsiteX42" fmla="*/ 6699741 w 8525109"/>
              <a:gd name="connsiteY42" fmla="*/ 5297032 h 6859293"/>
              <a:gd name="connsiteX43" fmla="*/ 6698438 w 8525109"/>
              <a:gd name="connsiteY43" fmla="*/ 5354609 h 6859293"/>
              <a:gd name="connsiteX44" fmla="*/ 6705394 w 8525109"/>
              <a:gd name="connsiteY44" fmla="*/ 5358041 h 6859293"/>
              <a:gd name="connsiteX45" fmla="*/ 6705941 w 8525109"/>
              <a:gd name="connsiteY45" fmla="*/ 5365323 h 6859293"/>
              <a:gd name="connsiteX46" fmla="*/ 6698760 w 8525109"/>
              <a:gd name="connsiteY46" fmla="*/ 5370482 h 6859293"/>
              <a:gd name="connsiteX47" fmla="*/ 6674560 w 8525109"/>
              <a:gd name="connsiteY47" fmla="*/ 5466409 h 6859293"/>
              <a:gd name="connsiteX48" fmla="*/ 6698322 w 8525109"/>
              <a:gd name="connsiteY48" fmla="*/ 5544572 h 6859293"/>
              <a:gd name="connsiteX49" fmla="*/ 6673987 w 8525109"/>
              <a:gd name="connsiteY49" fmla="*/ 5608056 h 6859293"/>
              <a:gd name="connsiteX50" fmla="*/ 6665359 w 8525109"/>
              <a:gd name="connsiteY50" fmla="*/ 5658280 h 6859293"/>
              <a:gd name="connsiteX51" fmla="*/ 6718420 w 8525109"/>
              <a:gd name="connsiteY51" fmla="*/ 5748969 h 6859293"/>
              <a:gd name="connsiteX52" fmla="*/ 6554700 w 8525109"/>
              <a:gd name="connsiteY52" fmla="*/ 5893814 h 6859293"/>
              <a:gd name="connsiteX53" fmla="*/ 6544853 w 8525109"/>
              <a:gd name="connsiteY53" fmla="*/ 6019582 h 6859293"/>
              <a:gd name="connsiteX54" fmla="*/ 6524887 w 8525109"/>
              <a:gd name="connsiteY54" fmla="*/ 6249538 h 6859293"/>
              <a:gd name="connsiteX55" fmla="*/ 6378787 w 8525109"/>
              <a:gd name="connsiteY55" fmla="*/ 6426429 h 6859293"/>
              <a:gd name="connsiteX56" fmla="*/ 6386119 w 8525109"/>
              <a:gd name="connsiteY56" fmla="*/ 6529594 h 6859293"/>
              <a:gd name="connsiteX57" fmla="*/ 6345764 w 8525109"/>
              <a:gd name="connsiteY57" fmla="*/ 6582653 h 6859293"/>
              <a:gd name="connsiteX58" fmla="*/ 6319732 w 8525109"/>
              <a:gd name="connsiteY58" fmla="*/ 6616734 h 6859293"/>
              <a:gd name="connsiteX59" fmla="*/ 6342151 w 8525109"/>
              <a:gd name="connsiteY59" fmla="*/ 6663823 h 6859293"/>
              <a:gd name="connsiteX60" fmla="*/ 6284371 w 8525109"/>
              <a:gd name="connsiteY60" fmla="*/ 6698219 h 6859293"/>
              <a:gd name="connsiteX61" fmla="*/ 6271742 w 8525109"/>
              <a:gd name="connsiteY61" fmla="*/ 6740121 h 6859293"/>
              <a:gd name="connsiteX62" fmla="*/ 6297326 w 8525109"/>
              <a:gd name="connsiteY62" fmla="*/ 6788280 h 6859293"/>
              <a:gd name="connsiteX63" fmla="*/ 6229226 w 8525109"/>
              <a:gd name="connsiteY63" fmla="*/ 6857684 h 6859293"/>
              <a:gd name="connsiteX64" fmla="*/ 0 w 8525109"/>
              <a:gd name="connsiteY64" fmla="*/ 6859293 h 6859293"/>
              <a:gd name="connsiteX65" fmla="*/ 0 w 8525109"/>
              <a:gd name="connsiteY65" fmla="*/ 1294 h 685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8525109" h="6859293">
                <a:moveTo>
                  <a:pt x="0" y="1294"/>
                </a:moveTo>
                <a:lnTo>
                  <a:pt x="8525109" y="0"/>
                </a:lnTo>
                <a:cubicBezTo>
                  <a:pt x="8523098" y="23571"/>
                  <a:pt x="8348955" y="57775"/>
                  <a:pt x="8346944" y="81346"/>
                </a:cubicBezTo>
                <a:cubicBezTo>
                  <a:pt x="8339785" y="115716"/>
                  <a:pt x="8136408" y="130310"/>
                  <a:pt x="8132380" y="160094"/>
                </a:cubicBezTo>
                <a:cubicBezTo>
                  <a:pt x="8099084" y="189352"/>
                  <a:pt x="7801155" y="220285"/>
                  <a:pt x="7789959" y="249711"/>
                </a:cubicBezTo>
                <a:cubicBezTo>
                  <a:pt x="7776471" y="330607"/>
                  <a:pt x="7755406" y="238056"/>
                  <a:pt x="7739796" y="336899"/>
                </a:cubicBezTo>
                <a:cubicBezTo>
                  <a:pt x="7725890" y="409983"/>
                  <a:pt x="7660792" y="339224"/>
                  <a:pt x="7630310" y="391945"/>
                </a:cubicBezTo>
                <a:cubicBezTo>
                  <a:pt x="7656374" y="404037"/>
                  <a:pt x="7551098" y="439421"/>
                  <a:pt x="7548568" y="455733"/>
                </a:cubicBezTo>
                <a:cubicBezTo>
                  <a:pt x="7491249" y="502661"/>
                  <a:pt x="7481432" y="488429"/>
                  <a:pt x="7398684" y="558216"/>
                </a:cubicBezTo>
                <a:lnTo>
                  <a:pt x="7183085" y="655795"/>
                </a:lnTo>
                <a:cubicBezTo>
                  <a:pt x="7174635" y="699934"/>
                  <a:pt x="7119917" y="697845"/>
                  <a:pt x="7100644" y="702928"/>
                </a:cubicBezTo>
                <a:cubicBezTo>
                  <a:pt x="7061979" y="734029"/>
                  <a:pt x="6931985" y="812752"/>
                  <a:pt x="6881664" y="879412"/>
                </a:cubicBezTo>
                <a:cubicBezTo>
                  <a:pt x="6845709" y="1016310"/>
                  <a:pt x="6664543" y="1086816"/>
                  <a:pt x="6648434" y="1205955"/>
                </a:cubicBezTo>
                <a:cubicBezTo>
                  <a:pt x="6615139" y="1235215"/>
                  <a:pt x="6502026" y="1398108"/>
                  <a:pt x="6378545" y="1435483"/>
                </a:cubicBezTo>
                <a:cubicBezTo>
                  <a:pt x="6365056" y="1516378"/>
                  <a:pt x="6193544" y="1821313"/>
                  <a:pt x="6262148" y="1967864"/>
                </a:cubicBezTo>
                <a:cubicBezTo>
                  <a:pt x="6248241" y="2040947"/>
                  <a:pt x="6408938" y="2174610"/>
                  <a:pt x="6378456" y="2263112"/>
                </a:cubicBezTo>
                <a:cubicBezTo>
                  <a:pt x="6404521" y="2275205"/>
                  <a:pt x="6349508" y="2411091"/>
                  <a:pt x="6346980" y="2427403"/>
                </a:cubicBezTo>
                <a:cubicBezTo>
                  <a:pt x="6378138" y="2455016"/>
                  <a:pt x="6329861" y="2500252"/>
                  <a:pt x="6323990" y="2540163"/>
                </a:cubicBezTo>
                <a:cubicBezTo>
                  <a:pt x="6270937" y="2648388"/>
                  <a:pt x="6317811" y="2724717"/>
                  <a:pt x="6299971" y="2854136"/>
                </a:cubicBezTo>
                <a:cubicBezTo>
                  <a:pt x="6296888" y="2891114"/>
                  <a:pt x="6314227" y="2925363"/>
                  <a:pt x="6305256" y="2966440"/>
                </a:cubicBezTo>
                <a:lnTo>
                  <a:pt x="6297430" y="3012274"/>
                </a:lnTo>
                <a:lnTo>
                  <a:pt x="6301903" y="3018825"/>
                </a:lnTo>
                <a:lnTo>
                  <a:pt x="6312288" y="3143056"/>
                </a:lnTo>
                <a:cubicBezTo>
                  <a:pt x="6310891" y="3149752"/>
                  <a:pt x="6583014" y="3475947"/>
                  <a:pt x="6588668" y="3487320"/>
                </a:cubicBezTo>
                <a:cubicBezTo>
                  <a:pt x="6634248" y="3519659"/>
                  <a:pt x="6614325" y="3540071"/>
                  <a:pt x="6585046" y="3572410"/>
                </a:cubicBezTo>
                <a:lnTo>
                  <a:pt x="6629468" y="3624445"/>
                </a:lnTo>
                <a:cubicBezTo>
                  <a:pt x="6652241" y="3718251"/>
                  <a:pt x="6641921" y="3680584"/>
                  <a:pt x="6598751" y="3705365"/>
                </a:cubicBezTo>
                <a:cubicBezTo>
                  <a:pt x="6586841" y="3803279"/>
                  <a:pt x="6545297" y="3677859"/>
                  <a:pt x="6554074" y="3776874"/>
                </a:cubicBezTo>
                <a:cubicBezTo>
                  <a:pt x="6603160" y="3807688"/>
                  <a:pt x="6522549" y="4096085"/>
                  <a:pt x="6542727" y="4144118"/>
                </a:cubicBezTo>
                <a:cubicBezTo>
                  <a:pt x="6562367" y="4176079"/>
                  <a:pt x="6560025" y="4195650"/>
                  <a:pt x="6574700" y="4254383"/>
                </a:cubicBezTo>
                <a:lnTo>
                  <a:pt x="6630782" y="4496524"/>
                </a:lnTo>
                <a:cubicBezTo>
                  <a:pt x="6629041" y="4519390"/>
                  <a:pt x="6642831" y="4584907"/>
                  <a:pt x="6657121" y="4594092"/>
                </a:cubicBezTo>
                <a:cubicBezTo>
                  <a:pt x="6662404" y="4607092"/>
                  <a:pt x="6661388" y="4624229"/>
                  <a:pt x="6675304" y="4627078"/>
                </a:cubicBezTo>
                <a:cubicBezTo>
                  <a:pt x="6692614" y="4633342"/>
                  <a:pt x="6678575" y="4687642"/>
                  <a:pt x="6695194" y="4675881"/>
                </a:cubicBezTo>
                <a:cubicBezTo>
                  <a:pt x="6692850" y="4685480"/>
                  <a:pt x="6692968" y="4696468"/>
                  <a:pt x="6694674" y="4707963"/>
                </a:cubicBezTo>
                <a:lnTo>
                  <a:pt x="6696125" y="4713606"/>
                </a:lnTo>
                <a:lnTo>
                  <a:pt x="6683308" y="4753785"/>
                </a:lnTo>
                <a:cubicBezTo>
                  <a:pt x="6668335" y="4815923"/>
                  <a:pt x="6667993" y="4871470"/>
                  <a:pt x="6662625" y="4925428"/>
                </a:cubicBezTo>
                <a:cubicBezTo>
                  <a:pt x="6658601" y="5005991"/>
                  <a:pt x="6700287" y="4944554"/>
                  <a:pt x="6666282" y="5051023"/>
                </a:cubicBezTo>
                <a:cubicBezTo>
                  <a:pt x="6680923" y="5058719"/>
                  <a:pt x="6681720" y="5071193"/>
                  <a:pt x="6674923" y="5093902"/>
                </a:cubicBezTo>
                <a:cubicBezTo>
                  <a:pt x="6674055" y="5132824"/>
                  <a:pt x="6710642" y="5122188"/>
                  <a:pt x="6688949" y="5165855"/>
                </a:cubicBezTo>
                <a:lnTo>
                  <a:pt x="6713476" y="5228723"/>
                </a:lnTo>
                <a:cubicBezTo>
                  <a:pt x="6707551" y="5226289"/>
                  <a:pt x="6700321" y="5281266"/>
                  <a:pt x="6699741" y="5297032"/>
                </a:cubicBezTo>
                <a:cubicBezTo>
                  <a:pt x="6701613" y="5329833"/>
                  <a:pt x="6674230" y="5339676"/>
                  <a:pt x="6698438" y="5354609"/>
                </a:cubicBezTo>
                <a:lnTo>
                  <a:pt x="6705394" y="5358041"/>
                </a:lnTo>
                <a:cubicBezTo>
                  <a:pt x="6705576" y="5360469"/>
                  <a:pt x="6705758" y="5362897"/>
                  <a:pt x="6705941" y="5365323"/>
                </a:cubicBezTo>
                <a:cubicBezTo>
                  <a:pt x="6705372" y="5369193"/>
                  <a:pt x="6703413" y="5371317"/>
                  <a:pt x="6698760" y="5370482"/>
                </a:cubicBezTo>
                <a:cubicBezTo>
                  <a:pt x="6715543" y="5401859"/>
                  <a:pt x="6682626" y="5435742"/>
                  <a:pt x="6674560" y="5466409"/>
                </a:cubicBezTo>
                <a:cubicBezTo>
                  <a:pt x="6691190" y="5490459"/>
                  <a:pt x="6702277" y="5480278"/>
                  <a:pt x="6698322" y="5544572"/>
                </a:cubicBezTo>
                <a:lnTo>
                  <a:pt x="6673987" y="5608056"/>
                </a:lnTo>
                <a:lnTo>
                  <a:pt x="6665359" y="5658280"/>
                </a:lnTo>
                <a:lnTo>
                  <a:pt x="6718420" y="5748969"/>
                </a:lnTo>
                <a:cubicBezTo>
                  <a:pt x="6736039" y="5789564"/>
                  <a:pt x="6562893" y="5836768"/>
                  <a:pt x="6554700" y="5893814"/>
                </a:cubicBezTo>
                <a:cubicBezTo>
                  <a:pt x="6525772" y="5938916"/>
                  <a:pt x="6588431" y="5944420"/>
                  <a:pt x="6544853" y="6019582"/>
                </a:cubicBezTo>
                <a:cubicBezTo>
                  <a:pt x="6561064" y="6041815"/>
                  <a:pt x="6507729" y="6219301"/>
                  <a:pt x="6524887" y="6249538"/>
                </a:cubicBezTo>
                <a:cubicBezTo>
                  <a:pt x="6491924" y="6350069"/>
                  <a:pt x="6375368" y="6363960"/>
                  <a:pt x="6378787" y="6426429"/>
                </a:cubicBezTo>
                <a:cubicBezTo>
                  <a:pt x="6377191" y="6484448"/>
                  <a:pt x="6423364" y="6440545"/>
                  <a:pt x="6386119" y="6529594"/>
                </a:cubicBezTo>
                <a:cubicBezTo>
                  <a:pt x="6385279" y="6550368"/>
                  <a:pt x="6339298" y="6562912"/>
                  <a:pt x="6345764" y="6582653"/>
                </a:cubicBezTo>
                <a:lnTo>
                  <a:pt x="6319732" y="6616734"/>
                </a:lnTo>
                <a:lnTo>
                  <a:pt x="6342151" y="6663823"/>
                </a:lnTo>
                <a:lnTo>
                  <a:pt x="6284371" y="6698219"/>
                </a:lnTo>
                <a:cubicBezTo>
                  <a:pt x="6275919" y="6719928"/>
                  <a:pt x="6288754" y="6713569"/>
                  <a:pt x="6271742" y="6740121"/>
                </a:cubicBezTo>
                <a:cubicBezTo>
                  <a:pt x="6276761" y="6763000"/>
                  <a:pt x="6287023" y="6777558"/>
                  <a:pt x="6297326" y="6788280"/>
                </a:cubicBezTo>
                <a:cubicBezTo>
                  <a:pt x="6298521" y="6802579"/>
                  <a:pt x="6228030" y="6843385"/>
                  <a:pt x="6229226" y="6857684"/>
                </a:cubicBezTo>
                <a:lnTo>
                  <a:pt x="0" y="6859293"/>
                </a:lnTo>
                <a:lnTo>
                  <a:pt x="0" y="1294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17F535C9-7CC8-4CF6-ACB6-19C8F963D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77009">
            <a:off x="10382160" y="813415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BDED224-1C09-48A0-B193-062E88A12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7316" y="3422445"/>
            <a:ext cx="3638020" cy="273210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Zástupný obsah 5" descr="Obsah obrázku umění, oblečení, obraz, Lidská tvář&#10;&#10;Popis byl vytvořen automaticky">
            <a:extLst>
              <a:ext uri="{FF2B5EF4-FFF2-40B4-BE49-F238E27FC236}">
                <a16:creationId xmlns:a16="http://schemas.microsoft.com/office/drawing/2014/main" id="{AD6FE16C-0B0C-2A74-0454-78FE763ABC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23332" r="-3" b="3919"/>
          <a:stretch>
            <a:fillRect/>
          </a:stretch>
        </p:blipFill>
        <p:spPr>
          <a:xfrm>
            <a:off x="8096690" y="3579285"/>
            <a:ext cx="3324472" cy="2418420"/>
          </a:xfrm>
          <a:prstGeom prst="rect">
            <a:avLst/>
          </a:prstGeom>
        </p:spPr>
      </p:pic>
      <p:sp>
        <p:nvSpPr>
          <p:cNvPr id="30" name="Rectangle 6">
            <a:extLst>
              <a:ext uri="{FF2B5EF4-FFF2-40B4-BE49-F238E27FC236}">
                <a16:creationId xmlns:a16="http://schemas.microsoft.com/office/drawing/2014/main" id="{AFB74E1F-5C8C-4335-9A1B-CD83BD044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2293">
            <a:off x="10731872" y="3188358"/>
            <a:ext cx="123140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DB288CF-D271-4269-9FD5-964BE4D4B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5733" y="540333"/>
            <a:ext cx="3636267" cy="2751661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Zástupný obsah 4" descr="Obsah obrázku oblečení, Vzor (módní design), Módní design, rukáv&#10;&#10;Popis byl vytvořen automaticky">
            <a:extLst>
              <a:ext uri="{FF2B5EF4-FFF2-40B4-BE49-F238E27FC236}">
                <a16:creationId xmlns:a16="http://schemas.microsoft.com/office/drawing/2014/main" id="{3ABC7137-50D4-2A9D-2026-9BE0033374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56" r="5780" b="5"/>
          <a:stretch>
            <a:fillRect/>
          </a:stretch>
        </p:blipFill>
        <p:spPr>
          <a:xfrm>
            <a:off x="8716604" y="699909"/>
            <a:ext cx="3314533" cy="242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424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2C3D98-C169-CA5F-107A-B60E26D80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-45720"/>
            <a:ext cx="10515600" cy="1325563"/>
          </a:xfrm>
        </p:spPr>
        <p:txBody>
          <a:bodyPr/>
          <a:lstStyle/>
          <a:p>
            <a:r>
              <a:rPr lang="cs-CZ" dirty="0"/>
              <a:t>Doplňky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535E27-6A74-B8BA-2D17-AB2030128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186" y="990600"/>
            <a:ext cx="5235893" cy="564077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Módní doplňky (</a:t>
            </a:r>
            <a:r>
              <a:rPr lang="cs-CZ" b="0" i="0" u="none" strike="noStrike" dirty="0">
                <a:effectLst/>
                <a:latin typeface="-webkit-standard"/>
              </a:rPr>
              <a:t>šperky, čepce, rukavice, vějíře, pásy, boty, ozdoby vlasů, rukávníky, krajky, rukávce, knoflíky, spony</a:t>
            </a:r>
            <a:r>
              <a:rPr lang="cs-CZ" dirty="0"/>
              <a:t>) – známka spol. statusu, věku, pohlaví a identity</a:t>
            </a:r>
          </a:p>
          <a:p>
            <a:pPr lvl="1"/>
            <a:r>
              <a:rPr lang="cs-CZ" dirty="0"/>
              <a:t>Důležité pro dataci a rekonstrukci dobové módy</a:t>
            </a:r>
          </a:p>
          <a:p>
            <a:pPr lvl="1"/>
            <a:r>
              <a:rPr lang="cs-CZ" dirty="0"/>
              <a:t>M</a:t>
            </a:r>
            <a:r>
              <a:rPr lang="cs-CZ" i="0" u="none" strike="noStrike" dirty="0">
                <a:effectLst/>
              </a:rPr>
              <a:t>ikrosvěty materiální kultury</a:t>
            </a:r>
            <a:r>
              <a:rPr lang="cs-CZ" i="0" u="none" strike="noStrike" dirty="0">
                <a:effectLst/>
                <a:latin typeface="-webkit-standard"/>
              </a:rPr>
              <a:t> – spojují </a:t>
            </a:r>
            <a:r>
              <a:rPr lang="cs-CZ" i="0" u="none" strike="noStrike" dirty="0">
                <a:effectLst/>
              </a:rPr>
              <a:t>ekonomické, estetické a náboženské hodnoty</a:t>
            </a:r>
            <a:r>
              <a:rPr lang="cs-CZ" i="0" u="none" strike="noStrike" dirty="0">
                <a:effectLst/>
                <a:latin typeface="-webkit-standard"/>
              </a:rPr>
              <a:t> spol.</a:t>
            </a:r>
          </a:p>
          <a:p>
            <a:r>
              <a:rPr lang="cs-CZ" b="1" dirty="0"/>
              <a:t>Materiál a provenience</a:t>
            </a:r>
            <a:r>
              <a:rPr lang="cs-CZ" dirty="0"/>
              <a:t> (např. korál z Itálie, hedvábí z Asie, stříbro z Ameriky) – globální sítě obchodu a koloniální vlivy</a:t>
            </a:r>
          </a:p>
          <a:p>
            <a:r>
              <a:rPr lang="cs-CZ" b="1" dirty="0"/>
              <a:t>Vizuální prameny</a:t>
            </a:r>
            <a:r>
              <a:rPr lang="cs-CZ" dirty="0"/>
              <a:t> (portréty, miniatury, sakrální plastika) doplňují archeologické nálezy a inventáře šlechtických sbírek</a:t>
            </a:r>
          </a:p>
          <a:p>
            <a:r>
              <a:rPr lang="cs-CZ" dirty="0"/>
              <a:t>Prameny (inventáře majetku, závěti)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2858B7A-8DE5-8732-ABD2-1FB0EEFA9BA0}"/>
              </a:ext>
            </a:extLst>
          </p:cNvPr>
          <p:cNvSpPr txBox="1"/>
          <p:nvPr/>
        </p:nvSpPr>
        <p:spPr>
          <a:xfrm>
            <a:off x="6504385" y="6354375"/>
            <a:ext cx="60936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 err="1">
                <a:effectLst/>
                <a:latin typeface="UtopiaCE"/>
              </a:rPr>
              <a:t>Inventár</a:t>
            </a:r>
            <a:r>
              <a:rPr lang="cs-CZ" sz="1200" i="1" dirty="0">
                <a:effectLst/>
                <a:latin typeface="UtopiaCE"/>
              </a:rPr>
              <a:t>̌ domu Polyxeny z </a:t>
            </a:r>
            <a:r>
              <a:rPr lang="cs-CZ" sz="1200" i="1" dirty="0" err="1">
                <a:effectLst/>
                <a:latin typeface="UtopiaCE"/>
              </a:rPr>
              <a:t>Házmburku</a:t>
            </a:r>
            <a:r>
              <a:rPr lang="cs-CZ" sz="1200" i="1" dirty="0">
                <a:effectLst/>
                <a:latin typeface="UtopiaCE"/>
              </a:rPr>
              <a:t> na </a:t>
            </a:r>
            <a:r>
              <a:rPr lang="cs-CZ" sz="1200" i="1" dirty="0" err="1">
                <a:effectLst/>
                <a:latin typeface="UtopiaCE"/>
              </a:rPr>
              <a:t>Starém</a:t>
            </a:r>
            <a:r>
              <a:rPr lang="cs-CZ" sz="1200" i="1" dirty="0">
                <a:effectLst/>
                <a:latin typeface="UtopiaCE"/>
              </a:rPr>
              <a:t> </a:t>
            </a:r>
            <a:r>
              <a:rPr lang="cs-CZ" sz="1200" i="1" dirty="0" err="1">
                <a:effectLst/>
                <a:latin typeface="UtopiaCE"/>
              </a:rPr>
              <a:t>Měste</a:t>
            </a:r>
            <a:r>
              <a:rPr lang="cs-CZ" sz="1200" i="1" dirty="0">
                <a:effectLst/>
                <a:latin typeface="UtopiaCE"/>
              </a:rPr>
              <a:t>̌ </a:t>
            </a:r>
            <a:r>
              <a:rPr lang="cs-CZ" sz="1200" i="1" dirty="0" err="1">
                <a:effectLst/>
                <a:latin typeface="UtopiaCE"/>
              </a:rPr>
              <a:t>pražském</a:t>
            </a:r>
            <a:r>
              <a:rPr lang="cs-CZ" sz="1200" i="1" dirty="0">
                <a:effectLst/>
                <a:latin typeface="UtopiaCE"/>
              </a:rPr>
              <a:t> 1616 </a:t>
            </a:r>
            <a:endParaRPr lang="cs-CZ" sz="1200" i="1" dirty="0"/>
          </a:p>
        </p:txBody>
      </p:sp>
      <p:pic>
        <p:nvPicPr>
          <p:cNvPr id="13313" name="Picture 1" descr="page88image1350127056">
            <a:extLst>
              <a:ext uri="{FF2B5EF4-FFF2-40B4-BE49-F238E27FC236}">
                <a16:creationId xmlns:a16="http://schemas.microsoft.com/office/drawing/2014/main" id="{FB56AD4C-901F-574D-7148-39EE1B761BD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385" y="462312"/>
            <a:ext cx="4654153" cy="571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0731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792012-EB6A-1751-5B01-B7E177C67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330" y="178392"/>
            <a:ext cx="579914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Případová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studie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obuv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745CBE-4165-E9BD-4FBF-97E00F9035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281" y="1188720"/>
            <a:ext cx="5479382" cy="56692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 b="1" i="0" u="none" strike="noStrike" dirty="0" err="1">
                <a:effectLst/>
              </a:rPr>
              <a:t>Význam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obuvi</a:t>
            </a:r>
            <a:r>
              <a:rPr lang="en-US" sz="1600" b="1" i="0" u="none" strike="noStrike" dirty="0">
                <a:effectLst/>
              </a:rPr>
              <a:t> v </a:t>
            </a:r>
            <a:r>
              <a:rPr lang="en-US" sz="1600" b="1" i="0" u="none" strike="noStrike" dirty="0" err="1">
                <a:effectLst/>
              </a:rPr>
              <a:t>historické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perspektivě</a:t>
            </a:r>
            <a:endParaRPr lang="en-US" sz="1600" b="1" i="0" u="none" strike="noStrike" dirty="0">
              <a:effectLst/>
            </a:endParaRPr>
          </a:p>
          <a:p>
            <a:pPr lvl="1"/>
            <a:r>
              <a:rPr lang="en-US" sz="1600" b="0" i="0" u="none" strike="noStrike" dirty="0" err="1">
                <a:effectLst/>
              </a:rPr>
              <a:t>praktická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ochrana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chodidla</a:t>
            </a:r>
            <a:endParaRPr lang="en-US" sz="1600" b="0" i="0" u="none" strike="noStrike" dirty="0">
              <a:effectLst/>
            </a:endParaRPr>
          </a:p>
          <a:p>
            <a:pPr lvl="1"/>
            <a:r>
              <a:rPr lang="en-US" sz="1600" b="1" i="0" u="none" strike="noStrike" dirty="0" err="1">
                <a:effectLst/>
              </a:rPr>
              <a:t>symbolický</a:t>
            </a:r>
            <a:r>
              <a:rPr lang="en-US" sz="1600" b="1" i="0" u="none" strike="noStrike" dirty="0">
                <a:effectLst/>
              </a:rPr>
              <a:t> a </a:t>
            </a:r>
            <a:r>
              <a:rPr lang="en-US" sz="1600" b="1" i="0" u="none" strike="noStrike" dirty="0" err="1">
                <a:effectLst/>
              </a:rPr>
              <a:t>sociální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nástroj</a:t>
            </a:r>
            <a:r>
              <a:rPr lang="en-US" sz="1600" dirty="0"/>
              <a:t> –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značí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stav</a:t>
            </a:r>
            <a:r>
              <a:rPr lang="en-US" sz="1600" b="0" i="0" u="none" strike="noStrike" dirty="0">
                <a:effectLst/>
              </a:rPr>
              <a:t>, gender, </a:t>
            </a:r>
            <a:r>
              <a:rPr lang="en-US" sz="1600" b="0" i="0" u="none" strike="noStrike" dirty="0" err="1">
                <a:effectLst/>
              </a:rPr>
              <a:t>mobilitu</a:t>
            </a:r>
            <a:r>
              <a:rPr lang="en-US" sz="1600" b="0" i="0" u="none" strike="noStrike" dirty="0">
                <a:effectLst/>
              </a:rPr>
              <a:t>,…</a:t>
            </a:r>
          </a:p>
          <a:p>
            <a:pPr lvl="1"/>
            <a:r>
              <a:rPr lang="en-US" sz="1600" b="0" i="0" u="none" strike="noStrike" dirty="0" err="1">
                <a:effectLst/>
              </a:rPr>
              <a:t>může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ukazovat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kdo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mohl</a:t>
            </a:r>
            <a:r>
              <a:rPr lang="en-US" sz="1600" b="0" i="0" u="none" strike="noStrike" dirty="0">
                <a:effectLst/>
              </a:rPr>
              <a:t> </a:t>
            </a:r>
            <a:r>
              <a:rPr lang="en-US" sz="1600" i="0" u="none" strike="noStrike" dirty="0" err="1">
                <a:effectLst/>
              </a:rPr>
              <a:t>chodit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volně</a:t>
            </a:r>
            <a:r>
              <a:rPr lang="en-US" sz="1600" dirty="0"/>
              <a:t> a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kdo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byl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omezen</a:t>
            </a:r>
            <a:r>
              <a:rPr lang="en-US" sz="1600" b="0" i="0" u="none" strike="noStrike" dirty="0">
                <a:effectLst/>
              </a:rPr>
              <a:t> v </a:t>
            </a:r>
            <a:r>
              <a:rPr lang="en-US" sz="1600" b="0" i="0" u="none" strike="noStrike" dirty="0" err="1">
                <a:effectLst/>
              </a:rPr>
              <a:t>pohybu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kdo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měl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možnost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participovat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na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veřejném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životě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cestování</a:t>
            </a:r>
            <a:endParaRPr lang="en-US" sz="1600" b="0" i="0" u="none" strike="noStrike" dirty="0">
              <a:effectLst/>
            </a:endParaRPr>
          </a:p>
          <a:p>
            <a:pPr lvl="2"/>
            <a:r>
              <a:rPr lang="en-US" sz="1600" b="0" i="0" u="none" strike="noStrike" dirty="0" err="1">
                <a:effectLst/>
              </a:rPr>
              <a:t>Např</a:t>
            </a:r>
            <a:r>
              <a:rPr lang="en-US" sz="1600" b="0" i="0" u="none" strike="noStrike" dirty="0">
                <a:effectLst/>
              </a:rPr>
              <a:t>. </a:t>
            </a:r>
            <a:r>
              <a:rPr lang="en-US" sz="1600" b="0" i="0" u="none" strike="noStrike" dirty="0" err="1">
                <a:effectLst/>
              </a:rPr>
              <a:t>vysoké</a:t>
            </a:r>
            <a:r>
              <a:rPr lang="en-US" sz="1600" b="0" i="0" u="none" strike="noStrike" dirty="0">
                <a:effectLst/>
              </a:rPr>
              <a:t> platformy </a:t>
            </a:r>
            <a:r>
              <a:rPr lang="en-US" sz="1600" b="0" i="0" u="none" strike="noStrike" dirty="0" err="1">
                <a:effectLst/>
              </a:rPr>
              <a:t>čopiny</a:t>
            </a:r>
            <a:r>
              <a:rPr lang="en-US" sz="1600" b="0" i="0" u="none" strike="noStrike" dirty="0">
                <a:effectLst/>
              </a:rPr>
              <a:t> („chopines“) u </a:t>
            </a:r>
            <a:r>
              <a:rPr lang="en-US" sz="1600" b="0" i="0" u="none" strike="noStrike" dirty="0" err="1">
                <a:effectLst/>
              </a:rPr>
              <a:t>žen</a:t>
            </a:r>
            <a:r>
              <a:rPr lang="en-US" sz="1600" b="0" i="0" u="none" strike="noStrike" dirty="0">
                <a:effectLst/>
              </a:rPr>
              <a:t> v </a:t>
            </a:r>
            <a:r>
              <a:rPr lang="en-US" sz="1600" b="0" i="0" u="none" strike="noStrike" dirty="0" err="1">
                <a:effectLst/>
              </a:rPr>
              <a:t>Benátkách</a:t>
            </a:r>
            <a:r>
              <a:rPr lang="en-US" sz="1600" b="0" i="0" u="none" strike="noStrike" dirty="0">
                <a:effectLst/>
              </a:rPr>
              <a:t> 15.–17. </a:t>
            </a:r>
            <a:r>
              <a:rPr lang="en-US" sz="1600" b="0" i="0" u="none" strike="noStrike" dirty="0" err="1">
                <a:effectLst/>
              </a:rPr>
              <a:t>století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symbolizovaly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prestiž</a:t>
            </a:r>
            <a:r>
              <a:rPr lang="en-US" sz="1600" b="0" i="0" u="none" strike="noStrike" dirty="0">
                <a:effectLst/>
              </a:rPr>
              <a:t>, ale </a:t>
            </a:r>
            <a:r>
              <a:rPr lang="en-US" sz="1600" b="0" i="0" u="none" strike="noStrike" dirty="0" err="1">
                <a:effectLst/>
              </a:rPr>
              <a:t>zároveň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omezovaly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volný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pohyb</a:t>
            </a:r>
            <a:endParaRPr lang="en-US" sz="1600" b="0" i="0" u="none" strike="noStrike" dirty="0">
              <a:effectLst/>
            </a:endParaRPr>
          </a:p>
          <a:p>
            <a:pPr lvl="2"/>
            <a:r>
              <a:rPr lang="en-US" sz="1600" b="0" i="0" u="none" strike="noStrike" dirty="0">
                <a:effectLst/>
              </a:rPr>
              <a:t>M </a:t>
            </a:r>
            <a:r>
              <a:rPr lang="en-US" sz="1600" b="0" i="0" u="none" strike="noStrike" dirty="0" err="1">
                <a:effectLst/>
              </a:rPr>
              <a:t>používali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boty</a:t>
            </a:r>
            <a:r>
              <a:rPr lang="en-US" sz="1600" b="0" i="0" u="none" strike="noStrike" dirty="0">
                <a:effectLst/>
              </a:rPr>
              <a:t> pro </a:t>
            </a:r>
            <a:r>
              <a:rPr lang="en-US" sz="1600" b="0" i="0" u="none" strike="noStrike" dirty="0" err="1">
                <a:effectLst/>
              </a:rPr>
              <a:t>jízdu</a:t>
            </a:r>
            <a:r>
              <a:rPr lang="en-US" sz="1600" b="0" i="0" u="none" strike="noStrike" dirty="0">
                <a:effectLst/>
              </a:rPr>
              <a:t> a </a:t>
            </a:r>
            <a:r>
              <a:rPr lang="en-US" sz="1600" b="0" i="0" u="none" strike="noStrike" dirty="0" err="1">
                <a:effectLst/>
              </a:rPr>
              <a:t>aktivitu</a:t>
            </a:r>
            <a:r>
              <a:rPr lang="en-US" sz="1600" b="0" i="0" u="none" strike="noStrike" dirty="0">
                <a:effectLst/>
              </a:rPr>
              <a:t>/ </a:t>
            </a:r>
            <a:r>
              <a:rPr lang="en-US" sz="1600" b="0" i="0" u="none" strike="noStrike" dirty="0" err="1">
                <a:effectLst/>
              </a:rPr>
              <a:t>Ž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boty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často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více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dekorativní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méně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funkční</a:t>
            </a:r>
            <a:endParaRPr lang="en-US" sz="1600" b="0" i="0" u="none" strike="noStrike" dirty="0">
              <a:effectLst/>
            </a:endParaRPr>
          </a:p>
          <a:p>
            <a:r>
              <a:rPr lang="en-US" sz="1600" b="0" i="0" u="none" strike="noStrike" dirty="0" err="1">
                <a:effectLst/>
              </a:rPr>
              <a:t>Obuv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jako</a:t>
            </a:r>
            <a:r>
              <a:rPr lang="en-US" sz="1600" b="0" i="0" u="none" strike="noStrike" dirty="0">
                <a:effectLst/>
              </a:rPr>
              <a:t> </a:t>
            </a:r>
            <a:r>
              <a:rPr lang="en-US" sz="1600" b="0" i="0" u="none" strike="noStrike" dirty="0" err="1">
                <a:effectLst/>
              </a:rPr>
              <a:t>součást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1" i="0" u="none" strike="noStrike" dirty="0">
                <a:effectLst/>
              </a:rPr>
              <a:t>mat. </a:t>
            </a:r>
            <a:r>
              <a:rPr lang="en-US" sz="1600" b="1" i="0" u="none" strike="noStrike" dirty="0" err="1">
                <a:effectLst/>
              </a:rPr>
              <a:t>kultury</a:t>
            </a:r>
            <a:r>
              <a:rPr lang="en-US" sz="1600" b="0" i="0" u="none" strike="noStrike" dirty="0">
                <a:effectLst/>
              </a:rPr>
              <a:t>: </a:t>
            </a:r>
          </a:p>
          <a:p>
            <a:pPr lvl="1"/>
            <a:r>
              <a:rPr lang="en-US" sz="1600" dirty="0" err="1"/>
              <a:t>Konstrukce</a:t>
            </a:r>
            <a:r>
              <a:rPr lang="en-US" sz="1600" dirty="0"/>
              <a:t> (</a:t>
            </a:r>
            <a:r>
              <a:rPr lang="en-US" sz="1600" dirty="0" err="1"/>
              <a:t>Vývoj</a:t>
            </a:r>
            <a:r>
              <a:rPr lang="en-US" sz="1600" dirty="0"/>
              <a:t> </a:t>
            </a:r>
            <a:r>
              <a:rPr lang="en-US" sz="1600" dirty="0" err="1"/>
              <a:t>podrážek</a:t>
            </a:r>
            <a:r>
              <a:rPr lang="en-US" sz="1600" dirty="0"/>
              <a:t>, </a:t>
            </a:r>
            <a:r>
              <a:rPr lang="en-US" sz="1600" dirty="0" err="1"/>
              <a:t>podpatek</a:t>
            </a:r>
            <a:r>
              <a:rPr lang="en-US" sz="1600" dirty="0"/>
              <a:t>), </a:t>
            </a:r>
            <a:r>
              <a:rPr lang="en-US" sz="1600" b="0" i="0" u="none" strike="noStrike" dirty="0" err="1">
                <a:effectLst/>
              </a:rPr>
              <a:t>materiály</a:t>
            </a:r>
            <a:r>
              <a:rPr lang="en-US" sz="1600" b="0" i="0" u="none" strike="noStrike" dirty="0">
                <a:effectLst/>
              </a:rPr>
              <a:t> (</a:t>
            </a:r>
            <a:r>
              <a:rPr lang="en-US" sz="1600" b="0" i="0" u="none" strike="noStrike" dirty="0" err="1">
                <a:effectLst/>
              </a:rPr>
              <a:t>kůže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dřevo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kovové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spony</a:t>
            </a:r>
            <a:r>
              <a:rPr lang="en-US" sz="1600" b="0" i="0" u="none" strike="noStrike" dirty="0">
                <a:effectLst/>
              </a:rPr>
              <a:t>) – </a:t>
            </a:r>
            <a:r>
              <a:rPr lang="en-US" sz="1600" b="0" i="0" u="none" strike="noStrike" dirty="0" err="1">
                <a:effectLst/>
              </a:rPr>
              <a:t>technologické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změny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globální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obchod</a:t>
            </a:r>
            <a:r>
              <a:rPr lang="en-US" sz="1600" b="0" i="0" u="none" strike="noStrike" dirty="0">
                <a:effectLst/>
              </a:rPr>
              <a:t> s </a:t>
            </a:r>
            <a:r>
              <a:rPr lang="en-US" sz="1600" b="0" i="0" u="none" strike="noStrike" dirty="0" err="1">
                <a:effectLst/>
              </a:rPr>
              <a:t>materiály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či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změnu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denních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praktik</a:t>
            </a:r>
            <a:endParaRPr lang="en-US" sz="1600" b="0" i="0" u="none" strike="noStrike" dirty="0">
              <a:effectLst/>
            </a:endParaRPr>
          </a:p>
          <a:p>
            <a:pPr lvl="2"/>
            <a:r>
              <a:rPr lang="en-US" sz="1200" dirty="0" err="1"/>
              <a:t>Př</a:t>
            </a:r>
            <a:r>
              <a:rPr lang="en-US" sz="1200" dirty="0"/>
              <a:t>. </a:t>
            </a:r>
            <a:r>
              <a:rPr lang="en-US" sz="1200" dirty="0" err="1"/>
              <a:t>Baťa</a:t>
            </a:r>
            <a:endParaRPr lang="en-US" sz="1200" b="0" i="0" u="none" strike="noStrike" dirty="0">
              <a:effectLst/>
            </a:endParaRPr>
          </a:p>
          <a:p>
            <a:pPr lvl="1"/>
            <a:r>
              <a:rPr lang="en-US" sz="1600" dirty="0" err="1"/>
              <a:t>Použití</a:t>
            </a:r>
            <a:r>
              <a:rPr lang="en-US" sz="1600" dirty="0"/>
              <a:t>, </a:t>
            </a:r>
            <a:r>
              <a:rPr lang="en-US" sz="1600" b="0" i="0" u="none" strike="noStrike" dirty="0" err="1">
                <a:effectLst/>
              </a:rPr>
              <a:t>opotřebení</a:t>
            </a:r>
            <a:r>
              <a:rPr lang="en-US" sz="1600" b="0" i="0" u="none" strike="noStrike" dirty="0">
                <a:effectLst/>
              </a:rPr>
              <a:t> – </a:t>
            </a:r>
            <a:r>
              <a:rPr lang="en-US" sz="1600" b="0" i="0" u="none" strike="noStrike" dirty="0" err="1">
                <a:effectLst/>
              </a:rPr>
              <a:t>informace</a:t>
            </a:r>
            <a:r>
              <a:rPr lang="en-US" sz="1600" b="0" i="0" u="none" strike="noStrike" dirty="0">
                <a:effectLst/>
              </a:rPr>
              <a:t> o </a:t>
            </a:r>
            <a:r>
              <a:rPr lang="en-US" sz="1600" b="0" i="0" u="none" strike="noStrike" dirty="0" err="1">
                <a:effectLst/>
              </a:rPr>
              <a:t>životním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stylu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společnosti</a:t>
            </a:r>
            <a:r>
              <a:rPr lang="en-US" sz="1600" b="0" i="0" u="none" strike="noStrike" dirty="0">
                <a:effectLst/>
              </a:rPr>
              <a:t> a </a:t>
            </a:r>
            <a:r>
              <a:rPr lang="en-US" sz="1600" b="0" i="0" u="none" strike="noStrike" dirty="0" err="1">
                <a:effectLst/>
              </a:rPr>
              <a:t>denní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praxi</a:t>
            </a:r>
            <a:endParaRPr lang="en-US" sz="1600" b="0" i="0" u="none" strike="noStrike" dirty="0">
              <a:effectLst/>
            </a:endParaRPr>
          </a:p>
          <a:p>
            <a:endParaRPr lang="en-US" sz="1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4801000-BB03-E8FF-3088-7F1D6C9B30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24" r="-4" b="-4"/>
          <a:stretch>
            <a:fillRect/>
          </a:stretch>
        </p:blipFill>
        <p:spPr>
          <a:xfrm>
            <a:off x="6863996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D82C913-32D7-0FCA-8CBC-4B09297021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715" r="24520" b="2"/>
          <a:stretch>
            <a:fillRect/>
          </a:stretch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51A8B11-6362-43FB-6F73-DC18C628E6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30" r="6210" b="4"/>
          <a:stretch>
            <a:fillRect/>
          </a:stretch>
        </p:blipFill>
        <p:spPr>
          <a:xfrm>
            <a:off x="9933462" y="372217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986167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54DE68-08EB-C022-DE36-3718440F2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1" y="1689075"/>
            <a:ext cx="3331526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900" dirty="0"/>
              <a:t>﻿Bernard Cousin, </a:t>
            </a:r>
            <a:r>
              <a:rPr lang="en-US" sz="1900" i="1" dirty="0"/>
              <a:t>Le Miracle et le Quotidien: Les ex-voto </a:t>
            </a:r>
            <a:r>
              <a:rPr lang="en-US" sz="1900" i="1" dirty="0" err="1"/>
              <a:t>provençaux</a:t>
            </a:r>
            <a:r>
              <a:rPr lang="en-US" sz="1900" i="1" dirty="0"/>
              <a:t> images </a:t>
            </a:r>
            <a:r>
              <a:rPr lang="en-US" sz="1900" i="1" dirty="0" err="1"/>
              <a:t>d’une</a:t>
            </a:r>
            <a:r>
              <a:rPr lang="en-US" sz="1900" i="1" dirty="0"/>
              <a:t> société</a:t>
            </a:r>
            <a:r>
              <a:rPr lang="en-US" sz="1900" dirty="0"/>
              <a:t> (Aix, 1983)</a:t>
            </a:r>
          </a:p>
          <a:p>
            <a:pPr lvl="1"/>
            <a:r>
              <a:rPr lang="en-US" sz="1900" dirty="0"/>
              <a:t>ex-votos, Province</a:t>
            </a:r>
          </a:p>
          <a:p>
            <a:pPr lvl="1"/>
            <a:r>
              <a:rPr lang="en-US" sz="1900" dirty="0" err="1"/>
              <a:t>scény</a:t>
            </a:r>
            <a:r>
              <a:rPr lang="en-US" sz="1900" dirty="0"/>
              <a:t> z </a:t>
            </a:r>
            <a:r>
              <a:rPr lang="en-US" sz="1900" dirty="0" err="1"/>
              <a:t>každodenního</a:t>
            </a:r>
            <a:r>
              <a:rPr lang="en-US" sz="1900" dirty="0"/>
              <a:t> </a:t>
            </a:r>
            <a:r>
              <a:rPr lang="en-US" sz="1900" dirty="0" err="1"/>
              <a:t>života</a:t>
            </a:r>
            <a:r>
              <a:rPr lang="en-US" sz="1900" dirty="0"/>
              <a:t> – </a:t>
            </a:r>
            <a:r>
              <a:rPr lang="en-US" sz="1900" dirty="0" err="1"/>
              <a:t>kontinuita</a:t>
            </a:r>
            <a:r>
              <a:rPr lang="en-US" sz="1900" dirty="0"/>
              <a:t> a </a:t>
            </a:r>
            <a:r>
              <a:rPr lang="en-US" sz="1900" dirty="0" err="1"/>
              <a:t>změny</a:t>
            </a:r>
            <a:r>
              <a:rPr lang="en-US" sz="1900" dirty="0"/>
              <a:t> v </a:t>
            </a:r>
            <a:r>
              <a:rPr lang="en-US" sz="1900" dirty="0" err="1"/>
              <a:t>odívání</a:t>
            </a:r>
            <a:r>
              <a:rPr lang="en-US" sz="1900" dirty="0"/>
              <a:t> </a:t>
            </a:r>
            <a:r>
              <a:rPr lang="en-US" sz="1900" dirty="0" err="1"/>
              <a:t>různých</a:t>
            </a:r>
            <a:r>
              <a:rPr lang="en-US" sz="1900" dirty="0"/>
              <a:t> </a:t>
            </a:r>
            <a:r>
              <a:rPr lang="en-US" sz="1900" dirty="0" err="1"/>
              <a:t>společenských</a:t>
            </a:r>
            <a:r>
              <a:rPr lang="en-US" sz="1900" dirty="0"/>
              <a:t> </a:t>
            </a:r>
            <a:r>
              <a:rPr lang="en-US" sz="1900" dirty="0" err="1"/>
              <a:t>skupin</a:t>
            </a:r>
            <a:r>
              <a:rPr lang="en-US" sz="1900" dirty="0"/>
              <a:t> </a:t>
            </a:r>
            <a:r>
              <a:rPr lang="en-US" sz="1900" dirty="0" err="1"/>
              <a:t>regionu</a:t>
            </a:r>
            <a:endParaRPr lang="en-US" sz="19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E9AB866-E3AD-A0A8-C1B9-14F47EC3E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065" y="453545"/>
            <a:ext cx="3528246" cy="285082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D890AB5-3A06-D26D-5FED-B565D2735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25" y="3499866"/>
            <a:ext cx="2865149" cy="2850824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9998E90-FA63-BD1C-7562-637F527C01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rcRect r="6966"/>
          <a:stretch>
            <a:fillRect/>
          </a:stretch>
        </p:blipFill>
        <p:spPr>
          <a:xfrm>
            <a:off x="7983779" y="741391"/>
            <a:ext cx="3796740" cy="521536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0A0A18D-98B4-40E5-4078-A318C9554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102A9A7-35A0-25BE-8907-0AB62C454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8BDF14-9776-769C-B15E-E2D6BA4DC8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741953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BE134D-1B28-6299-4623-CE688ABD9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 další bibliografie…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0BF1332-431D-8D6B-4866-994853B38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0" i="0" u="none" strike="noStrike" dirty="0">
                <a:effectLst/>
                <a:latin typeface="-webkit-standard"/>
              </a:rPr>
              <a:t>Elizabeth </a:t>
            </a:r>
            <a:r>
              <a:rPr lang="cs-CZ" b="0" i="0" u="none" strike="noStrike" dirty="0" err="1">
                <a:effectLst/>
                <a:latin typeface="-webkit-standard"/>
              </a:rPr>
              <a:t>Currie</a:t>
            </a:r>
            <a:r>
              <a:rPr lang="cs-CZ" b="0" i="0" u="none" strike="noStrike" dirty="0">
                <a:effectLst/>
                <a:latin typeface="-webkit-standard"/>
              </a:rPr>
              <a:t>, </a:t>
            </a:r>
            <a:r>
              <a:rPr lang="cs-CZ" b="0" i="1" u="none" strike="noStrike" dirty="0">
                <a:effectLst/>
                <a:latin typeface="-webkit-standard"/>
              </a:rPr>
              <a:t>A </a:t>
            </a:r>
            <a:r>
              <a:rPr lang="cs-CZ" b="0" i="1" u="none" strike="noStrike" dirty="0" err="1">
                <a:effectLst/>
                <a:latin typeface="-webkit-standard"/>
              </a:rPr>
              <a:t>Cultural</a:t>
            </a:r>
            <a:r>
              <a:rPr lang="cs-CZ" b="0" i="1" u="none" strike="noStrike" dirty="0">
                <a:effectLst/>
                <a:latin typeface="-webkit-standard"/>
              </a:rPr>
              <a:t> </a:t>
            </a:r>
            <a:r>
              <a:rPr lang="cs-CZ" b="0" i="1" u="none" strike="noStrike" dirty="0" err="1">
                <a:effectLst/>
                <a:latin typeface="-webkit-standard"/>
              </a:rPr>
              <a:t>History</a:t>
            </a:r>
            <a:r>
              <a:rPr lang="cs-CZ" b="0" i="1" u="none" strike="noStrike" dirty="0">
                <a:effectLst/>
                <a:latin typeface="-webkit-standard"/>
              </a:rPr>
              <a:t> </a:t>
            </a:r>
            <a:r>
              <a:rPr lang="cs-CZ" b="0" i="1" u="none" strike="noStrike" dirty="0" err="1">
                <a:effectLst/>
                <a:latin typeface="-webkit-standard"/>
              </a:rPr>
              <a:t>of</a:t>
            </a:r>
            <a:r>
              <a:rPr lang="cs-CZ" b="0" i="1" u="none" strike="noStrike" dirty="0">
                <a:effectLst/>
                <a:latin typeface="-webkit-standard"/>
              </a:rPr>
              <a:t> </a:t>
            </a:r>
            <a:r>
              <a:rPr lang="cs-CZ" b="0" i="1" u="none" strike="noStrike" dirty="0" err="1">
                <a:effectLst/>
                <a:latin typeface="-webkit-standard"/>
              </a:rPr>
              <a:t>Dress</a:t>
            </a:r>
            <a:r>
              <a:rPr lang="cs-CZ" b="0" i="1" u="none" strike="noStrike" dirty="0">
                <a:effectLst/>
                <a:latin typeface="-webkit-standard"/>
              </a:rPr>
              <a:t> and </a:t>
            </a:r>
            <a:r>
              <a:rPr lang="cs-CZ" b="0" i="1" u="none" strike="noStrike" dirty="0" err="1">
                <a:effectLst/>
                <a:latin typeface="-webkit-standard"/>
              </a:rPr>
              <a:t>Fashion</a:t>
            </a:r>
            <a:r>
              <a:rPr lang="cs-CZ" b="0" i="1" u="none" strike="noStrike" dirty="0">
                <a:effectLst/>
                <a:latin typeface="-webkit-standard"/>
              </a:rPr>
              <a:t> in </a:t>
            </a:r>
            <a:r>
              <a:rPr lang="cs-CZ" b="0" i="1" u="none" strike="noStrike" dirty="0" err="1">
                <a:effectLst/>
                <a:latin typeface="-webkit-standard"/>
              </a:rPr>
              <a:t>the</a:t>
            </a:r>
            <a:r>
              <a:rPr lang="cs-CZ" b="0" i="1" u="none" strike="noStrike" dirty="0">
                <a:effectLst/>
                <a:latin typeface="-webkit-standard"/>
              </a:rPr>
              <a:t> </a:t>
            </a:r>
            <a:r>
              <a:rPr lang="cs-CZ" b="0" i="1" u="none" strike="noStrike" dirty="0" err="1">
                <a:effectLst/>
                <a:latin typeface="-webkit-standard"/>
              </a:rPr>
              <a:t>Renaissance</a:t>
            </a:r>
            <a:r>
              <a:rPr lang="cs-CZ" b="0" i="0" u="none" strike="noStrike" dirty="0">
                <a:effectLst/>
                <a:latin typeface="-webkit-standard"/>
              </a:rPr>
              <a:t>, 2018. </a:t>
            </a:r>
          </a:p>
          <a:p>
            <a:r>
              <a:rPr lang="cs-CZ" b="0" i="0" u="none" strike="noStrike" dirty="0" err="1">
                <a:effectLst/>
                <a:latin typeface="-webkit-standard"/>
              </a:rPr>
              <a:t>Lemire</a:t>
            </a:r>
            <a:r>
              <a:rPr lang="cs-CZ" b="0" i="0" u="none" strike="noStrike" dirty="0">
                <a:effectLst/>
                <a:latin typeface="-webkit-standard"/>
              </a:rPr>
              <a:t>, Beverly. </a:t>
            </a:r>
            <a:r>
              <a:rPr lang="cs-CZ" b="0" i="1" u="none" strike="noStrike" dirty="0" err="1">
                <a:effectLst/>
              </a:rPr>
              <a:t>The</a:t>
            </a:r>
            <a:r>
              <a:rPr lang="cs-CZ" b="0" i="1" u="none" strike="noStrike" dirty="0">
                <a:effectLst/>
              </a:rPr>
              <a:t> Business </a:t>
            </a:r>
            <a:r>
              <a:rPr lang="cs-CZ" b="0" i="1" u="none" strike="noStrike" dirty="0" err="1">
                <a:effectLst/>
              </a:rPr>
              <a:t>of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Everyday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Life</a:t>
            </a:r>
            <a:r>
              <a:rPr lang="cs-CZ" b="0" i="1" u="none" strike="noStrike" dirty="0">
                <a:effectLst/>
              </a:rPr>
              <a:t>: Gender, </a:t>
            </a:r>
            <a:r>
              <a:rPr lang="cs-CZ" b="0" i="1" u="none" strike="noStrike" dirty="0" err="1">
                <a:effectLst/>
              </a:rPr>
              <a:t>Practice</a:t>
            </a:r>
            <a:r>
              <a:rPr lang="cs-CZ" b="0" i="1" u="none" strike="noStrike" dirty="0">
                <a:effectLst/>
              </a:rPr>
              <a:t> and </a:t>
            </a:r>
            <a:r>
              <a:rPr lang="cs-CZ" b="0" i="1" u="none" strike="noStrike" dirty="0" err="1">
                <a:effectLst/>
              </a:rPr>
              <a:t>Social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Politics</a:t>
            </a:r>
            <a:r>
              <a:rPr lang="cs-CZ" b="0" i="1" u="none" strike="noStrike" dirty="0">
                <a:effectLst/>
              </a:rPr>
              <a:t> in </a:t>
            </a:r>
            <a:r>
              <a:rPr lang="cs-CZ" b="0" i="1" u="none" strike="noStrike" dirty="0" err="1">
                <a:effectLst/>
              </a:rPr>
              <a:t>England</a:t>
            </a:r>
            <a:r>
              <a:rPr lang="cs-CZ" b="0" i="1" u="none" strike="noStrike" dirty="0">
                <a:effectLst/>
              </a:rPr>
              <a:t>, c.1600–1900.</a:t>
            </a:r>
            <a:r>
              <a:rPr lang="cs-CZ" b="0" i="0" u="none" strike="noStrike" dirty="0">
                <a:effectLst/>
                <a:latin typeface="-webkit-standard"/>
              </a:rPr>
              <a:t>Manchester University </a:t>
            </a:r>
            <a:r>
              <a:rPr lang="cs-CZ" b="0" i="0" u="none" strike="noStrike" dirty="0" err="1">
                <a:effectLst/>
                <a:latin typeface="-webkit-standard"/>
              </a:rPr>
              <a:t>Press</a:t>
            </a:r>
            <a:r>
              <a:rPr lang="cs-CZ" b="0" i="0" u="none" strike="noStrike" dirty="0">
                <a:effectLst/>
                <a:latin typeface="-webkit-standard"/>
              </a:rPr>
              <a:t>, 2005. </a:t>
            </a:r>
          </a:p>
          <a:p>
            <a:r>
              <a:rPr lang="cs-CZ" i="0" u="none" strike="noStrike" dirty="0" err="1">
                <a:effectLst/>
                <a:latin typeface="Helvetica Neue" panose="02000503000000020004" pitchFamily="2" charset="0"/>
              </a:rPr>
              <a:t>Ribeiro</a:t>
            </a:r>
            <a:r>
              <a:rPr lang="cs-CZ" i="0" u="none" strike="noStrike" dirty="0">
                <a:effectLst/>
                <a:latin typeface="Helvetica Neue" panose="02000503000000020004" pitchFamily="2" charset="0"/>
              </a:rPr>
              <a:t>, Aileen. 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Fashion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and Fiction: 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Dress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in Art and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Literature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in Stuart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England</a:t>
            </a:r>
            <a:r>
              <a:rPr lang="cs-CZ" i="0" u="none" strike="noStrike" dirty="0">
                <a:effectLst/>
                <a:latin typeface="Helvetica Neue" panose="02000503000000020004" pitchFamily="2" charset="0"/>
              </a:rPr>
              <a:t>. New </a:t>
            </a:r>
            <a:r>
              <a:rPr lang="cs-CZ" i="0" u="none" strike="noStrike" dirty="0" err="1">
                <a:effectLst/>
                <a:latin typeface="Helvetica Neue" panose="02000503000000020004" pitchFamily="2" charset="0"/>
              </a:rPr>
              <a:t>Haven</a:t>
            </a:r>
            <a:r>
              <a:rPr lang="cs-CZ" i="0" u="none" strike="noStrike" dirty="0">
                <a:effectLst/>
                <a:latin typeface="Helvetica Neue" panose="02000503000000020004" pitchFamily="2" charset="0"/>
              </a:rPr>
              <a:t> and London: </a:t>
            </a:r>
            <a:r>
              <a:rPr lang="cs-CZ" i="0" u="none" strike="noStrike" dirty="0" err="1">
                <a:effectLst/>
                <a:latin typeface="Helvetica Neue" panose="02000503000000020004" pitchFamily="2" charset="0"/>
              </a:rPr>
              <a:t>Yale</a:t>
            </a:r>
            <a:r>
              <a:rPr lang="cs-CZ" i="0" u="none" strike="noStrike" dirty="0">
                <a:effectLst/>
                <a:latin typeface="Helvetica Neue" panose="02000503000000020004" pitchFamily="2" charset="0"/>
              </a:rPr>
              <a:t> University </a:t>
            </a:r>
            <a:r>
              <a:rPr lang="cs-CZ" i="0" u="none" strike="noStrike" dirty="0" err="1">
                <a:effectLst/>
                <a:latin typeface="Helvetica Neue" panose="02000503000000020004" pitchFamily="2" charset="0"/>
              </a:rPr>
              <a:t>Press</a:t>
            </a:r>
            <a:r>
              <a:rPr lang="cs-CZ" i="0" u="none" strike="noStrike" dirty="0">
                <a:effectLst/>
                <a:latin typeface="Helvetica Neue" panose="02000503000000020004" pitchFamily="2" charset="0"/>
              </a:rPr>
              <a:t>, 2005.</a:t>
            </a:r>
          </a:p>
          <a:p>
            <a:r>
              <a:rPr lang="cs-CZ" dirty="0" err="1"/>
              <a:t>Roche</a:t>
            </a:r>
            <a:r>
              <a:rPr lang="cs-CZ" dirty="0"/>
              <a:t>, ﻿ Daniel.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Culture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Clothes</a:t>
            </a:r>
            <a:r>
              <a:rPr lang="cs-CZ" dirty="0"/>
              <a:t> (1989).</a:t>
            </a:r>
            <a:endParaRPr lang="cs-CZ" i="0" u="none" strike="noStrike" dirty="0">
              <a:effectLst/>
              <a:latin typeface="Helvetica Neue" panose="02000503000000020004" pitchFamily="2" charset="0"/>
            </a:endParaRPr>
          </a:p>
          <a:p>
            <a:r>
              <a:rPr lang="cs-CZ" b="0" i="0" u="none" strike="noStrike" dirty="0" err="1">
                <a:effectLst/>
                <a:latin typeface="-webkit-standard"/>
              </a:rPr>
              <a:t>Rublack</a:t>
            </a:r>
            <a:r>
              <a:rPr lang="cs-CZ" dirty="0">
                <a:latin typeface="-webkit-standard"/>
              </a:rPr>
              <a:t>, </a:t>
            </a:r>
            <a:r>
              <a:rPr lang="cs-CZ" b="0" i="0" u="none" strike="noStrike" dirty="0" err="1">
                <a:effectLst/>
                <a:latin typeface="-webkit-standard"/>
              </a:rPr>
              <a:t>Ulinka</a:t>
            </a:r>
            <a:r>
              <a:rPr lang="cs-CZ" b="0" i="0" u="none" strike="noStrike" dirty="0">
                <a:effectLst/>
                <a:latin typeface="-webkit-standard"/>
              </a:rPr>
              <a:t>. </a:t>
            </a:r>
            <a:r>
              <a:rPr lang="cs-CZ" b="0" i="1" u="none" strike="noStrike" dirty="0">
                <a:effectLst/>
              </a:rPr>
              <a:t>Dressing Up: </a:t>
            </a:r>
            <a:r>
              <a:rPr lang="cs-CZ" b="0" i="1" u="none" strike="noStrike" dirty="0" err="1">
                <a:effectLst/>
              </a:rPr>
              <a:t>Cultural</a:t>
            </a:r>
            <a:r>
              <a:rPr lang="cs-CZ" b="0" i="1" u="none" strike="noStrike" dirty="0">
                <a:effectLst/>
              </a:rPr>
              <a:t> Identity in </a:t>
            </a:r>
            <a:r>
              <a:rPr lang="cs-CZ" b="0" i="1" u="none" strike="noStrike" dirty="0" err="1">
                <a:effectLst/>
              </a:rPr>
              <a:t>Renaissance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Europe</a:t>
            </a:r>
            <a:r>
              <a:rPr lang="cs-CZ" b="0" i="1" u="none" strike="noStrike" dirty="0">
                <a:effectLst/>
              </a:rPr>
              <a:t>.</a:t>
            </a:r>
            <a:r>
              <a:rPr lang="cs-CZ" b="0" i="0" u="none" strike="noStrike" dirty="0">
                <a:effectLst/>
                <a:latin typeface="-webkit-standard"/>
              </a:rPr>
              <a:t> Oxford UP, 2010.</a:t>
            </a:r>
          </a:p>
          <a:p>
            <a:r>
              <a:rPr lang="cs-CZ" b="0" i="0" u="none" strike="noStrike" dirty="0" err="1">
                <a:effectLst/>
                <a:latin typeface="-webkit-standard"/>
              </a:rPr>
              <a:t>Steele</a:t>
            </a:r>
            <a:r>
              <a:rPr lang="cs-CZ" dirty="0">
                <a:latin typeface="-webkit-standard"/>
              </a:rPr>
              <a:t>, </a:t>
            </a:r>
            <a:r>
              <a:rPr lang="cs-CZ" b="0" i="0" u="none" strike="noStrike" dirty="0">
                <a:effectLst/>
                <a:latin typeface="-webkit-standard"/>
              </a:rPr>
              <a:t>Valerie. </a:t>
            </a:r>
            <a:r>
              <a:rPr lang="cs-CZ" b="0" i="1" u="none" strike="noStrike" dirty="0" err="1">
                <a:effectLst/>
              </a:rPr>
              <a:t>The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Corset</a:t>
            </a:r>
            <a:r>
              <a:rPr lang="cs-CZ" b="0" i="1" u="none" strike="noStrike" dirty="0">
                <a:effectLst/>
              </a:rPr>
              <a:t>: A </a:t>
            </a:r>
            <a:r>
              <a:rPr lang="cs-CZ" b="0" i="1" u="none" strike="noStrike" dirty="0" err="1">
                <a:effectLst/>
              </a:rPr>
              <a:t>Cultural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History</a:t>
            </a:r>
            <a:r>
              <a:rPr lang="cs-CZ" b="0" i="1" u="none" strike="noStrike" dirty="0">
                <a:effectLst/>
              </a:rPr>
              <a:t>.</a:t>
            </a:r>
            <a:r>
              <a:rPr lang="cs-CZ" b="0" i="0" u="none" strike="noStrike" dirty="0">
                <a:effectLst/>
                <a:latin typeface="-webkit-standard"/>
              </a:rPr>
              <a:t> </a:t>
            </a:r>
            <a:r>
              <a:rPr lang="cs-CZ" b="0" i="0" u="none" strike="noStrike" dirty="0" err="1">
                <a:effectLst/>
                <a:latin typeface="-webkit-standard"/>
              </a:rPr>
              <a:t>Yale</a:t>
            </a:r>
            <a:r>
              <a:rPr lang="cs-CZ" b="0" i="0" u="none" strike="noStrike" dirty="0">
                <a:effectLst/>
                <a:latin typeface="-webkit-standard"/>
              </a:rPr>
              <a:t> UP, 2001 (o prádle a tělesné disciplíně).</a:t>
            </a:r>
            <a:endParaRPr lang="cs-CZ" i="0" u="none" strike="noStrike" dirty="0">
              <a:effectLst/>
              <a:latin typeface="Helvetica Neue" panose="02000503000000020004" pitchFamily="2" charset="0"/>
            </a:endParaRPr>
          </a:p>
          <a:p>
            <a:r>
              <a:rPr lang="cs-CZ" i="0" u="none" strike="noStrike" dirty="0" err="1">
                <a:effectLst/>
                <a:latin typeface="Helvetica Neue" panose="02000503000000020004" pitchFamily="2" charset="0"/>
              </a:rPr>
              <a:t>Vigarello</a:t>
            </a:r>
            <a:r>
              <a:rPr lang="cs-CZ" dirty="0">
                <a:latin typeface="Helvetica Neue" panose="02000503000000020004" pitchFamily="2" charset="0"/>
              </a:rPr>
              <a:t>, </a:t>
            </a:r>
            <a:r>
              <a:rPr lang="cs-CZ" i="0" u="none" strike="noStrike" dirty="0">
                <a:effectLst/>
                <a:latin typeface="Helvetica Neue" panose="02000503000000020004" pitchFamily="2" charset="0"/>
              </a:rPr>
              <a:t>Georges.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Concepts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of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Cleanliness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: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Changing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Attitudes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in France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since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the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Middle</a:t>
            </a:r>
            <a:r>
              <a:rPr lang="cs-CZ" i="1" u="none" strike="noStrike" dirty="0">
                <a:effectLst/>
                <a:latin typeface="Helvetica Neue" panose="02000503000000020004" pitchFamily="2" charset="0"/>
              </a:rPr>
              <a:t> </a:t>
            </a:r>
            <a:r>
              <a:rPr lang="cs-CZ" i="1" u="none" strike="noStrike" dirty="0" err="1">
                <a:effectLst/>
                <a:latin typeface="Helvetica Neue" panose="02000503000000020004" pitchFamily="2" charset="0"/>
              </a:rPr>
              <a:t>Ages</a:t>
            </a:r>
            <a:r>
              <a:rPr lang="cs-CZ" i="0" u="none" strike="noStrike" dirty="0">
                <a:effectLst/>
                <a:latin typeface="Helvetica Neue" panose="02000503000000020004" pitchFamily="2" charset="0"/>
              </a:rPr>
              <a:t>. Cambridge UP, 1988.</a:t>
            </a:r>
          </a:p>
          <a:p>
            <a:r>
              <a:rPr lang="cs-CZ" b="0" i="0" u="none" strike="noStrike" dirty="0">
                <a:effectLst/>
                <a:latin typeface="-webkit-standard"/>
              </a:rPr>
              <a:t>Vincent, Susan J. </a:t>
            </a:r>
            <a:r>
              <a:rPr lang="cs-CZ" b="0" i="1" u="none" strike="noStrike" dirty="0" err="1">
                <a:effectLst/>
              </a:rPr>
              <a:t>The</a:t>
            </a:r>
            <a:r>
              <a:rPr lang="cs-CZ" b="0" i="1" u="none" strike="noStrike" dirty="0">
                <a:effectLst/>
              </a:rPr>
              <a:t> Anatomy </a:t>
            </a:r>
            <a:r>
              <a:rPr lang="cs-CZ" b="0" i="1" u="none" strike="noStrike" dirty="0" err="1">
                <a:effectLst/>
              </a:rPr>
              <a:t>of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Fashion</a:t>
            </a:r>
            <a:r>
              <a:rPr lang="cs-CZ" b="0" i="1" u="none" strike="noStrike" dirty="0">
                <a:effectLst/>
              </a:rPr>
              <a:t>: Dressing </a:t>
            </a:r>
            <a:r>
              <a:rPr lang="cs-CZ" b="0" i="1" u="none" strike="noStrike" dirty="0" err="1">
                <a:effectLst/>
              </a:rPr>
              <a:t>the</a:t>
            </a:r>
            <a:r>
              <a:rPr lang="cs-CZ" b="0" i="1" u="none" strike="noStrike" dirty="0">
                <a:effectLst/>
              </a:rPr>
              <a:t> Body </a:t>
            </a:r>
            <a:r>
              <a:rPr lang="cs-CZ" b="0" i="1" u="none" strike="noStrike" dirty="0" err="1">
                <a:effectLst/>
              </a:rPr>
              <a:t>from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the</a:t>
            </a:r>
            <a:r>
              <a:rPr lang="cs-CZ" b="0" i="1" u="none" strike="noStrike" dirty="0">
                <a:effectLst/>
              </a:rPr>
              <a:t> </a:t>
            </a:r>
            <a:r>
              <a:rPr lang="cs-CZ" b="0" i="1" u="none" strike="noStrike" dirty="0" err="1">
                <a:effectLst/>
              </a:rPr>
              <a:t>Renaissance</a:t>
            </a:r>
            <a:r>
              <a:rPr lang="cs-CZ" b="0" i="1" u="none" strike="noStrike" dirty="0">
                <a:effectLst/>
              </a:rPr>
              <a:t> to </a:t>
            </a:r>
            <a:r>
              <a:rPr lang="cs-CZ" b="0" i="1" u="none" strike="noStrike" dirty="0" err="1">
                <a:effectLst/>
              </a:rPr>
              <a:t>Today</a:t>
            </a:r>
            <a:r>
              <a:rPr lang="cs-CZ" b="0" i="1" u="none" strike="noStrike" dirty="0">
                <a:effectLst/>
              </a:rPr>
              <a:t>.</a:t>
            </a:r>
            <a:r>
              <a:rPr lang="cs-CZ" b="0" i="0" u="none" strike="noStrike" dirty="0">
                <a:effectLst/>
                <a:latin typeface="-webkit-standard"/>
              </a:rPr>
              <a:t> </a:t>
            </a:r>
            <a:r>
              <a:rPr lang="cs-CZ" b="0" i="0" u="none" strike="noStrike" dirty="0" err="1">
                <a:effectLst/>
                <a:latin typeface="-webkit-standard"/>
              </a:rPr>
              <a:t>Berg</a:t>
            </a:r>
            <a:r>
              <a:rPr lang="cs-CZ" b="0" i="0" u="none" strike="noStrike" dirty="0">
                <a:effectLst/>
                <a:latin typeface="-webkit-standard"/>
              </a:rPr>
              <a:t>, 2009.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3092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7F69AF4-D672-4B8F-7739-F116483D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09" y="502400"/>
            <a:ext cx="3367171" cy="18180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Starověký svět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CFEE6EF-8436-33C9-B82C-B8655F12D3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20" r="11247"/>
          <a:stretch>
            <a:fillRect/>
          </a:stretch>
        </p:blipFill>
        <p:spPr>
          <a:xfrm>
            <a:off x="4555236" y="6"/>
            <a:ext cx="7636763" cy="27627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973FB84-AE62-B9E5-6853-5F59DFDFB0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5" b="3462"/>
          <a:stretch>
            <a:fillRect/>
          </a:stretch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2AE497-1FD7-1A3D-FD39-56DD0EB59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49633" y="3455208"/>
            <a:ext cx="5742432" cy="23447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/>
              <a:t>Například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starověkém</a:t>
            </a:r>
            <a:r>
              <a:rPr lang="en-US" sz="2000" dirty="0"/>
              <a:t> </a:t>
            </a:r>
            <a:r>
              <a:rPr lang="en-US" sz="2000" dirty="0" err="1"/>
              <a:t>Řecku</a:t>
            </a:r>
            <a:r>
              <a:rPr lang="en-US" sz="2000" dirty="0"/>
              <a:t>: </a:t>
            </a:r>
            <a:r>
              <a:rPr lang="en-US" sz="2000" dirty="0" err="1"/>
              <a:t>volná</a:t>
            </a:r>
            <a:r>
              <a:rPr lang="en-US" sz="2000" dirty="0"/>
              <a:t> </a:t>
            </a:r>
            <a:r>
              <a:rPr lang="en-US" sz="2000" dirty="0" err="1"/>
              <a:t>plátna</a:t>
            </a:r>
            <a:r>
              <a:rPr lang="en-US" sz="2000" dirty="0"/>
              <a:t>, </a:t>
            </a:r>
            <a:r>
              <a:rPr lang="en-US" sz="2000" dirty="0" err="1"/>
              <a:t>drapování</a:t>
            </a:r>
            <a:r>
              <a:rPr lang="en-US" sz="2000" dirty="0"/>
              <a:t> – peplos, </a:t>
            </a:r>
            <a:r>
              <a:rPr lang="en-US" sz="2000" dirty="0" err="1"/>
              <a:t>chitón</a:t>
            </a:r>
            <a:r>
              <a:rPr lang="en-US" sz="2000" dirty="0"/>
              <a:t>, himation. </a:t>
            </a:r>
          </a:p>
          <a:p>
            <a:r>
              <a:rPr lang="en-US" sz="2000" dirty="0"/>
              <a:t>V </a:t>
            </a:r>
            <a:r>
              <a:rPr lang="en-US" sz="2000" dirty="0" err="1"/>
              <a:t>Číně</a:t>
            </a:r>
            <a:r>
              <a:rPr lang="en-US" sz="2000" dirty="0"/>
              <a:t>: </a:t>
            </a:r>
            <a:r>
              <a:rPr lang="en-US" sz="2000" dirty="0" err="1"/>
              <a:t>hedvábí</a:t>
            </a:r>
            <a:r>
              <a:rPr lang="en-US" sz="2000" dirty="0"/>
              <a:t>, </a:t>
            </a:r>
            <a:r>
              <a:rPr lang="en-US" sz="2000" dirty="0" err="1"/>
              <a:t>specifické</a:t>
            </a:r>
            <a:r>
              <a:rPr lang="en-US" sz="2000" dirty="0"/>
              <a:t> </a:t>
            </a:r>
            <a:r>
              <a:rPr lang="en-US" sz="2000" dirty="0" err="1"/>
              <a:t>tkaniny</a:t>
            </a:r>
            <a:r>
              <a:rPr lang="en-US" sz="2000" dirty="0"/>
              <a:t> a </a:t>
            </a:r>
            <a:r>
              <a:rPr lang="en-US" sz="2000" dirty="0" err="1"/>
              <a:t>oděv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. </a:t>
            </a:r>
          </a:p>
          <a:p>
            <a:r>
              <a:rPr lang="en-US" sz="2000" dirty="0" err="1"/>
              <a:t>Textilie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oděv</a:t>
            </a:r>
            <a:r>
              <a:rPr lang="en-US" sz="2000" dirty="0"/>
              <a:t> </a:t>
            </a:r>
            <a:r>
              <a:rPr lang="en-US" sz="2000" dirty="0" err="1"/>
              <a:t>jako</a:t>
            </a:r>
            <a:r>
              <a:rPr lang="en-US" sz="2000" dirty="0"/>
              <a:t> </a:t>
            </a:r>
            <a:r>
              <a:rPr lang="en-US" sz="2000" dirty="0" err="1"/>
              <a:t>znak</a:t>
            </a:r>
            <a:r>
              <a:rPr lang="en-US" sz="2000" dirty="0"/>
              <a:t> </a:t>
            </a:r>
            <a:r>
              <a:rPr lang="en-US" sz="2000" dirty="0" err="1"/>
              <a:t>kulturního</a:t>
            </a:r>
            <a:r>
              <a:rPr lang="en-US" sz="2000" dirty="0"/>
              <a:t> </a:t>
            </a:r>
            <a:r>
              <a:rPr lang="en-US" sz="2000" dirty="0" err="1"/>
              <a:t>propojení</a:t>
            </a:r>
            <a:r>
              <a:rPr lang="en-US" sz="2000" dirty="0"/>
              <a:t> –</a:t>
            </a:r>
            <a:r>
              <a:rPr lang="en-US" sz="2000" dirty="0" err="1"/>
              <a:t>Hedvábná</a:t>
            </a:r>
            <a:r>
              <a:rPr lang="en-US" sz="2000" dirty="0"/>
              <a:t> cesta.</a:t>
            </a:r>
          </a:p>
          <a:p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443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DED946-5F96-25E0-3FE8-93415D0B0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Hedvábná stezka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542CF62-ED4C-BAA8-6D98-5AF2DB38A6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230" y="1825625"/>
            <a:ext cx="887354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773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CBC69AF-AE9D-43C7-A183-244646418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4887149-C5F8-CB78-5F00-F733B5DFEE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1829" r="-2" b="-2"/>
          <a:stretch>
            <a:fillRect/>
          </a:stretch>
        </p:blipFill>
        <p:spPr>
          <a:xfrm>
            <a:off x="20" y="10"/>
            <a:ext cx="4977364" cy="685799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28CD1EE-8DE2-E726-34E7-61B4B77F4C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7" r="-1" b="-1"/>
          <a:stretch>
            <a:fillRect/>
          </a:stretch>
        </p:blipFill>
        <p:spPr>
          <a:xfrm>
            <a:off x="4977384" y="10"/>
            <a:ext cx="7214616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E64232A-D912-4882-BF58-104918115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4218905"/>
            <a:ext cx="5625863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8E4E9D8-6D9C-4646-83A2-11844D84E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5574" y="3876005"/>
            <a:ext cx="4848225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34DC60F-39D2-785F-29F6-1ABF04DD2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758" y="3949157"/>
            <a:ext cx="4324351" cy="5394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700" b="0" i="0" u="none" strike="noStrike" kern="12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Středověk a vznik módy</a:t>
            </a:r>
            <a:endParaRPr lang="en-US" sz="27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34CFC4-67D1-7DE1-DBBC-52AE1FB28B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9" y="4697298"/>
            <a:ext cx="5625863" cy="1610924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/>
            <a:r>
              <a:rPr lang="en-US" sz="1400" dirty="0"/>
              <a:t>Ve </a:t>
            </a:r>
            <a:r>
              <a:rPr lang="en-US" sz="1400" dirty="0" err="1"/>
              <a:t>středověké</a:t>
            </a:r>
            <a:r>
              <a:rPr lang="en-US" sz="1400" dirty="0"/>
              <a:t> </a:t>
            </a:r>
            <a:r>
              <a:rPr lang="en-US" sz="1400" dirty="0" err="1"/>
              <a:t>Evropě</a:t>
            </a:r>
            <a:r>
              <a:rPr lang="en-US" sz="1400" dirty="0"/>
              <a:t> </a:t>
            </a:r>
            <a:r>
              <a:rPr lang="en-US" sz="1400" dirty="0" err="1"/>
              <a:t>oděv</a:t>
            </a:r>
            <a:r>
              <a:rPr lang="en-US" sz="1400" dirty="0"/>
              <a:t> </a:t>
            </a:r>
            <a:r>
              <a:rPr lang="en-US" sz="1400" dirty="0" err="1"/>
              <a:t>relativně</a:t>
            </a:r>
            <a:r>
              <a:rPr lang="en-US" sz="1400" dirty="0"/>
              <a:t> </a:t>
            </a:r>
            <a:r>
              <a:rPr lang="en-US" sz="1400" dirty="0" err="1"/>
              <a:t>stabilní</a:t>
            </a:r>
            <a:r>
              <a:rPr lang="en-US" sz="1400" dirty="0"/>
              <a:t> – </a:t>
            </a:r>
            <a:r>
              <a:rPr lang="en-US" sz="1400" dirty="0" err="1"/>
              <a:t>změna</a:t>
            </a:r>
            <a:r>
              <a:rPr lang="en-US" sz="1400" dirty="0"/>
              <a:t> </a:t>
            </a:r>
            <a:r>
              <a:rPr lang="en-US" sz="1400" dirty="0" err="1"/>
              <a:t>nastává</a:t>
            </a:r>
            <a:r>
              <a:rPr lang="en-US" sz="1400" dirty="0"/>
              <a:t> </a:t>
            </a:r>
            <a:r>
              <a:rPr lang="en-US" sz="1400" dirty="0" err="1"/>
              <a:t>okolo</a:t>
            </a:r>
            <a:r>
              <a:rPr lang="en-US" sz="1400" dirty="0"/>
              <a:t> 14. </a:t>
            </a:r>
            <a:r>
              <a:rPr lang="en-US" sz="1400" dirty="0" err="1"/>
              <a:t>století</a:t>
            </a:r>
            <a:r>
              <a:rPr lang="en-US" sz="1400" dirty="0"/>
              <a:t>. </a:t>
            </a:r>
          </a:p>
          <a:p>
            <a:pPr algn="ctr"/>
            <a:r>
              <a:rPr lang="en-US" sz="1400" dirty="0" err="1"/>
              <a:t>Růst</a:t>
            </a:r>
            <a:r>
              <a:rPr lang="en-US" sz="1400" dirty="0"/>
              <a:t> </a:t>
            </a:r>
            <a:r>
              <a:rPr lang="en-US" sz="1400" dirty="0" err="1"/>
              <a:t>výroby</a:t>
            </a:r>
            <a:r>
              <a:rPr lang="en-US" sz="1400" dirty="0"/>
              <a:t> </a:t>
            </a:r>
            <a:r>
              <a:rPr lang="en-US" sz="1400" dirty="0" err="1"/>
              <a:t>textilií</a:t>
            </a:r>
            <a:r>
              <a:rPr lang="en-US" sz="1400" dirty="0"/>
              <a:t>, </a:t>
            </a:r>
            <a:r>
              <a:rPr lang="en-US" sz="1400" dirty="0" err="1"/>
              <a:t>barvení</a:t>
            </a:r>
            <a:r>
              <a:rPr lang="en-US" sz="1400" dirty="0"/>
              <a:t> </a:t>
            </a:r>
            <a:r>
              <a:rPr lang="en-US" sz="1400" dirty="0" err="1"/>
              <a:t>vlny</a:t>
            </a:r>
            <a:r>
              <a:rPr lang="en-US" sz="1400" dirty="0"/>
              <a:t>, </a:t>
            </a:r>
            <a:r>
              <a:rPr lang="en-US" sz="1400" dirty="0" err="1"/>
              <a:t>dovoz</a:t>
            </a:r>
            <a:r>
              <a:rPr lang="en-US" sz="1400" dirty="0"/>
              <a:t> </a:t>
            </a:r>
            <a:r>
              <a:rPr lang="en-US" sz="1400" dirty="0" err="1"/>
              <a:t>hedvábí</a:t>
            </a:r>
            <a:r>
              <a:rPr lang="en-US" sz="1400" dirty="0"/>
              <a:t> (</a:t>
            </a:r>
            <a:r>
              <a:rPr lang="en-US" sz="1400" dirty="0" err="1"/>
              <a:t>Itálie</a:t>
            </a:r>
            <a:r>
              <a:rPr lang="en-US" sz="1400" dirty="0"/>
              <a:t>, </a:t>
            </a:r>
            <a:r>
              <a:rPr lang="en-US" sz="1400" dirty="0" err="1"/>
              <a:t>Flandry</a:t>
            </a:r>
            <a:r>
              <a:rPr lang="en-US" sz="1400" dirty="0"/>
              <a:t> a </a:t>
            </a:r>
            <a:r>
              <a:rPr lang="en-US" sz="1400" dirty="0" err="1"/>
              <a:t>Nizozemí</a:t>
            </a:r>
            <a:r>
              <a:rPr lang="en-US" sz="1400" dirty="0"/>
              <a:t>). </a:t>
            </a:r>
          </a:p>
          <a:p>
            <a:pPr algn="ctr"/>
            <a:r>
              <a:rPr lang="en-US" sz="1400" dirty="0" err="1"/>
              <a:t>Oděv</a:t>
            </a:r>
            <a:r>
              <a:rPr lang="en-US" sz="1400" dirty="0"/>
              <a:t> se </a:t>
            </a:r>
            <a:r>
              <a:rPr lang="en-US" sz="1400" dirty="0" err="1"/>
              <a:t>stává</a:t>
            </a:r>
            <a:r>
              <a:rPr lang="en-US" sz="1400" dirty="0"/>
              <a:t> </a:t>
            </a:r>
            <a:r>
              <a:rPr lang="en-US" sz="1400" dirty="0" err="1"/>
              <a:t>více</a:t>
            </a:r>
            <a:r>
              <a:rPr lang="en-US" sz="1400" dirty="0"/>
              <a:t> </a:t>
            </a:r>
            <a:r>
              <a:rPr lang="en-US" sz="1400" dirty="0" err="1"/>
              <a:t>diferencovaným</a:t>
            </a:r>
            <a:r>
              <a:rPr lang="en-US" sz="1400" dirty="0"/>
              <a:t> </a:t>
            </a:r>
            <a:r>
              <a:rPr lang="en-US" sz="1400" dirty="0" err="1"/>
              <a:t>znakem</a:t>
            </a:r>
            <a:r>
              <a:rPr lang="en-US" sz="1400" dirty="0"/>
              <a:t> identity </a:t>
            </a:r>
            <a:r>
              <a:rPr lang="en-US" sz="1400" dirty="0" err="1"/>
              <a:t>třídy</a:t>
            </a:r>
            <a:r>
              <a:rPr lang="en-US" sz="1400" dirty="0"/>
              <a:t>, </a:t>
            </a:r>
            <a:r>
              <a:rPr lang="en-US" sz="1400" dirty="0" err="1"/>
              <a:t>pohlaví</a:t>
            </a:r>
            <a:r>
              <a:rPr lang="en-US" sz="1400" dirty="0"/>
              <a:t>, </a:t>
            </a:r>
            <a:r>
              <a:rPr lang="en-US" sz="1400" dirty="0" err="1"/>
              <a:t>profese</a:t>
            </a:r>
            <a:r>
              <a:rPr lang="en-US" sz="1400" dirty="0"/>
              <a:t>.</a:t>
            </a:r>
          </a:p>
          <a:p>
            <a:pPr algn="ctr"/>
            <a:r>
              <a:rPr lang="en-US" sz="1400" dirty="0" err="1"/>
              <a:t>Vzestup</a:t>
            </a:r>
            <a:r>
              <a:rPr lang="en-US" sz="1400" dirty="0"/>
              <a:t> </a:t>
            </a:r>
            <a:r>
              <a:rPr lang="en-US" sz="1400" dirty="0" err="1"/>
              <a:t>měšťanstva</a:t>
            </a:r>
            <a:r>
              <a:rPr lang="en-US" sz="1400" dirty="0"/>
              <a:t>, </a:t>
            </a:r>
            <a:r>
              <a:rPr lang="en-US" sz="1400" dirty="0" err="1"/>
              <a:t>nové</a:t>
            </a:r>
            <a:r>
              <a:rPr lang="en-US" sz="1400" dirty="0"/>
              <a:t> </a:t>
            </a:r>
            <a:r>
              <a:rPr lang="en-US" sz="1400" dirty="0" err="1"/>
              <a:t>střihy</a:t>
            </a:r>
            <a:r>
              <a:rPr lang="en-US" sz="1400" dirty="0"/>
              <a:t> </a:t>
            </a:r>
            <a:r>
              <a:rPr lang="en-US" sz="1400" dirty="0" err="1"/>
              <a:t>kopírující</a:t>
            </a:r>
            <a:r>
              <a:rPr lang="en-US" sz="1400" dirty="0"/>
              <a:t> </a:t>
            </a:r>
            <a:r>
              <a:rPr lang="en-US" sz="1400" dirty="0" err="1"/>
              <a:t>tělo</a:t>
            </a:r>
            <a:r>
              <a:rPr lang="en-US" sz="1400" dirty="0"/>
              <a:t>, </a:t>
            </a:r>
            <a:r>
              <a:rPr lang="en-US" sz="1400" dirty="0" err="1"/>
              <a:t>kurtoazní</a:t>
            </a:r>
            <a:r>
              <a:rPr lang="en-US" sz="1400" dirty="0"/>
              <a:t> </a:t>
            </a:r>
            <a:r>
              <a:rPr lang="en-US" sz="1400" dirty="0" err="1"/>
              <a:t>kultura</a:t>
            </a:r>
            <a:r>
              <a:rPr lang="en-US" sz="1400" dirty="0"/>
              <a:t>.</a:t>
            </a: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01476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5D69E8-42DE-C31A-1DF8-40FE82B22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662782"/>
          </a:xfrm>
        </p:spPr>
        <p:txBody>
          <a:bodyPr>
            <a:normAutofit/>
          </a:bodyPr>
          <a:lstStyle/>
          <a:p>
            <a:r>
              <a:rPr lang="cs-CZ" sz="3200" dirty="0"/>
              <a:t>Případová studie: Odívání Panny Marie ve středověkém umění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0078F7-2405-0176-386D-3162561F4E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576678"/>
            <a:ext cx="10094407" cy="902456"/>
          </a:xfrm>
        </p:spPr>
        <p:txBody>
          <a:bodyPr/>
          <a:lstStyle/>
          <a:p>
            <a:r>
              <a:rPr lang="cs-CZ" sz="1800" dirty="0">
                <a:effectLst/>
                <a:latin typeface="UtopiaCE"/>
              </a:rPr>
              <a:t>Lenka Hradilová, „</a:t>
            </a:r>
            <a:r>
              <a:rPr lang="cs-CZ" sz="1800" dirty="0" err="1">
                <a:effectLst/>
                <a:latin typeface="UtopiaCE"/>
              </a:rPr>
              <a:t>Odíváni</a:t>
            </a:r>
            <a:r>
              <a:rPr lang="cs-CZ" sz="1800" dirty="0">
                <a:effectLst/>
                <a:latin typeface="UtopiaCE"/>
              </a:rPr>
              <a:t>́ Panny Marie ve </a:t>
            </a:r>
            <a:r>
              <a:rPr lang="cs-CZ" sz="1800" dirty="0" err="1">
                <a:effectLst/>
                <a:latin typeface="UtopiaCE"/>
              </a:rPr>
              <a:t>středověkém</a:t>
            </a:r>
            <a:r>
              <a:rPr lang="cs-CZ" sz="1800" dirty="0">
                <a:effectLst/>
                <a:latin typeface="UtopiaCE"/>
              </a:rPr>
              <a:t> </a:t>
            </a:r>
            <a:r>
              <a:rPr lang="cs-CZ" sz="1800" dirty="0" err="1">
                <a:effectLst/>
                <a:latin typeface="UtopiaCE"/>
              </a:rPr>
              <a:t>uměni</a:t>
            </a:r>
            <a:r>
              <a:rPr lang="cs-CZ" sz="1800" dirty="0">
                <a:effectLst/>
                <a:latin typeface="UtopiaCE"/>
              </a:rPr>
              <a:t>́ a jeho specifika v </a:t>
            </a:r>
            <a:r>
              <a:rPr lang="cs-CZ" sz="1800" dirty="0" err="1">
                <a:effectLst/>
                <a:latin typeface="UtopiaCE"/>
              </a:rPr>
              <a:t>českých</a:t>
            </a:r>
            <a:r>
              <a:rPr lang="cs-CZ" sz="1800" dirty="0">
                <a:effectLst/>
                <a:latin typeface="UtopiaCE"/>
              </a:rPr>
              <a:t> </a:t>
            </a:r>
            <a:r>
              <a:rPr lang="cs-CZ" sz="1800" dirty="0" err="1">
                <a:effectLst/>
                <a:latin typeface="UtopiaCE"/>
              </a:rPr>
              <a:t>zemích</a:t>
            </a:r>
            <a:r>
              <a:rPr lang="cs-CZ" sz="1800" b="1" dirty="0">
                <a:latin typeface="UtopiaCE"/>
              </a:rPr>
              <a:t>"</a:t>
            </a:r>
            <a:endParaRPr lang="cs-CZ" dirty="0"/>
          </a:p>
          <a:p>
            <a:endParaRPr lang="cs-CZ" dirty="0"/>
          </a:p>
        </p:txBody>
      </p:sp>
      <p:pic>
        <p:nvPicPr>
          <p:cNvPr id="1025" name="Picture 1" descr="page17image1358104352">
            <a:extLst>
              <a:ext uri="{FF2B5EF4-FFF2-40B4-BE49-F238E27FC236}">
                <a16:creationId xmlns:a16="http://schemas.microsoft.com/office/drawing/2014/main" id="{530F4E28-EDD5-C24A-1D5C-3FFAB9A56C3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099" y="1027906"/>
            <a:ext cx="3175279" cy="530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84A12BF-6A20-0596-6818-512C24AEF57E}"/>
              </a:ext>
            </a:extLst>
          </p:cNvPr>
          <p:cNvSpPr txBox="1"/>
          <p:nvPr/>
        </p:nvSpPr>
        <p:spPr>
          <a:xfrm>
            <a:off x="8541099" y="6336718"/>
            <a:ext cx="3338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i="1" dirty="0" err="1">
                <a:effectLst/>
                <a:latin typeface="UtopiaCE"/>
              </a:rPr>
              <a:t>Náhrobník</a:t>
            </a:r>
            <a:r>
              <a:rPr lang="cs-CZ" sz="800" i="1" dirty="0">
                <a:effectLst/>
                <a:latin typeface="UtopiaCE"/>
              </a:rPr>
              <a:t> Guty, dcery </a:t>
            </a:r>
            <a:r>
              <a:rPr lang="cs-CZ" sz="800" i="1" dirty="0" err="1">
                <a:effectLst/>
                <a:latin typeface="UtopiaCE"/>
              </a:rPr>
              <a:t>Václava</a:t>
            </a:r>
            <a:r>
              <a:rPr lang="cs-CZ" sz="800" i="1" dirty="0">
                <a:effectLst/>
                <a:latin typeface="UtopiaCE"/>
              </a:rPr>
              <a:t> II</a:t>
            </a:r>
            <a:r>
              <a:rPr lang="cs-CZ" sz="800" dirty="0">
                <a:effectLst/>
                <a:latin typeface="UtopiaCE"/>
              </a:rPr>
              <a:t>., 1297, nalezený v </a:t>
            </a:r>
            <a:r>
              <a:rPr lang="cs-CZ" sz="800" dirty="0" err="1">
                <a:effectLst/>
                <a:latin typeface="UtopiaCE"/>
              </a:rPr>
              <a:t>klášteře</a:t>
            </a:r>
            <a:r>
              <a:rPr lang="cs-CZ" sz="800" dirty="0">
                <a:effectLst/>
                <a:latin typeface="UtopiaCE"/>
              </a:rPr>
              <a:t> Na </a:t>
            </a:r>
            <a:r>
              <a:rPr lang="cs-CZ" sz="800" dirty="0" err="1">
                <a:effectLst/>
                <a:latin typeface="UtopiaCE"/>
              </a:rPr>
              <a:t>Fran</a:t>
            </a:r>
            <a:r>
              <a:rPr lang="cs-CZ" sz="800" dirty="0">
                <a:effectLst/>
                <a:latin typeface="UtopiaCE"/>
              </a:rPr>
              <a:t>- </a:t>
            </a:r>
            <a:r>
              <a:rPr lang="cs-CZ" sz="800" dirty="0" err="1">
                <a:effectLst/>
                <a:latin typeface="UtopiaCE"/>
              </a:rPr>
              <a:t>tišku</a:t>
            </a:r>
            <a:r>
              <a:rPr lang="cs-CZ" sz="800" dirty="0">
                <a:effectLst/>
                <a:latin typeface="UtopiaCE"/>
              </a:rPr>
              <a:t>, </a:t>
            </a:r>
            <a:r>
              <a:rPr lang="cs-CZ" sz="800" dirty="0" err="1">
                <a:effectLst/>
                <a:latin typeface="UtopiaCE"/>
              </a:rPr>
              <a:t>Národni</a:t>
            </a:r>
            <a:r>
              <a:rPr lang="cs-CZ" sz="800" dirty="0">
                <a:effectLst/>
                <a:latin typeface="UtopiaCE"/>
              </a:rPr>
              <a:t>́ muzeum, Praha (</a:t>
            </a:r>
            <a:r>
              <a:rPr lang="cs-CZ" sz="800" dirty="0" err="1">
                <a:effectLst/>
                <a:latin typeface="UtopiaCE"/>
              </a:rPr>
              <a:t>převzato</a:t>
            </a:r>
            <a:r>
              <a:rPr lang="cs-CZ" sz="800" dirty="0">
                <a:effectLst/>
                <a:latin typeface="UtopiaCE"/>
              </a:rPr>
              <a:t> z: K. Stejskal – K. Neubert, </a:t>
            </a:r>
            <a:r>
              <a:rPr lang="cs-CZ" sz="800" dirty="0" err="1">
                <a:effectLst/>
                <a:latin typeface="UtopiaCE"/>
              </a:rPr>
              <a:t>Dějiny</a:t>
            </a:r>
            <a:r>
              <a:rPr lang="cs-CZ" sz="800" dirty="0">
                <a:effectLst/>
                <a:latin typeface="UtopiaCE"/>
              </a:rPr>
              <a:t> </a:t>
            </a:r>
            <a:r>
              <a:rPr lang="cs-CZ" sz="800" dirty="0" err="1">
                <a:effectLst/>
                <a:latin typeface="UtopiaCE"/>
              </a:rPr>
              <a:t>uměni</a:t>
            </a:r>
            <a:r>
              <a:rPr lang="cs-CZ" sz="800" dirty="0">
                <a:effectLst/>
                <a:latin typeface="UtopiaCE"/>
              </a:rPr>
              <a:t>́ na </a:t>
            </a:r>
            <a:r>
              <a:rPr lang="cs-CZ" sz="800" dirty="0" err="1">
                <a:effectLst/>
                <a:latin typeface="UtopiaCE"/>
              </a:rPr>
              <a:t>dvoře</a:t>
            </a:r>
            <a:r>
              <a:rPr lang="cs-CZ" sz="800" dirty="0">
                <a:effectLst/>
                <a:latin typeface="UtopiaCE"/>
              </a:rPr>
              <a:t> Karla IV., Praha 2003, s. 20). </a:t>
            </a:r>
            <a:endParaRPr lang="cs-CZ" dirty="0"/>
          </a:p>
        </p:txBody>
      </p:sp>
      <p:pic>
        <p:nvPicPr>
          <p:cNvPr id="1026" name="Picture 2" descr="page19image1209536256">
            <a:extLst>
              <a:ext uri="{FF2B5EF4-FFF2-40B4-BE49-F238E27FC236}">
                <a16:creationId xmlns:a16="http://schemas.microsoft.com/office/drawing/2014/main" id="{A85C6746-0BEB-568C-6427-D4EF15E23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423" y="1027906"/>
            <a:ext cx="2923919" cy="530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2794F6B-55E0-5BE6-CB13-D108C0B7D1B5}"/>
              </a:ext>
            </a:extLst>
          </p:cNvPr>
          <p:cNvSpPr txBox="1"/>
          <p:nvPr/>
        </p:nvSpPr>
        <p:spPr>
          <a:xfrm>
            <a:off x="4952248" y="6424379"/>
            <a:ext cx="33384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i="1" dirty="0">
                <a:effectLst/>
                <a:latin typeface="UtopiaCE"/>
              </a:rPr>
              <a:t>Madona z Michle</a:t>
            </a:r>
            <a:r>
              <a:rPr lang="cs-CZ" sz="800" dirty="0">
                <a:effectLst/>
                <a:latin typeface="UtopiaCE"/>
              </a:rPr>
              <a:t>, 40. </a:t>
            </a:r>
            <a:r>
              <a:rPr lang="cs-CZ" sz="800" dirty="0" err="1">
                <a:effectLst/>
                <a:latin typeface="UtopiaCE"/>
              </a:rPr>
              <a:t>léta</a:t>
            </a:r>
            <a:r>
              <a:rPr lang="cs-CZ" sz="800" dirty="0">
                <a:effectLst/>
                <a:latin typeface="UtopiaCE"/>
              </a:rPr>
              <a:t> 14. stol., </a:t>
            </a:r>
            <a:r>
              <a:rPr lang="cs-CZ" sz="800" dirty="0" err="1">
                <a:effectLst/>
                <a:latin typeface="UtopiaCE"/>
              </a:rPr>
              <a:t>brněnska</a:t>
            </a:r>
            <a:r>
              <a:rPr lang="cs-CZ" sz="800" dirty="0">
                <a:effectLst/>
                <a:latin typeface="UtopiaCE"/>
              </a:rPr>
              <a:t>́ provenience, NG Praha (</a:t>
            </a:r>
            <a:r>
              <a:rPr lang="cs-CZ" sz="800" dirty="0" err="1">
                <a:effectLst/>
                <a:latin typeface="UtopiaCE"/>
              </a:rPr>
              <a:t>převzato</a:t>
            </a:r>
            <a:r>
              <a:rPr lang="cs-CZ" sz="800" dirty="0">
                <a:effectLst/>
                <a:latin typeface="UtopiaCE"/>
              </a:rPr>
              <a:t> z: </a:t>
            </a:r>
            <a:r>
              <a:rPr lang="cs-CZ" sz="800" dirty="0" err="1">
                <a:effectLst/>
                <a:latin typeface="UtopiaCE"/>
              </a:rPr>
              <a:t>wikipedie.cz</a:t>
            </a:r>
            <a:r>
              <a:rPr lang="cs-CZ" sz="800" dirty="0">
                <a:effectLst/>
                <a:latin typeface="UtopiaCE"/>
              </a:rPr>
              <a:t>). 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E55F256-C77B-5090-0B9F-4318F6A55C04}"/>
              </a:ext>
            </a:extLst>
          </p:cNvPr>
          <p:cNvSpPr txBox="1"/>
          <p:nvPr/>
        </p:nvSpPr>
        <p:spPr>
          <a:xfrm>
            <a:off x="944547" y="6424379"/>
            <a:ext cx="31551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i="1" dirty="0" err="1">
                <a:effectLst/>
                <a:latin typeface="UtopiaCE"/>
              </a:rPr>
              <a:t>Ukřižováni</a:t>
            </a:r>
            <a:r>
              <a:rPr lang="cs-CZ" sz="800" i="1" dirty="0">
                <a:effectLst/>
                <a:latin typeface="UtopiaCE"/>
              </a:rPr>
              <a:t>́ Krista z </a:t>
            </a:r>
            <a:r>
              <a:rPr lang="cs-CZ" sz="800" i="1" dirty="0" err="1">
                <a:effectLst/>
                <a:latin typeface="UtopiaCE"/>
              </a:rPr>
              <a:t>vyšebrodského</a:t>
            </a:r>
            <a:r>
              <a:rPr lang="cs-CZ" sz="800" i="1" dirty="0">
                <a:effectLst/>
                <a:latin typeface="UtopiaCE"/>
              </a:rPr>
              <a:t> cyklu</a:t>
            </a:r>
            <a:r>
              <a:rPr lang="cs-CZ" sz="800" dirty="0">
                <a:effectLst/>
                <a:latin typeface="UtopiaCE"/>
              </a:rPr>
              <a:t>, asi 1347, detail, NG Praha (</a:t>
            </a:r>
            <a:r>
              <a:rPr lang="cs-CZ" sz="800" dirty="0" err="1">
                <a:effectLst/>
                <a:latin typeface="UtopiaCE"/>
              </a:rPr>
              <a:t>převzato</a:t>
            </a:r>
            <a:r>
              <a:rPr lang="cs-CZ" sz="800" dirty="0">
                <a:effectLst/>
                <a:latin typeface="UtopiaCE"/>
              </a:rPr>
              <a:t> z: J. </a:t>
            </a:r>
            <a:r>
              <a:rPr lang="cs-CZ" sz="800" dirty="0" err="1">
                <a:effectLst/>
                <a:latin typeface="UtopiaCE"/>
              </a:rPr>
              <a:t>Pešina</a:t>
            </a:r>
            <a:r>
              <a:rPr lang="cs-CZ" sz="800" dirty="0">
                <a:effectLst/>
                <a:latin typeface="UtopiaCE"/>
              </a:rPr>
              <a:t>, Mistr </a:t>
            </a:r>
            <a:r>
              <a:rPr lang="cs-CZ" sz="800" dirty="0" err="1">
                <a:effectLst/>
                <a:latin typeface="UtopiaCE"/>
              </a:rPr>
              <a:t>Vyšebrod</a:t>
            </a:r>
            <a:r>
              <a:rPr lang="cs-CZ" sz="800" dirty="0">
                <a:effectLst/>
                <a:latin typeface="UtopiaCE"/>
              </a:rPr>
              <a:t>- </a:t>
            </a:r>
            <a:r>
              <a:rPr lang="cs-CZ" sz="800" dirty="0" err="1">
                <a:effectLst/>
                <a:latin typeface="UtopiaCE"/>
              </a:rPr>
              <a:t>ského</a:t>
            </a:r>
            <a:r>
              <a:rPr lang="cs-CZ" sz="800" dirty="0">
                <a:effectLst/>
                <a:latin typeface="UtopiaCE"/>
              </a:rPr>
              <a:t> cyklu. Praha 1982, kat. 39). </a:t>
            </a:r>
            <a:endParaRPr lang="cs-CZ" dirty="0"/>
          </a:p>
        </p:txBody>
      </p:sp>
      <p:pic>
        <p:nvPicPr>
          <p:cNvPr id="1027" name="Picture 3" descr="page19image1209512688">
            <a:extLst>
              <a:ext uri="{FF2B5EF4-FFF2-40B4-BE49-F238E27FC236}">
                <a16:creationId xmlns:a16="http://schemas.microsoft.com/office/drawing/2014/main" id="{6034EE18-5DD7-A23F-7013-171A7A47F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46" y="980176"/>
            <a:ext cx="3155182" cy="530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898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593F0A4-62C5-DE59-C984-CBEB5680A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Renesance a raný novověk</a:t>
            </a:r>
          </a:p>
        </p:txBody>
      </p:sp>
      <p:pic>
        <p:nvPicPr>
          <p:cNvPr id="2050" name="Picture 2" descr="page63image1351071008">
            <a:extLst>
              <a:ext uri="{FF2B5EF4-FFF2-40B4-BE49-F238E27FC236}">
                <a16:creationId xmlns:a16="http://schemas.microsoft.com/office/drawing/2014/main" id="{F26ACCFF-C264-D23A-3B15-8C9C8A25E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" r="2" b="2"/>
          <a:stretch>
            <a:fillRect/>
          </a:stretch>
        </p:blipFill>
        <p:spPr bwMode="auto"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8C205D-EE2E-ED0A-4F36-3C87928C8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8966" y="2147357"/>
            <a:ext cx="3810000" cy="410104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15.–16.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století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bohaté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tkaniny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náročné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ornamenty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hedvábí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samet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symbol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spol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stavu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příslušnosti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k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elitě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 </a:t>
            </a:r>
          </a:p>
          <a:p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Móda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rychleji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mění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oproti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minulosti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změny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siluetě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tkanině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střihu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49" name="Picture 1" descr="page63image1351071376">
            <a:extLst>
              <a:ext uri="{FF2B5EF4-FFF2-40B4-BE49-F238E27FC236}">
                <a16:creationId xmlns:a16="http://schemas.microsoft.com/office/drawing/2014/main" id="{BF340D79-39ED-00B9-F1C1-FA046FDFD70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5"/>
          <a:stretch>
            <a:fillRect/>
          </a:stretch>
        </p:blipFill>
        <p:spPr bwMode="auto"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4CA666C-2D30-57F8-B761-DC680B8CA73D}"/>
              </a:ext>
            </a:extLst>
          </p:cNvPr>
          <p:cNvSpPr txBox="1"/>
          <p:nvPr/>
        </p:nvSpPr>
        <p:spPr>
          <a:xfrm>
            <a:off x="4522051" y="4987994"/>
            <a:ext cx="4058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>
                <a:effectLst/>
                <a:latin typeface="UtopiaCE"/>
              </a:rPr>
              <a:t>Jakub </a:t>
            </a:r>
            <a:r>
              <a:rPr lang="cs-CZ" sz="1200" i="1" dirty="0" err="1">
                <a:effectLst/>
                <a:latin typeface="UtopiaCE"/>
              </a:rPr>
              <a:t>Seisenegger</a:t>
            </a:r>
            <a:r>
              <a:rPr lang="cs-CZ" sz="1200" i="1" dirty="0">
                <a:effectLst/>
                <a:latin typeface="UtopiaCE"/>
              </a:rPr>
              <a:t>: Adam I. z Hradce</a:t>
            </a:r>
            <a:r>
              <a:rPr lang="cs-CZ" sz="1200" dirty="0">
                <a:effectLst/>
                <a:latin typeface="UtopiaCE"/>
              </a:rPr>
              <a:t>, 1529, </a:t>
            </a:r>
            <a:r>
              <a:rPr lang="cs-CZ" sz="1200" dirty="0" err="1">
                <a:effectLst/>
                <a:latin typeface="UtopiaCE"/>
              </a:rPr>
              <a:t>novodoba</a:t>
            </a:r>
            <a:r>
              <a:rPr lang="cs-CZ" sz="1200" dirty="0">
                <a:effectLst/>
                <a:latin typeface="UtopiaCE"/>
              </a:rPr>
              <a:t>́ Obr. 2: Jakub </a:t>
            </a:r>
            <a:r>
              <a:rPr lang="cs-CZ" sz="1200" dirty="0" err="1">
                <a:effectLst/>
                <a:latin typeface="UtopiaCE"/>
              </a:rPr>
              <a:t>Seisenegger</a:t>
            </a:r>
            <a:r>
              <a:rPr lang="cs-CZ" sz="1200" dirty="0">
                <a:effectLst/>
                <a:latin typeface="UtopiaCE"/>
              </a:rPr>
              <a:t>: Anna z Hradce, rozená z </a:t>
            </a:r>
            <a:r>
              <a:rPr lang="cs-CZ" sz="1200" dirty="0" err="1">
                <a:effectLst/>
                <a:latin typeface="UtopiaCE"/>
              </a:rPr>
              <a:t>Rožmitálu</a:t>
            </a:r>
            <a:r>
              <a:rPr lang="cs-CZ" sz="1200" dirty="0">
                <a:effectLst/>
                <a:latin typeface="UtopiaCE"/>
              </a:rPr>
              <a:t>, kopie (NPÚ ÚPS ČB, </a:t>
            </a:r>
            <a:r>
              <a:rPr lang="cs-CZ" sz="1200" dirty="0" err="1">
                <a:effectLst/>
                <a:latin typeface="UtopiaCE"/>
              </a:rPr>
              <a:t>zámek</a:t>
            </a:r>
            <a:r>
              <a:rPr lang="cs-CZ" sz="1200" dirty="0">
                <a:effectLst/>
                <a:latin typeface="UtopiaCE"/>
              </a:rPr>
              <a:t> </a:t>
            </a:r>
            <a:r>
              <a:rPr lang="cs-CZ" sz="1200" dirty="0" err="1">
                <a:effectLst/>
                <a:latin typeface="UtopiaCE"/>
              </a:rPr>
              <a:t>Jindřichův</a:t>
            </a:r>
            <a:r>
              <a:rPr lang="cs-CZ" sz="1200" dirty="0">
                <a:effectLst/>
                <a:latin typeface="UtopiaCE"/>
              </a:rPr>
              <a:t> Hradec). </a:t>
            </a:r>
            <a:endParaRPr lang="cs-CZ" sz="12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31A35DD-4AB2-5073-F899-ED0E04972359}"/>
              </a:ext>
            </a:extLst>
          </p:cNvPr>
          <p:cNvSpPr txBox="1"/>
          <p:nvPr/>
        </p:nvSpPr>
        <p:spPr>
          <a:xfrm>
            <a:off x="3695702" y="5916305"/>
            <a:ext cx="34122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effectLst/>
                <a:latin typeface="UtopiaCE"/>
              </a:rPr>
              <a:t>Jakub </a:t>
            </a:r>
            <a:r>
              <a:rPr lang="cs-CZ" sz="1200" dirty="0" err="1">
                <a:effectLst/>
                <a:latin typeface="UtopiaCE"/>
              </a:rPr>
              <a:t>Seisenegger</a:t>
            </a:r>
            <a:r>
              <a:rPr lang="cs-CZ" sz="1200" dirty="0">
                <a:effectLst/>
                <a:latin typeface="UtopiaCE"/>
              </a:rPr>
              <a:t>: </a:t>
            </a:r>
            <a:r>
              <a:rPr lang="cs-CZ" sz="1200" i="1" dirty="0">
                <a:effectLst/>
                <a:latin typeface="UtopiaCE"/>
              </a:rPr>
              <a:t>Anna z Hradce, rozená z </a:t>
            </a:r>
            <a:r>
              <a:rPr lang="cs-CZ" sz="1200" i="1" dirty="0" err="1">
                <a:effectLst/>
                <a:latin typeface="UtopiaCE"/>
              </a:rPr>
              <a:t>Rožmitálu</a:t>
            </a:r>
            <a:r>
              <a:rPr lang="cs-CZ" sz="1200" dirty="0">
                <a:effectLst/>
                <a:latin typeface="UtopiaCE"/>
              </a:rPr>
              <a:t>, kopie (NPÚ ÚPS ČB, </a:t>
            </a:r>
            <a:r>
              <a:rPr lang="cs-CZ" sz="1200" dirty="0" err="1">
                <a:effectLst/>
                <a:latin typeface="UtopiaCE"/>
              </a:rPr>
              <a:t>zámek</a:t>
            </a:r>
            <a:r>
              <a:rPr lang="cs-CZ" sz="1200" dirty="0">
                <a:effectLst/>
                <a:latin typeface="UtopiaCE"/>
              </a:rPr>
              <a:t> </a:t>
            </a:r>
            <a:r>
              <a:rPr lang="cs-CZ" sz="1200" dirty="0" err="1">
                <a:effectLst/>
                <a:latin typeface="UtopiaCE"/>
              </a:rPr>
              <a:t>Jindřichův</a:t>
            </a:r>
            <a:r>
              <a:rPr lang="cs-CZ" sz="1200" dirty="0">
                <a:effectLst/>
                <a:latin typeface="UtopiaCE"/>
              </a:rPr>
              <a:t> Hradec), 1529, </a:t>
            </a:r>
            <a:r>
              <a:rPr lang="cs-CZ" sz="1200" dirty="0" err="1">
                <a:effectLst/>
                <a:latin typeface="UtopiaCE"/>
              </a:rPr>
              <a:t>novodoba</a:t>
            </a:r>
            <a:r>
              <a:rPr lang="cs-CZ" sz="1200" dirty="0">
                <a:effectLst/>
                <a:latin typeface="UtopiaCE"/>
              </a:rPr>
              <a:t>́ kopie (NPÚ ÚPS ČB, </a:t>
            </a:r>
            <a:r>
              <a:rPr lang="cs-CZ" sz="1200" dirty="0" err="1">
                <a:effectLst/>
                <a:latin typeface="UtopiaCE"/>
              </a:rPr>
              <a:t>zámek</a:t>
            </a:r>
            <a:r>
              <a:rPr lang="cs-CZ" sz="1200" dirty="0">
                <a:effectLst/>
                <a:latin typeface="UtopiaCE"/>
              </a:rPr>
              <a:t> </a:t>
            </a:r>
            <a:r>
              <a:rPr lang="cs-CZ" sz="1200" dirty="0" err="1">
                <a:effectLst/>
                <a:latin typeface="UtopiaCE"/>
              </a:rPr>
              <a:t>Jindřichův</a:t>
            </a:r>
            <a:r>
              <a:rPr lang="cs-CZ" sz="1200" dirty="0">
                <a:effectLst/>
                <a:latin typeface="UtopiaCE"/>
              </a:rPr>
              <a:t> Hradec). 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698457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0">
            <a:extLst>
              <a:ext uri="{FF2B5EF4-FFF2-40B4-BE49-F238E27FC236}">
                <a16:creationId xmlns:a16="http://schemas.microsoft.com/office/drawing/2014/main" id="{8F7AFB9A-7364-478C-B48B-8523CDD9A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12">
            <a:extLst>
              <a:ext uri="{FF2B5EF4-FFF2-40B4-BE49-F238E27FC236}">
                <a16:creationId xmlns:a16="http://schemas.microsoft.com/office/drawing/2014/main" id="{36678033-86B6-40E6-BE90-78D8ED4E3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2" name="Freeform: Shape 14">
            <a:extLst>
              <a:ext uri="{FF2B5EF4-FFF2-40B4-BE49-F238E27FC236}">
                <a16:creationId xmlns:a16="http://schemas.microsoft.com/office/drawing/2014/main" id="{D2542E1A-076E-4A34-BB67-2BF961754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6004B8-C524-715F-CD8D-99BD94B38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859536"/>
            <a:ext cx="4832802" cy="124358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dirty="0"/>
              <a:t>Conte </a:t>
            </a:r>
            <a:r>
              <a:rPr lang="en-US" sz="3600" dirty="0" err="1"/>
              <a:t>Baldassarre</a:t>
            </a:r>
            <a:r>
              <a:rPr lang="en-US" sz="3600" dirty="0"/>
              <a:t> Castiglione, A. P. , </a:t>
            </a:r>
            <a:r>
              <a:rPr lang="en-US" sz="3600" i="1" dirty="0"/>
              <a:t>Il </a:t>
            </a:r>
            <a:r>
              <a:rPr lang="en-US" sz="3600" i="1" dirty="0" err="1"/>
              <a:t>Cortegiano</a:t>
            </a:r>
            <a:r>
              <a:rPr lang="en-US" sz="3600" i="1" dirty="0"/>
              <a:t> (</a:t>
            </a:r>
            <a:r>
              <a:rPr lang="en-US" sz="3600" i="1" u="none" strike="noStrike" dirty="0">
                <a:effectLst/>
              </a:rPr>
              <a:t>Courtier),</a:t>
            </a:r>
            <a:r>
              <a:rPr lang="en-US" sz="3600" u="none" strike="noStrike" dirty="0">
                <a:effectLst/>
              </a:rPr>
              <a:t> 1528</a:t>
            </a:r>
            <a:br>
              <a:rPr lang="en-US" sz="3600" u="none" strike="noStrike" dirty="0">
                <a:effectLst/>
              </a:rPr>
            </a:br>
            <a:endParaRPr lang="en-US" sz="3400" dirty="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185062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0D91E4-E376-05ED-359A-14C0E22E84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912" y="2512611"/>
            <a:ext cx="4832803" cy="4092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i="0" u="none" strike="noStrike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https://books.google.cz/books?id=eyQELekO1RQC&amp;printsec=frontcover&amp;source=gbs_atb&amp;redir_esc=y#v=onepage&amp;q&amp;f=false</a:t>
            </a:r>
            <a:endParaRPr lang="en-US" sz="1800" i="0" u="none" strike="noStrike" dirty="0">
              <a:effectLst/>
            </a:endParaRPr>
          </a:p>
          <a:p>
            <a:r>
              <a:rPr lang="en-US" sz="1800" b="0" i="0" u="none" strike="noStrike" dirty="0" err="1">
                <a:effectLst/>
              </a:rPr>
              <a:t>Humanistický</a:t>
            </a:r>
            <a:r>
              <a:rPr lang="en-US" sz="1800" b="0" i="0" u="none" strike="noStrike" dirty="0">
                <a:effectLst/>
              </a:rPr>
              <a:t> dialog o </a:t>
            </a:r>
            <a:r>
              <a:rPr lang="en-US" sz="1800" b="0" i="0" u="none" strike="noStrike" dirty="0" err="1">
                <a:effectLst/>
              </a:rPr>
              <a:t>ideálním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dvořanovi</a:t>
            </a:r>
            <a:endParaRPr lang="en-US" sz="1800" b="0" i="0" u="none" strike="noStrike" dirty="0">
              <a:effectLst/>
            </a:endParaRPr>
          </a:p>
          <a:p>
            <a:r>
              <a:rPr lang="en-US" sz="1800" dirty="0" err="1"/>
              <a:t>Klíčové</a:t>
            </a:r>
            <a:r>
              <a:rPr lang="en-US" sz="1800" dirty="0"/>
              <a:t> </a:t>
            </a:r>
            <a:r>
              <a:rPr lang="en-US" sz="1800" dirty="0" err="1"/>
              <a:t>pojmy</a:t>
            </a:r>
            <a:r>
              <a:rPr lang="en-US" sz="1800" dirty="0"/>
              <a:t>:</a:t>
            </a:r>
          </a:p>
          <a:p>
            <a:pPr lvl="1"/>
            <a:r>
              <a:rPr lang="en-US" sz="1800" b="1" i="1" u="none" strike="noStrike" dirty="0">
                <a:effectLst/>
              </a:rPr>
              <a:t>Sprezzatura</a:t>
            </a:r>
            <a:endParaRPr lang="en-US" sz="1800" b="1" dirty="0"/>
          </a:p>
          <a:p>
            <a:pPr lvl="1"/>
            <a:r>
              <a:rPr lang="en-US" sz="1800" b="1" i="1" u="none" strike="noStrike" dirty="0" err="1">
                <a:effectLst/>
              </a:rPr>
              <a:t>Decoro</a:t>
            </a:r>
            <a:endParaRPr lang="en-US" sz="1800" b="1" dirty="0"/>
          </a:p>
          <a:p>
            <a:pPr lvl="1"/>
            <a:r>
              <a:rPr lang="en-US" sz="1800" b="1" i="1" u="none" strike="noStrike" dirty="0" err="1">
                <a:effectLst/>
              </a:rPr>
              <a:t>Misura</a:t>
            </a:r>
            <a:endParaRPr lang="en-US" sz="1800" b="1" i="1" u="none" strike="noStrike" dirty="0">
              <a:effectLst/>
            </a:endParaRPr>
          </a:p>
          <a:p>
            <a:r>
              <a:rPr lang="en-US" sz="1800" i="1" dirty="0"/>
              <a:t>&gt;&gt;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Oděv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jako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morální</a:t>
            </a:r>
            <a:r>
              <a:rPr lang="en-US" sz="1800" b="0" i="0" u="none" strike="noStrike" dirty="0">
                <a:effectLst/>
              </a:rPr>
              <a:t> a </a:t>
            </a:r>
            <a:r>
              <a:rPr lang="en-US" sz="1800" b="0" i="0" u="none" strike="noStrike" dirty="0" err="1">
                <a:effectLst/>
              </a:rPr>
              <a:t>estetický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znak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prostředek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sebeinscenace</a:t>
            </a:r>
            <a:endParaRPr lang="en-US" sz="1800" b="0" i="0" u="none" strike="noStrike" dirty="0">
              <a:effectLst/>
            </a:endParaRPr>
          </a:p>
          <a:p>
            <a:r>
              <a:rPr lang="en-US" sz="1800" dirty="0"/>
              <a:t>&gt;&gt;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Formování</a:t>
            </a:r>
            <a:r>
              <a:rPr lang="en-US" sz="1800" b="0" i="0" u="none" strike="noStrike" dirty="0">
                <a:effectLst/>
              </a:rPr>
              <a:t> E </a:t>
            </a:r>
            <a:r>
              <a:rPr lang="en-US" sz="1800" b="0" i="0" u="none" strike="noStrike" dirty="0" err="1">
                <a:effectLst/>
              </a:rPr>
              <a:t>dvorské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kultury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dvorského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chování</a:t>
            </a:r>
            <a:r>
              <a:rPr lang="en-US" sz="1800" b="0" i="0" u="none" strike="noStrike" dirty="0">
                <a:effectLst/>
              </a:rPr>
              <a:t> a </a:t>
            </a:r>
            <a:r>
              <a:rPr lang="en-US" sz="1800" b="0" i="0" u="none" strike="noStrike" dirty="0" err="1">
                <a:effectLst/>
              </a:rPr>
              <a:t>portrétní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ikonografie</a:t>
            </a:r>
            <a:r>
              <a:rPr lang="en-US" sz="1800" b="0" i="0" u="none" strike="noStrike" dirty="0">
                <a:effectLst/>
              </a:rPr>
              <a:t> (Rafael, Tizian, Bronzino)</a:t>
            </a:r>
            <a:endParaRPr lang="en-US" sz="1800" dirty="0"/>
          </a:p>
          <a:p>
            <a:endParaRPr lang="en-US" sz="1400" b="1" i="0" u="none" strike="noStrike" dirty="0">
              <a:effectLst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27959D4-BFD8-7077-AFCE-D91648311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2461" y="517600"/>
            <a:ext cx="2205532" cy="2743200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61478D7-5DD1-C26C-6D66-A6D8C39ED9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229968" y="3429000"/>
            <a:ext cx="3910519" cy="27432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538C436-0165-2E61-03AE-BD0195B3639F}"/>
              </a:ext>
            </a:extLst>
          </p:cNvPr>
          <p:cNvSpPr txBox="1"/>
          <p:nvPr/>
        </p:nvSpPr>
        <p:spPr>
          <a:xfrm>
            <a:off x="7229968" y="6211669"/>
            <a:ext cx="496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Rafaelo </a:t>
            </a:r>
            <a:r>
              <a:rPr lang="cs-CZ" dirty="0" err="1"/>
              <a:t>Sanzio</a:t>
            </a:r>
            <a:r>
              <a:rPr lang="cs-CZ" dirty="0"/>
              <a:t>, </a:t>
            </a:r>
            <a:r>
              <a:rPr lang="cs-CZ" i="1" dirty="0" err="1"/>
              <a:t>Baldassare</a:t>
            </a:r>
            <a:r>
              <a:rPr lang="cs-CZ" i="1" dirty="0"/>
              <a:t> </a:t>
            </a:r>
            <a:r>
              <a:rPr lang="cs-CZ" i="1" dirty="0" err="1"/>
              <a:t>Castiglione</a:t>
            </a:r>
            <a:r>
              <a:rPr lang="cs-CZ" dirty="0"/>
              <a:t>, 1514-1515.</a:t>
            </a:r>
          </a:p>
        </p:txBody>
      </p:sp>
    </p:spTree>
    <p:extLst>
      <p:ext uri="{BB962C8B-B14F-4D97-AF65-F5344CB8AC3E}">
        <p14:creationId xmlns:p14="http://schemas.microsoft.com/office/powerpoint/2010/main" val="24212732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1833</TotalTime>
  <Words>3059</Words>
  <Application>Microsoft Macintosh PowerPoint</Application>
  <PresentationFormat>Širokoúhlá obrazovka</PresentationFormat>
  <Paragraphs>220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7" baseType="lpstr">
      <vt:lpstr>-webkit-standard</vt:lpstr>
      <vt:lpstr>Aptos</vt:lpstr>
      <vt:lpstr>Aptos Display</vt:lpstr>
      <vt:lpstr>Arial</vt:lpstr>
      <vt:lpstr>Calibri</vt:lpstr>
      <vt:lpstr>Helvetica Neue</vt:lpstr>
      <vt:lpstr>NimbusSanDEE</vt:lpstr>
      <vt:lpstr>UtopiaCE</vt:lpstr>
      <vt:lpstr>Motiv Office</vt:lpstr>
      <vt:lpstr>Síla obrazu</vt:lpstr>
      <vt:lpstr>Oděv</vt:lpstr>
      <vt:lpstr>Prehistorie</vt:lpstr>
      <vt:lpstr>Starověký svět</vt:lpstr>
      <vt:lpstr>Hedvábná stezka</vt:lpstr>
      <vt:lpstr>Středověk a vznik módy</vt:lpstr>
      <vt:lpstr>Případová studie: Odívání Panny Marie ve středověkém umění</vt:lpstr>
      <vt:lpstr>Renesance a raný novověk</vt:lpstr>
      <vt:lpstr>Conte Baldassarre Castiglione, A. P. , Il Cortegiano (Courtier), 1528 </vt:lpstr>
      <vt:lpstr>Raná globalizace</vt:lpstr>
      <vt:lpstr>19.–20. století – průmyslová revoluce a modernita</vt:lpstr>
      <vt:lpstr>Prezentace aplikace PowerPoint</vt:lpstr>
      <vt:lpstr>Jak zkoumat oděv?</vt:lpstr>
      <vt:lpstr>Kultura Paracas (cca 800 př. n. l. – 100 n. l.)</vt:lpstr>
      <vt:lpstr>Prezentace aplikace PowerPoint</vt:lpstr>
      <vt:lpstr>Prezentace aplikace PowerPoint</vt:lpstr>
      <vt:lpstr>Pintura de Castas</vt:lpstr>
      <vt:lpstr>Ignacio Tirsch a Codex pictoricus Mexicanus</vt:lpstr>
      <vt:lpstr>Prezentace aplikace PowerPoint</vt:lpstr>
      <vt:lpstr>Prezentace aplikace PowerPoint</vt:lpstr>
      <vt:lpstr>Prezentace aplikace PowerPoint</vt:lpstr>
      <vt:lpstr>Crossdressing</vt:lpstr>
      <vt:lpstr>Prezentace aplikace PowerPoint</vt:lpstr>
      <vt:lpstr>Oděv a jeho symbolika</vt:lpstr>
      <vt:lpstr>Španělská móda</vt:lpstr>
      <vt:lpstr>Charakteristické prvky španělské módy </vt:lpstr>
      <vt:lpstr>Móda jako nástroj (sebe)reprezentace a moci</vt:lpstr>
      <vt:lpstr>Prezentace aplikace PowerPoint</vt:lpstr>
      <vt:lpstr>Prezentace aplikace PowerPoint</vt:lpstr>
      <vt:lpstr>Španělská móda v Českých zemích</vt:lpstr>
      <vt:lpstr>Prezentace aplikace PowerPoint</vt:lpstr>
      <vt:lpstr>Prezentace aplikace PowerPoint</vt:lpstr>
      <vt:lpstr>Pohřební roucho Markéty Františky z Dietrichsteina, provdané z Lobkowicz (1597?–1617) , regionální muzeum v Mikulově </vt:lpstr>
      <vt:lpstr>Hygiena a spodní prádlo</vt:lpstr>
      <vt:lpstr>Doplňky</vt:lpstr>
      <vt:lpstr>Případová studie: obuv</vt:lpstr>
      <vt:lpstr>Prezentace aplikace PowerPoint</vt:lpstr>
      <vt:lpstr>A další bibliografie…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Brenišínová, Monika</dc:creator>
  <cp:lastModifiedBy>Brenišínová, Monika</cp:lastModifiedBy>
  <cp:revision>9</cp:revision>
  <dcterms:created xsi:type="dcterms:W3CDTF">2025-11-12T09:29:08Z</dcterms:created>
  <dcterms:modified xsi:type="dcterms:W3CDTF">2025-11-13T16:03:36Z</dcterms:modified>
</cp:coreProperties>
</file>