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72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7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287319-F493-4595-A924-7E93D0CE643A}" type="datetimeFigureOut">
              <a:rPr lang="cs-CZ" smtClean="0"/>
              <a:t>7.10.2014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765F19-C6B5-42AE-B6F9-9482AD458F38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&lt;field&gt;&lt;classify&gt;4&lt;/classify&gt;&lt;mode type='1'&gt;1&lt;/mode&gt;&lt;options&gt;10&lt;/options&gt;&lt;answer choice='0000010000'&gt;&lt;/answer&gt;&lt;points&gt;10&lt;/points&gt;&lt;time&gt;60&lt;/time&gt;&lt;difficulty&gt;1&lt;/difficulty&gt;&lt;hint&gt;&lt;/hint&gt;&lt;remark&gt;&lt;/remark&gt;&lt;/field&gt;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&lt;field&gt;&lt;classify&gt;4&lt;/classify&gt;&lt;mode type='1'&gt;1&lt;/mode&gt;&lt;options&gt;10&lt;/options&gt;&lt;answer choice='0000010000'&gt;&lt;/answer&gt;&lt;points&gt;10&lt;/points&gt;&lt;time&gt;60&lt;/time&gt;&lt;difficulty&gt;1&lt;/difficulty&gt;&lt;hint&gt;&lt;/hint&gt;&lt;remark&gt;&lt;/remark&gt;&lt;/field&gt;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type='1'&gt;1&lt;/mode&gt;&lt;options&gt;2&lt;/options&gt;&lt;answer choice='1000000000'&gt;&lt;/answer&gt;&lt;points&gt;10&lt;/points&gt;&lt;time&gt;60&lt;/time&gt;&lt;difficulty&gt;1&lt;/difficulty&gt;&lt;hint&gt;&lt;/hint&gt;&lt;remark&gt;&lt;/remark&gt;&lt;/field&gt;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type='1'&gt;1&lt;/mode&gt;&lt;options&gt;2&lt;/options&gt;&lt;answer choice='1000000000'&gt;&lt;/answer&gt;&lt;points&gt;10&lt;/points&gt;&lt;time&gt;60&lt;/time&gt;&lt;difficulty&gt;1&lt;/difficulty&gt;&lt;hint&gt;&lt;/hint&gt;&lt;remark&gt;&lt;/remark&gt;&lt;/field&gt;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&lt;field&gt;&lt;classify&gt;4&lt;/classify&gt;&lt;mode type='1'&gt;1&lt;/mode&gt;&lt;options&gt;10&lt;/options&gt;&lt;answer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&lt;field&gt;&lt;classify&gt;4&lt;/classify&gt;&lt;mode type='1'&gt;1&lt;/mode&gt;&lt;options&gt;10&lt;/options&gt;&lt;answer choice='0010000000'&gt;&lt;/answer&gt;&lt;points&gt;10&lt;/points&gt;&lt;time&gt;60&lt;/time&gt;&lt;difficulty&gt;1&lt;/difficulty&gt;&lt;hint&gt;&lt;/hint&gt;&lt;remark&gt;&lt;/remark&gt;&lt;/field&gt;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type='1'&gt;1&lt;/mode&gt;&lt;options&gt;10&lt;/options&gt;&lt;answer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type='1'&gt;1&lt;/mode&gt;&lt;options&gt;10&lt;/options&gt;&lt;answer choice='0001000000'&gt;&lt;/answer&gt;&lt;points&gt;10&lt;/points&gt;&lt;time&gt;60&lt;/time&gt;&lt;difficulty&gt;1&lt;/difficulty&gt;&lt;hint&gt;&lt;/hint&gt;&lt;remark&gt;&lt;/remark&gt;&lt;/field&gt;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 &lt;field&gt;&lt;classify&gt;1&lt;/classify&gt;&lt;mode type='1'&gt;1&lt;/mode&gt;&lt;options&gt;9&lt;/options&gt;&lt;answer choice='0000100000'&gt;&lt;/answer&gt;&lt;points&gt;10&lt;/points&gt;&lt;time&gt;60&lt;/time&gt;&lt;difficulty&gt;2&lt;/difficulty&gt;&lt;hint&gt;&lt;/hint&gt;&lt;remark&gt;&lt;/remark&gt;&lt;/field&gt;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smtClean="0"/>
              <a:t> &lt;field&gt;&lt;classify&gt;1&lt;/classify&gt;&lt;mode type='1'&gt;1&lt;/mode&gt;&lt;options&gt;9&lt;/options&gt;&lt;answer choice='0000100000'&gt;&lt;/answer&gt;&lt;points&gt;10&lt;/points&gt;&lt;time&gt;60&lt;/time&gt;&lt;difficulty&gt;2&lt;/difficulty&gt;&lt;hint&gt;&lt;/hint&gt;&lt;remark&gt;&lt;/remark&gt;&lt;/field&gt;</a:t>
            </a:r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38104F3-A161-4633-9BFC-1348EF05D8CE}" type="datetimeFigureOut">
              <a:rPr lang="cs-CZ" smtClean="0"/>
              <a:pPr/>
              <a:t>7.10.2014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CCA1F27-C2F3-4341-AF3E-0430C2FA5F9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Dirichletův</a:t>
            </a:r>
            <a:r>
              <a:rPr lang="cs-CZ" dirty="0" smtClean="0"/>
              <a:t> princip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Antonín </a:t>
            </a:r>
            <a:r>
              <a:rPr lang="cs-CZ" dirty="0" err="1" smtClean="0"/>
              <a:t>Jančařík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Dokažte, že mezi 100 přirozenými čísly lze vždy vybrat několik takových, že jejich součet je dělitelný 100. </a:t>
            </a:r>
            <a:endParaRPr lang="cs-CZ" dirty="0" smtClean="0"/>
          </a:p>
          <a:p>
            <a:r>
              <a:rPr lang="cs-CZ" dirty="0" smtClean="0"/>
              <a:t>Dokažte, že v každé skupině šesti lidí jsou buď aspoň 3 lidé, kteří se navzájem znají nebo aspoň 3 lidé, kteří si jsou navzájem neznámí.</a:t>
            </a:r>
          </a:p>
          <a:p>
            <a:r>
              <a:rPr lang="cs-CZ" dirty="0" smtClean="0"/>
              <a:t>Dokažte, že na letošním </a:t>
            </a:r>
            <a:r>
              <a:rPr lang="cs-CZ" dirty="0" err="1" smtClean="0"/>
              <a:t>předstudijním</a:t>
            </a:r>
            <a:r>
              <a:rPr lang="cs-CZ" dirty="0" smtClean="0"/>
              <a:t> soustředění byli v Aule aspoň dva studenti, kteří měli mezi přítomnými stejný počet známých.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Úlohy z MO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Dokažte, že z 50 libovolně zvolených navzájem různých prvočísel lze vždy vybrat 13 prvočísel tak, že rozdíl každých dvou je dělitelný pěti.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smtClean="0"/>
              <a:t>MO, kategorie C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Dokažte, že ke každému přirozenému číslu n existují přirozená čísla r ≠s tak, že číslo </a:t>
            </a:r>
            <a:r>
              <a:rPr lang="cs-CZ" dirty="0" smtClean="0"/>
              <a:t>3</a:t>
            </a:r>
            <a:r>
              <a:rPr lang="en-US" dirty="0" smtClean="0"/>
              <a:t>^</a:t>
            </a:r>
            <a:r>
              <a:rPr lang="cs-CZ" dirty="0" smtClean="0"/>
              <a:t>r</a:t>
            </a:r>
            <a:r>
              <a:rPr lang="en-US" dirty="0" smtClean="0"/>
              <a:t>–3^s</a:t>
            </a:r>
            <a:r>
              <a:rPr lang="cs-CZ" dirty="0" smtClean="0"/>
              <a:t> </a:t>
            </a:r>
            <a:r>
              <a:rPr lang="cs-CZ" dirty="0" smtClean="0"/>
              <a:t>je dělitelné číslem n. (MO, kategorie C)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</a:t>
            </a:r>
            <a:r>
              <a:rPr lang="en-US" dirty="0" err="1" smtClean="0"/>
              <a:t>loha</a:t>
            </a:r>
            <a:r>
              <a:rPr lang="en-US" dirty="0" smtClean="0"/>
              <a:t> </a:t>
            </a:r>
            <a:r>
              <a:rPr lang="cs-CZ" dirty="0" smtClean="0"/>
              <a:t>6 – 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chemické laboratoři je devět lavic s vybavením vždy pro tři badatele. Na seminář sem přišlo 23 lidí. Kolik lavic bude jistě plně obsazeno?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Dirichletův</a:t>
            </a:r>
            <a:r>
              <a:rPr lang="cs-CZ" dirty="0" smtClean="0"/>
              <a:t> princip a geometrie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ChangeAspect="1"/>
          </p:cNvGraphicFramePr>
          <p:nvPr>
            <p:ph sz="quarter" idx="1"/>
          </p:nvPr>
        </p:nvGraphicFramePr>
        <p:xfrm>
          <a:off x="611560" y="1700808"/>
          <a:ext cx="2333625" cy="485775"/>
        </p:xfrm>
        <a:graphic>
          <a:graphicData uri="http://schemas.openxmlformats.org/presentationml/2006/ole">
            <p:oleObj spid="_x0000_s1026" name="Balíček" r:id="rId3" imgW="2333520" imgH="485640" progId="Package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</a:t>
            </a:r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našem paneláku se důchodci – kutilové rozhodli vylepšit podlahu ve sklepě a tak ji natřeli. Teď její povrch představují nahodile velké a nahodile umístěné skvrny dvou barev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(</a:t>
            </a:r>
            <a:r>
              <a:rPr lang="cs-CZ" dirty="0" smtClean="0"/>
              <a:t>co zbyly po předchozích pracích). Lze na podlaze najít úsečku, která by byla dlouhá přesně 98 cm a měla krajní body téže barvy? 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V prostoru je dáno 9 bodů s celočíselnými souřadnicemi. Dokažte, že lze mezi nimi vybrat aspoň 2 body tak, že střed jimi určené úsečky má celočíselné souřadnice.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Domácí úkoly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Dokažte, že v posloupnost  různých reálných čísel již nutně obsahuje posloupnost délky n+1, která je buď rostoucí, nebo klesající.</a:t>
            </a:r>
          </a:p>
          <a:p>
            <a:r>
              <a:rPr lang="cs-CZ" dirty="0" smtClean="0"/>
              <a:t>V rovině je dáno 17 bodů, z nichž žádné tři neleží v téže přímce, které jsou spojeny úsečkami barvy žluté, červené nebo modré. Dokažte, že tak vznikne aspoň jeden „jednobarevný trojúhelník“ (tj. jehož stranami jsou úsečky téže barvy).</a:t>
            </a:r>
          </a:p>
          <a:p>
            <a:r>
              <a:rPr lang="cs-CZ" dirty="0" smtClean="0"/>
              <a:t>V pravidelném dvacetiúhelníku je 9 vrcholů vyznačeno zlatou barvou. Dokažte, že aspoň tři z nich tvoří rovnoramenný trojúhelník.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</a:t>
            </a:r>
            <a:r>
              <a:rPr lang="hu-HU" dirty="0" smtClean="0"/>
              <a:t>Paula Erdőse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Dokažte, že pokud si vyberete n+1 čísel z množiny </a:t>
            </a:r>
            <a:r>
              <a:rPr lang="en-US" dirty="0" smtClean="0"/>
              <a:t>{1,2,…2n}, </a:t>
            </a:r>
            <a:r>
              <a:rPr lang="en-US" dirty="0" err="1" smtClean="0"/>
              <a:t>tak</a:t>
            </a:r>
            <a:r>
              <a:rPr lang="en-US" dirty="0" smtClean="0"/>
              <a:t> </a:t>
            </a:r>
            <a:r>
              <a:rPr lang="en-US" dirty="0" err="1" smtClean="0"/>
              <a:t>ji</a:t>
            </a:r>
            <a:r>
              <a:rPr lang="cs-CZ" dirty="0" smtClean="0"/>
              <a:t>ž mezi nimi naleznete dvě čísla taková, že jedno dělí druhé.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Motivační úloha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Na katedře pracuje 13 zaměstnanců, dokažte, že alespoň dva z nich slaví narozeniny ve stejný měsíc.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Dirichletův</a:t>
            </a:r>
            <a:r>
              <a:rPr lang="cs-CZ" dirty="0" smtClean="0"/>
              <a:t> princip (</a:t>
            </a:r>
            <a:r>
              <a:rPr lang="cs-CZ" dirty="0" err="1" smtClean="0"/>
              <a:t>Pigeonhole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Nechť n+1 předmětů je rozmístěno do n hromádek, pak na alespoň jedné hromádce je více než jeden předmět.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 smtClean="0"/>
              <a:t>Johann</a:t>
            </a:r>
            <a:r>
              <a:rPr lang="cs-CZ" dirty="0" smtClean="0"/>
              <a:t> Peter Gustav </a:t>
            </a:r>
            <a:r>
              <a:rPr lang="cs-CZ" dirty="0" err="1" smtClean="0"/>
              <a:t>Lejeune</a:t>
            </a:r>
            <a:r>
              <a:rPr lang="cs-CZ" dirty="0" smtClean="0"/>
              <a:t> </a:t>
            </a:r>
            <a:r>
              <a:rPr lang="cs-CZ" dirty="0" err="1" smtClean="0"/>
              <a:t>Dirichlet</a:t>
            </a:r>
            <a:r>
              <a:rPr lang="cs-CZ" dirty="0" smtClean="0"/>
              <a:t> </a:t>
            </a:r>
            <a:r>
              <a:rPr lang="sv-SE" dirty="0" smtClean="0"/>
              <a:t>(</a:t>
            </a:r>
            <a:r>
              <a:rPr lang="sv-SE" dirty="0" smtClean="0"/>
              <a:t>13. únor 1805 – 5. květen 1859)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cs-CZ" dirty="0" smtClean="0"/>
              <a:t>Německý </a:t>
            </a:r>
            <a:r>
              <a:rPr lang="cs-CZ" dirty="0" smtClean="0"/>
              <a:t>matematik. </a:t>
            </a:r>
            <a:endParaRPr lang="cs-CZ" dirty="0" smtClean="0"/>
          </a:p>
          <a:p>
            <a:r>
              <a:rPr lang="cs-CZ" sz="2000" dirty="0" smtClean="0"/>
              <a:t>Z</a:t>
            </a:r>
            <a:r>
              <a:rPr lang="cs-CZ" sz="2000" dirty="0" smtClean="0"/>
              <a:t>asahoval </a:t>
            </a:r>
            <a:r>
              <a:rPr lang="cs-CZ" sz="2000" dirty="0" smtClean="0"/>
              <a:t>aktivně do teorie čísel, matematické analýzy i matematické statistiky. Jeho jménem je nazváno </a:t>
            </a:r>
            <a:r>
              <a:rPr lang="cs-CZ" sz="2000" dirty="0" err="1" smtClean="0"/>
              <a:t>Dirichletovo</a:t>
            </a:r>
            <a:r>
              <a:rPr lang="cs-CZ" sz="2000" dirty="0" smtClean="0"/>
              <a:t> rozdělení, </a:t>
            </a:r>
            <a:r>
              <a:rPr lang="cs-CZ" sz="2000" dirty="0" err="1" smtClean="0"/>
              <a:t>Dirichletova</a:t>
            </a:r>
            <a:r>
              <a:rPr lang="cs-CZ" sz="2000" dirty="0" smtClean="0"/>
              <a:t> funkce, </a:t>
            </a:r>
            <a:r>
              <a:rPr lang="cs-CZ" sz="2000" dirty="0" err="1" smtClean="0"/>
              <a:t>Dirichletův</a:t>
            </a:r>
            <a:r>
              <a:rPr lang="cs-CZ" sz="2000" dirty="0" smtClean="0"/>
              <a:t> princip apod.</a:t>
            </a:r>
            <a:endParaRPr lang="cs-CZ" sz="2000" dirty="0"/>
          </a:p>
        </p:txBody>
      </p:sp>
      <p:pic>
        <p:nvPicPr>
          <p:cNvPr id="2050" name="Picture 2" descr="http://upload.wikimedia.org/wikipedia/commons/3/32/Peter_Gustav_Lejeune_Dirichle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64504"/>
            <a:ext cx="3657600" cy="40433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Úloha </a:t>
            </a:r>
            <a:r>
              <a:rPr lang="cs-CZ" b="1" dirty="0" smtClean="0"/>
              <a:t>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Dokažte, že v New Yorku žijí alespoň dva lidé se stejným počtem vlasů na hlavě.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Úloha 2 – </a:t>
            </a:r>
            <a:r>
              <a:rPr lang="cs-CZ" b="1" dirty="0" smtClean="0"/>
              <a:t>Hlasování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Kolik čísel (ne nutně různých) od 1 do 10 musíte vybrat, aby rozdíl některých dvou již byl dělitelný </a:t>
            </a:r>
            <a:r>
              <a:rPr lang="cs-CZ" sz="2000" dirty="0" smtClean="0"/>
              <a:t>5?</a:t>
            </a:r>
          </a:p>
          <a:p>
            <a:pPr>
              <a:buNone/>
            </a:pP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Turnaje s účastní </a:t>
            </a:r>
            <a:r>
              <a:rPr lang="cs-CZ" i="1" dirty="0" smtClean="0"/>
              <a:t>n</a:t>
            </a:r>
            <a:r>
              <a:rPr lang="cs-CZ" dirty="0" smtClean="0"/>
              <a:t> hráčů, každý hraje s každým a zápas musí skončit rezultativním výsledkem. Pokud každý hráč vyhrál alespoň jeden zápas, musí pak nutně mít dva hráči stejný počet </a:t>
            </a:r>
            <a:r>
              <a:rPr lang="cs-CZ" dirty="0" smtClean="0"/>
              <a:t>výher?</a:t>
            </a:r>
          </a:p>
          <a:p>
            <a:r>
              <a:rPr lang="cs-CZ" dirty="0" smtClean="0"/>
              <a:t>A – Ano</a:t>
            </a:r>
          </a:p>
          <a:p>
            <a:r>
              <a:rPr lang="cs-CZ" dirty="0" smtClean="0"/>
              <a:t>B – Ne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4 – Hlasování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Mějme 26 písmen anglické abecedy, která jsou náhodně seřazena do posloupnosti. Jak dlouhou posloupnost souhlásek již </a:t>
            </a:r>
            <a:r>
              <a:rPr lang="cs-CZ" dirty="0" smtClean="0"/>
              <a:t>musíme být schopni v</a:t>
            </a:r>
            <a:r>
              <a:rPr lang="cs-CZ" dirty="0" smtClean="0"/>
              <a:t> takové posloupnosti nalézt?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Úloha 5 – Hlasování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Mějme 26 písmen anglické abecedy, která jsou náhodně seřazena do posloupnosti. Jak dlouhou posloupnost souhlásek již můžeme v takové posloupnosti nalézt, pokud je první písmeno samohláska?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78</TotalTime>
  <Words>909</Words>
  <Application>Microsoft Office PowerPoint</Application>
  <PresentationFormat>Předvádění na obrazovce (4:3)</PresentationFormat>
  <Paragraphs>51</Paragraphs>
  <Slides>17</Slides>
  <Notes>5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9" baseType="lpstr">
      <vt:lpstr>Arkýř</vt:lpstr>
      <vt:lpstr>Balíček</vt:lpstr>
      <vt:lpstr>Dirichletův princip</vt:lpstr>
      <vt:lpstr>Motivační úloha</vt:lpstr>
      <vt:lpstr>Dirichletův princip (Pigeonhole)</vt:lpstr>
      <vt:lpstr>Johann Peter Gustav Lejeune Dirichlet (13. únor 1805 – 5. květen 1859)</vt:lpstr>
      <vt:lpstr>Úloha 1</vt:lpstr>
      <vt:lpstr>Úloha 2 – Hlasování</vt:lpstr>
      <vt:lpstr>Úloha 3</vt:lpstr>
      <vt:lpstr>Úloha 4 – Hlasování </vt:lpstr>
      <vt:lpstr>Úloha 5 – Hlasování </vt:lpstr>
      <vt:lpstr>Další úlohy</vt:lpstr>
      <vt:lpstr>Úlohy z MO</vt:lpstr>
      <vt:lpstr>Úloha 6 – Hlasování</vt:lpstr>
      <vt:lpstr>Dirichletův princip a geometrie</vt:lpstr>
      <vt:lpstr>Úloha 7</vt:lpstr>
      <vt:lpstr>Úloha 8</vt:lpstr>
      <vt:lpstr>Domácí úkoly</vt:lpstr>
      <vt:lpstr>Problém Paula Erdőse </vt:lpstr>
    </vt:vector>
  </TitlesOfParts>
  <Company>PedF UK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Dirichletův princip</dc:title>
  <dc:creator>Antonín Jančařík</dc:creator>
  <cp:lastModifiedBy>Antonín Jančařík</cp:lastModifiedBy>
  <cp:revision>15</cp:revision>
  <dcterms:created xsi:type="dcterms:W3CDTF">2014-10-07T13:34:48Z</dcterms:created>
  <dcterms:modified xsi:type="dcterms:W3CDTF">2014-10-07T15:05:36Z</dcterms:modified>
</cp:coreProperties>
</file>