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8" r:id="rId6"/>
    <p:sldId id="259" r:id="rId7"/>
    <p:sldId id="267" r:id="rId8"/>
    <p:sldId id="262" r:id="rId9"/>
    <p:sldId id="260" r:id="rId10"/>
    <p:sldId id="269" r:id="rId11"/>
    <p:sldId id="265" r:id="rId12"/>
  </p:sldIdLst>
  <p:sldSz cx="9144000" cy="5143500" type="screen16x9"/>
  <p:notesSz cx="6858000" cy="9144000"/>
  <p:embeddedFontLst>
    <p:embeddedFont>
      <p:font typeface="Source Code Pro" panose="020B0604020202020204" charset="-18"/>
      <p:regular r:id="rId14"/>
      <p:bold r:id="rId15"/>
    </p:embeddedFont>
    <p:embeddedFont>
      <p:font typeface="Amatic SC" panose="020B0604020202020204" charset="-79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b827de26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b827de26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959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b827de26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b827de26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3793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b827de26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b827de26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b827de26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b827de26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b827de26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b827de26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864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b827de26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b827de26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4554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b827de26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b827de26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b827de26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b827de26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067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b827de26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b827de26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276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58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293195" y="2001501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 smtClean="0"/>
              <a:t>Komunikace?</a:t>
            </a:r>
            <a:br>
              <a:rPr lang="cs" dirty="0" smtClean="0"/>
            </a:br>
            <a:r>
              <a:rPr lang="cs" dirty="0" smtClean="0"/>
              <a:t>zvládneme!</a:t>
            </a:r>
            <a:endParaRPr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3219BA-DDCB-4E12-A52F-6AC36F343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947" y="8452621"/>
            <a:ext cx="25040131" cy="31239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8112F50-EAD8-418F-BB13-B2A4B1DBB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38110"/>
            <a:ext cx="6722417" cy="31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matic SC" panose="020B0604020202020204" charset="-79"/>
                <a:cs typeface="Amatic SC" panose="020B0604020202020204" charset="-79"/>
              </a:rPr>
              <a:t>Vzdělávání dospělých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3999" cy="801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cs-CZ" sz="4800" dirty="0" err="1">
                <a:latin typeface="Amatic SC" panose="020B0604020202020204" charset="-79"/>
                <a:ea typeface="Calibri" panose="020F0502020204030204" pitchFamily="34" charset="0"/>
                <a:cs typeface="Amatic SC" panose="020B0604020202020204" charset="-79"/>
              </a:rPr>
              <a:t>androdidaktické</a:t>
            </a:r>
            <a:r>
              <a:rPr lang="cs-CZ" sz="4800" dirty="0">
                <a:latin typeface="Amatic SC" panose="020B0604020202020204" charset="-79"/>
                <a:ea typeface="Calibri" panose="020F0502020204030204" pitchFamily="34" charset="0"/>
                <a:cs typeface="Amatic SC" panose="020B0604020202020204" charset="-79"/>
              </a:rPr>
              <a:t> metody</a:t>
            </a:r>
          </a:p>
        </p:txBody>
      </p:sp>
      <p:sp>
        <p:nvSpPr>
          <p:cNvPr id="2" name="Obdélník 1"/>
          <p:cNvSpPr/>
          <p:nvPr/>
        </p:nvSpPr>
        <p:spPr>
          <a:xfrm>
            <a:off x="69272" y="935182"/>
            <a:ext cx="7280563" cy="4109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Soubor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přístupů, které vzdělavatel (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lektor,tutor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trenér, instruktor) uplatňuje/využívá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 vzd</a:t>
            </a:r>
            <a:r>
              <a:rPr lang="cs-CZ" dirty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ě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cs-CZ" dirty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á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dirty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á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dirty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í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dosp</a:t>
            </a:r>
            <a:r>
              <a:rPr lang="cs-CZ" dirty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ě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cs-CZ" dirty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ý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ch.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Prostřednictvím metod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dochází k transferu znalost</a:t>
            </a:r>
            <a:r>
              <a:rPr lang="cs-CZ" dirty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í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dovednost</a:t>
            </a:r>
            <a:r>
              <a:rPr lang="cs-CZ" dirty="0" smtClean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í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ale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postojů a žádoucích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vzorců chování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cs-CZ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Metody orientované na vzd</a:t>
            </a:r>
            <a:r>
              <a:rPr lang="cs-CZ" u="sng" dirty="0" smtClean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ě</a:t>
            </a:r>
            <a:r>
              <a:rPr lang="cs-CZ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lavatele/lektora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p</a:t>
            </a:r>
            <a:r>
              <a:rPr lang="cs-CZ" dirty="0" smtClean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ř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edn</a:t>
            </a:r>
            <a:r>
              <a:rPr lang="cs-CZ" dirty="0" smtClean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áš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cvi</a:t>
            </a:r>
            <a:r>
              <a:rPr lang="cs-CZ" dirty="0" smtClean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č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cs-CZ" dirty="0" smtClean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í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seminář, … </a:t>
            </a:r>
          </a:p>
          <a:p>
            <a:pPr>
              <a:lnSpc>
                <a:spcPct val="107000"/>
              </a:lnSpc>
            </a:pP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cs-CZ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Metody </a:t>
            </a:r>
            <a:r>
              <a:rPr lang="cs-CZ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orientované </a:t>
            </a:r>
            <a:r>
              <a:rPr lang="cs-CZ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účastníka vzdělávání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hraní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rolí,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outdoor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Centre,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mentoring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kou</a:t>
            </a:r>
            <a:r>
              <a:rPr lang="cs-CZ" dirty="0" err="1" smtClean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č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ink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counselling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projektové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učení 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samostatné plnění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úkolů.</a:t>
            </a:r>
          </a:p>
          <a:p>
            <a:pPr>
              <a:lnSpc>
                <a:spcPct val="107000"/>
              </a:lnSpc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Další členění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metody </a:t>
            </a:r>
            <a:r>
              <a:rPr lang="cs-CZ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pracovi</a:t>
            </a:r>
            <a:r>
              <a:rPr lang="cs-CZ" dirty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š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 (on-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job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instrukt</a:t>
            </a:r>
            <a:r>
              <a:rPr lang="cs-CZ" dirty="0" smtClean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áž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asistování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rotace pr</a:t>
            </a:r>
            <a:r>
              <a:rPr lang="cs-CZ" dirty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á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ce,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kou</a:t>
            </a:r>
            <a:r>
              <a:rPr lang="cs-CZ" dirty="0" err="1" smtClean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č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ink</a:t>
            </a: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cs-CZ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metody mimo pracovi</a:t>
            </a:r>
            <a:r>
              <a:rPr lang="cs-CZ" u="sng" dirty="0" smtClean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š</a:t>
            </a:r>
            <a:r>
              <a:rPr lang="cs-CZ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u="sng" dirty="0" smtClean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ě</a:t>
            </a:r>
            <a:r>
              <a:rPr lang="cs-CZ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off-the-job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dirty="0" smtClean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ř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edn</a:t>
            </a:r>
            <a:r>
              <a:rPr lang="cs-CZ" dirty="0" smtClean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áš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ka, semin</a:t>
            </a:r>
            <a:r>
              <a:rPr lang="cs-CZ" dirty="0" smtClean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ář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demonstrování,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workshopy, brainstorming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simulace. </a:t>
            </a: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Použití konkrétní metody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či kombinace metod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závisí na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cílech, obsahu a formě vzdělávání, </a:t>
            </a: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rovněž souvisí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osobností a přístupem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vzdělavatele 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cílovou skupinou účastníků.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68" y="0"/>
            <a:ext cx="2484581" cy="18634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4" y="27908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3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Použité zdroje</a:t>
            </a:r>
            <a:endParaRPr dirty="0"/>
          </a:p>
        </p:txBody>
      </p:sp>
      <p:sp>
        <p:nvSpPr>
          <p:cNvPr id="2" name="Obdélník 1"/>
          <p:cNvSpPr/>
          <p:nvPr/>
        </p:nvSpPr>
        <p:spPr>
          <a:xfrm>
            <a:off x="311700" y="1949304"/>
            <a:ext cx="8603700" cy="3267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Mužík, J.: </a:t>
            </a:r>
            <a:r>
              <a:rPr lang="cs-CZ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Andragogick</a:t>
            </a:r>
            <a:r>
              <a:rPr lang="cs-CZ" i="1" dirty="0" err="1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á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didaktika: </a:t>
            </a:r>
            <a:r>
              <a:rPr lang="cs-CZ" i="1" dirty="0" smtClean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Ří</a:t>
            </a:r>
            <a:r>
              <a:rPr lang="cs-CZ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zen</a:t>
            </a:r>
            <a:r>
              <a:rPr lang="cs-CZ" i="1" dirty="0" smtClean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í</a:t>
            </a:r>
            <a:r>
              <a:rPr lang="cs-CZ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vzd</a:t>
            </a:r>
            <a:r>
              <a:rPr lang="cs-CZ" i="1" dirty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ě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cs-CZ" i="1" dirty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á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vac</a:t>
            </a:r>
            <a:r>
              <a:rPr lang="cs-CZ" i="1" dirty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í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 </a:t>
            </a:r>
            <a:r>
              <a:rPr lang="cs-CZ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procesu.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Praha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Wolters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Kluwer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2011; </a:t>
            </a: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Mužík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.: </a:t>
            </a:r>
            <a:r>
              <a:rPr lang="cs-CZ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Didaktika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profesn</a:t>
            </a:r>
            <a:r>
              <a:rPr lang="cs-CZ" i="1" dirty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í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 vzd</a:t>
            </a:r>
            <a:r>
              <a:rPr lang="cs-CZ" i="1" dirty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ě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cs-CZ" i="1" dirty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á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i="1" dirty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á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i="1" dirty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í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dosp</a:t>
            </a:r>
            <a:r>
              <a:rPr lang="cs-CZ" i="1" dirty="0" err="1" smtClean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ě</a:t>
            </a:r>
            <a:r>
              <a:rPr lang="cs-CZ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cs-CZ" i="1" dirty="0" err="1" smtClean="0">
                <a:latin typeface="Calibri" panose="020F0502020204030204" pitchFamily="34" charset="0"/>
                <a:ea typeface="TimesNewRomanPS-ItalicMT"/>
                <a:cs typeface="Calibri" panose="020F0502020204030204" pitchFamily="34" charset="0"/>
              </a:rPr>
              <a:t>ý</a:t>
            </a:r>
            <a:r>
              <a:rPr lang="cs-CZ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ch.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Plzeň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Fraus, 2005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PhDr. Zdeněk Palán, Ph.D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.: 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Andragogický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slovník</a:t>
            </a:r>
          </a:p>
          <a:p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Nelešovská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A. (2005). 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Pedagogická komunikace v teorii a praxi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Praha: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Grada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Průcha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J., Walterová, E., &amp; Mareš, J. (2009). 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Pedagogický slovník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Praha: Portál. 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Průcha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J. (2009). 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Pedagogická encyklopedie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Praha: Portál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TEGZE, Oldřich. Neverbální komunikace. 1. vyd. Praha: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Press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2003.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https://is.mendelu.cz/eknihovna/opory/zobraz_cast.pl?cast=6149</a:t>
            </a:r>
          </a:p>
          <a:p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Lasswell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H.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Comunication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Society.In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Bryson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L. 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.).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Comunication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Ideas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 1948. New York: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Harper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Shannon,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C. E. A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Mathematical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Theory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Dostupné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 http://plan9.bell-labs.com/cm/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shannonday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/shannon1948.pdf.</a:t>
            </a:r>
          </a:p>
          <a:p>
            <a:pPr lvl="0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0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938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cs-CZ" dirty="0"/>
              <a:t>Pedagogická komunikace</a:t>
            </a:r>
            <a:endParaRPr dirty="0"/>
          </a:p>
        </p:txBody>
      </p:sp>
      <p:sp>
        <p:nvSpPr>
          <p:cNvPr id="2" name="Obdélník 1"/>
          <p:cNvSpPr/>
          <p:nvPr/>
        </p:nvSpPr>
        <p:spPr>
          <a:xfrm>
            <a:off x="311701" y="1281545"/>
            <a:ext cx="85829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Zvláštní případ </a:t>
            </a:r>
            <a:r>
              <a:rPr lang="cs-CZ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sociální komunikace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Je zaměřena na výchovně vzdělávací proces, ve kterém si všímá výměny informací mezi přednášejícím a posluchačem (vychovatelem a vychovávaným) při naplňování výchovně vzdělávacích cílů.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11700" y="2106846"/>
            <a:ext cx="6580935" cy="2782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edagogická komunikace má tyto aspekty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intencionální (probíhá s určitým záměrem),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kognitivní (zahrnuje funkci poznávací),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motivační (má své psychologické </a:t>
            </a: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souvislosti, </a:t>
            </a: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energizující</a:t>
            </a: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chování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 určité situaci</a:t>
            </a: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regulační (vymezuje "mantinely</a:t>
            </a: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má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jednoznačně vymezeny </a:t>
            </a:r>
            <a:r>
              <a:rPr lang="cs-CZ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sociální role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účastníků a dohodnutá komunikační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pravidla.</a:t>
            </a:r>
            <a:endParaRPr lang="cs-CZ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AutoShape 2" descr="Výsledek obrázku pro učitel žá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4" descr="Výsledek obrázku pro učitel žá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6" descr="Výsledek obrázku pro učitel žák"/>
          <p:cNvSpPr>
            <a:spLocks noChangeAspect="1" noChangeArrowheads="1"/>
          </p:cNvSpPr>
          <p:nvPr/>
        </p:nvSpPr>
        <p:spPr bwMode="auto">
          <a:xfrm>
            <a:off x="6733309" y="2470291"/>
            <a:ext cx="2161310" cy="169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77" y="2020209"/>
            <a:ext cx="28575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92849"/>
            <a:ext cx="8520600" cy="139047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Pedagogická komunikace v podobě obohaceného </a:t>
            </a:r>
            <a:r>
              <a:rPr lang="cs-CZ" dirty="0" err="1" smtClean="0"/>
              <a:t>lasswellova</a:t>
            </a:r>
            <a:r>
              <a:rPr lang="cs-CZ" dirty="0" smtClean="0"/>
              <a:t> </a:t>
            </a:r>
            <a:r>
              <a:rPr lang="cs-CZ" dirty="0" err="1" smtClean="0"/>
              <a:t>schematu</a:t>
            </a:r>
            <a:endParaRPr dirty="0"/>
          </a:p>
        </p:txBody>
      </p:sp>
      <p:sp>
        <p:nvSpPr>
          <p:cNvPr id="3" name="Obdélník 2"/>
          <p:cNvSpPr/>
          <p:nvPr/>
        </p:nvSpPr>
        <p:spPr>
          <a:xfrm>
            <a:off x="782781" y="2680856"/>
            <a:ext cx="12261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Komunikátor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012333" y="2680856"/>
            <a:ext cx="126134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 algn="just">
              <a:buNone/>
            </a:pP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Kanál</a:t>
            </a:r>
            <a:endParaRPr lang="cs-CZ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419108" y="2680856"/>
            <a:ext cx="12815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Příjemce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2265073" y="2680856"/>
            <a:ext cx="142009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Kódování</a:t>
            </a:r>
            <a:endParaRPr lang="cs-CZ" dirty="0"/>
          </a:p>
        </p:txBody>
      </p:sp>
      <p:sp>
        <p:nvSpPr>
          <p:cNvPr id="9" name="Ovál 8"/>
          <p:cNvSpPr/>
          <p:nvPr/>
        </p:nvSpPr>
        <p:spPr>
          <a:xfrm>
            <a:off x="5600843" y="2680856"/>
            <a:ext cx="151346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Dekódování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Přímá spojnice se šipkou 9"/>
          <p:cNvCxnSpPr>
            <a:stCxn id="3" idx="3"/>
            <a:endCxn id="5" idx="2"/>
          </p:cNvCxnSpPr>
          <p:nvPr/>
        </p:nvCxnSpPr>
        <p:spPr>
          <a:xfrm>
            <a:off x="2008909" y="3138056"/>
            <a:ext cx="2561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>
            <a:stCxn id="5" idx="6"/>
            <a:endCxn id="6" idx="1"/>
          </p:cNvCxnSpPr>
          <p:nvPr/>
        </p:nvCxnSpPr>
        <p:spPr>
          <a:xfrm>
            <a:off x="3685164" y="3138056"/>
            <a:ext cx="3271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6" idx="3"/>
            <a:endCxn id="9" idx="2"/>
          </p:cNvCxnSpPr>
          <p:nvPr/>
        </p:nvCxnSpPr>
        <p:spPr>
          <a:xfrm>
            <a:off x="5273674" y="3138056"/>
            <a:ext cx="3271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7169727" y="3138056"/>
            <a:ext cx="1801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ravoúhlá spojnice 17"/>
          <p:cNvCxnSpPr/>
          <p:nvPr/>
        </p:nvCxnSpPr>
        <p:spPr>
          <a:xfrm rot="10800000">
            <a:off x="1395845" y="3789220"/>
            <a:ext cx="6473538" cy="693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endCxn id="3" idx="2"/>
          </p:cNvCxnSpPr>
          <p:nvPr/>
        </p:nvCxnSpPr>
        <p:spPr>
          <a:xfrm flipV="1">
            <a:off x="1395845" y="3595256"/>
            <a:ext cx="0" cy="200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7820891" y="3595256"/>
            <a:ext cx="0" cy="200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Volný tvar 27"/>
          <p:cNvSpPr/>
          <p:nvPr/>
        </p:nvSpPr>
        <p:spPr>
          <a:xfrm>
            <a:off x="2098964" y="2964873"/>
            <a:ext cx="76200" cy="404585"/>
          </a:xfrm>
          <a:custGeom>
            <a:avLst/>
            <a:gdLst>
              <a:gd name="connsiteX0" fmla="*/ 48491 w 76200"/>
              <a:gd name="connsiteY0" fmla="*/ 0 h 404585"/>
              <a:gd name="connsiteX1" fmla="*/ 20781 w 76200"/>
              <a:gd name="connsiteY1" fmla="*/ 34636 h 404585"/>
              <a:gd name="connsiteX2" fmla="*/ 34636 w 76200"/>
              <a:gd name="connsiteY2" fmla="*/ 55418 h 404585"/>
              <a:gd name="connsiteX3" fmla="*/ 76200 w 76200"/>
              <a:gd name="connsiteY3" fmla="*/ 76200 h 404585"/>
              <a:gd name="connsiteX4" fmla="*/ 69272 w 76200"/>
              <a:gd name="connsiteY4" fmla="*/ 124691 h 404585"/>
              <a:gd name="connsiteX5" fmla="*/ 48491 w 76200"/>
              <a:gd name="connsiteY5" fmla="*/ 138545 h 404585"/>
              <a:gd name="connsiteX6" fmla="*/ 41563 w 76200"/>
              <a:gd name="connsiteY6" fmla="*/ 159327 h 404585"/>
              <a:gd name="connsiteX7" fmla="*/ 27709 w 76200"/>
              <a:gd name="connsiteY7" fmla="*/ 180109 h 404585"/>
              <a:gd name="connsiteX8" fmla="*/ 34636 w 76200"/>
              <a:gd name="connsiteY8" fmla="*/ 207818 h 404585"/>
              <a:gd name="connsiteX9" fmla="*/ 48491 w 76200"/>
              <a:gd name="connsiteY9" fmla="*/ 228600 h 404585"/>
              <a:gd name="connsiteX10" fmla="*/ 55418 w 76200"/>
              <a:gd name="connsiteY10" fmla="*/ 249382 h 404585"/>
              <a:gd name="connsiteX11" fmla="*/ 48491 w 76200"/>
              <a:gd name="connsiteY11" fmla="*/ 284018 h 404585"/>
              <a:gd name="connsiteX12" fmla="*/ 20781 w 76200"/>
              <a:gd name="connsiteY12" fmla="*/ 325582 h 404585"/>
              <a:gd name="connsiteX13" fmla="*/ 27709 w 76200"/>
              <a:gd name="connsiteY13" fmla="*/ 401782 h 404585"/>
              <a:gd name="connsiteX14" fmla="*/ 0 w 76200"/>
              <a:gd name="connsiteY14" fmla="*/ 394854 h 40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200" h="404585">
                <a:moveTo>
                  <a:pt x="48491" y="0"/>
                </a:moveTo>
                <a:cubicBezTo>
                  <a:pt x="39254" y="11545"/>
                  <a:pt x="24367" y="20292"/>
                  <a:pt x="20781" y="34636"/>
                </a:cubicBezTo>
                <a:cubicBezTo>
                  <a:pt x="18762" y="42713"/>
                  <a:pt x="28749" y="49531"/>
                  <a:pt x="34636" y="55418"/>
                </a:cubicBezTo>
                <a:cubicBezTo>
                  <a:pt x="48064" y="68845"/>
                  <a:pt x="59299" y="70566"/>
                  <a:pt x="76200" y="76200"/>
                </a:cubicBezTo>
                <a:cubicBezTo>
                  <a:pt x="73891" y="92364"/>
                  <a:pt x="75903" y="109770"/>
                  <a:pt x="69272" y="124691"/>
                </a:cubicBezTo>
                <a:cubicBezTo>
                  <a:pt x="65891" y="132299"/>
                  <a:pt x="53692" y="132044"/>
                  <a:pt x="48491" y="138545"/>
                </a:cubicBezTo>
                <a:cubicBezTo>
                  <a:pt x="43929" y="144247"/>
                  <a:pt x="44829" y="152796"/>
                  <a:pt x="41563" y="159327"/>
                </a:cubicBezTo>
                <a:cubicBezTo>
                  <a:pt x="37840" y="166774"/>
                  <a:pt x="32327" y="173182"/>
                  <a:pt x="27709" y="180109"/>
                </a:cubicBezTo>
                <a:cubicBezTo>
                  <a:pt x="30018" y="189345"/>
                  <a:pt x="30886" y="199067"/>
                  <a:pt x="34636" y="207818"/>
                </a:cubicBezTo>
                <a:cubicBezTo>
                  <a:pt x="37916" y="215470"/>
                  <a:pt x="44768" y="221153"/>
                  <a:pt x="48491" y="228600"/>
                </a:cubicBezTo>
                <a:cubicBezTo>
                  <a:pt x="51757" y="235131"/>
                  <a:pt x="53109" y="242455"/>
                  <a:pt x="55418" y="249382"/>
                </a:cubicBezTo>
                <a:cubicBezTo>
                  <a:pt x="53109" y="260927"/>
                  <a:pt x="53363" y="273299"/>
                  <a:pt x="48491" y="284018"/>
                </a:cubicBezTo>
                <a:cubicBezTo>
                  <a:pt x="41601" y="299177"/>
                  <a:pt x="20781" y="325582"/>
                  <a:pt x="20781" y="325582"/>
                </a:cubicBezTo>
                <a:cubicBezTo>
                  <a:pt x="23090" y="350982"/>
                  <a:pt x="35038" y="377353"/>
                  <a:pt x="27709" y="401782"/>
                </a:cubicBezTo>
                <a:cubicBezTo>
                  <a:pt x="24973" y="410901"/>
                  <a:pt x="0" y="394854"/>
                  <a:pt x="0" y="3948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Volný tvar 28"/>
          <p:cNvSpPr/>
          <p:nvPr/>
        </p:nvSpPr>
        <p:spPr>
          <a:xfrm>
            <a:off x="3761509" y="2978727"/>
            <a:ext cx="83287" cy="479951"/>
          </a:xfrm>
          <a:custGeom>
            <a:avLst/>
            <a:gdLst>
              <a:gd name="connsiteX0" fmla="*/ 76200 w 83287"/>
              <a:gd name="connsiteY0" fmla="*/ 0 h 479951"/>
              <a:gd name="connsiteX1" fmla="*/ 0 w 83287"/>
              <a:gd name="connsiteY1" fmla="*/ 69273 h 479951"/>
              <a:gd name="connsiteX2" fmla="*/ 13855 w 83287"/>
              <a:gd name="connsiteY2" fmla="*/ 90055 h 479951"/>
              <a:gd name="connsiteX3" fmla="*/ 27709 w 83287"/>
              <a:gd name="connsiteY3" fmla="*/ 117764 h 479951"/>
              <a:gd name="connsiteX4" fmla="*/ 48491 w 83287"/>
              <a:gd name="connsiteY4" fmla="*/ 131618 h 479951"/>
              <a:gd name="connsiteX5" fmla="*/ 55418 w 83287"/>
              <a:gd name="connsiteY5" fmla="*/ 152400 h 479951"/>
              <a:gd name="connsiteX6" fmla="*/ 69273 w 83287"/>
              <a:gd name="connsiteY6" fmla="*/ 173182 h 479951"/>
              <a:gd name="connsiteX7" fmla="*/ 62346 w 83287"/>
              <a:gd name="connsiteY7" fmla="*/ 214746 h 479951"/>
              <a:gd name="connsiteX8" fmla="*/ 69273 w 83287"/>
              <a:gd name="connsiteY8" fmla="*/ 297873 h 479951"/>
              <a:gd name="connsiteX9" fmla="*/ 83127 w 83287"/>
              <a:gd name="connsiteY9" fmla="*/ 318655 h 479951"/>
              <a:gd name="connsiteX10" fmla="*/ 27709 w 83287"/>
              <a:gd name="connsiteY10" fmla="*/ 381000 h 479951"/>
              <a:gd name="connsiteX11" fmla="*/ 13855 w 83287"/>
              <a:gd name="connsiteY11" fmla="*/ 401782 h 479951"/>
              <a:gd name="connsiteX12" fmla="*/ 55418 w 83287"/>
              <a:gd name="connsiteY12" fmla="*/ 422564 h 479951"/>
              <a:gd name="connsiteX13" fmla="*/ 62346 w 83287"/>
              <a:gd name="connsiteY13" fmla="*/ 443346 h 479951"/>
              <a:gd name="connsiteX14" fmla="*/ 83127 w 83287"/>
              <a:gd name="connsiteY14" fmla="*/ 457200 h 479951"/>
              <a:gd name="connsiteX15" fmla="*/ 13855 w 83287"/>
              <a:gd name="connsiteY15" fmla="*/ 477982 h 47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3287" h="479951">
                <a:moveTo>
                  <a:pt x="76200" y="0"/>
                </a:moveTo>
                <a:cubicBezTo>
                  <a:pt x="7283" y="53603"/>
                  <a:pt x="28459" y="26585"/>
                  <a:pt x="0" y="69273"/>
                </a:cubicBezTo>
                <a:cubicBezTo>
                  <a:pt x="4618" y="76200"/>
                  <a:pt x="9724" y="82826"/>
                  <a:pt x="13855" y="90055"/>
                </a:cubicBezTo>
                <a:cubicBezTo>
                  <a:pt x="18978" y="99021"/>
                  <a:pt x="21098" y="109831"/>
                  <a:pt x="27709" y="117764"/>
                </a:cubicBezTo>
                <a:cubicBezTo>
                  <a:pt x="33039" y="124160"/>
                  <a:pt x="41564" y="127000"/>
                  <a:pt x="48491" y="131618"/>
                </a:cubicBezTo>
                <a:cubicBezTo>
                  <a:pt x="50800" y="138545"/>
                  <a:pt x="52152" y="145869"/>
                  <a:pt x="55418" y="152400"/>
                </a:cubicBezTo>
                <a:cubicBezTo>
                  <a:pt x="59141" y="159847"/>
                  <a:pt x="68353" y="164907"/>
                  <a:pt x="69273" y="173182"/>
                </a:cubicBezTo>
                <a:cubicBezTo>
                  <a:pt x="70824" y="187142"/>
                  <a:pt x="64655" y="200891"/>
                  <a:pt x="62346" y="214746"/>
                </a:cubicBezTo>
                <a:cubicBezTo>
                  <a:pt x="64655" y="242455"/>
                  <a:pt x="63820" y="270608"/>
                  <a:pt x="69273" y="297873"/>
                </a:cubicBezTo>
                <a:cubicBezTo>
                  <a:pt x="70906" y="306037"/>
                  <a:pt x="84933" y="310528"/>
                  <a:pt x="83127" y="318655"/>
                </a:cubicBezTo>
                <a:cubicBezTo>
                  <a:pt x="76304" y="349356"/>
                  <a:pt x="49816" y="364420"/>
                  <a:pt x="27709" y="381000"/>
                </a:cubicBezTo>
                <a:cubicBezTo>
                  <a:pt x="23091" y="387927"/>
                  <a:pt x="12222" y="393618"/>
                  <a:pt x="13855" y="401782"/>
                </a:cubicBezTo>
                <a:cubicBezTo>
                  <a:pt x="15774" y="411375"/>
                  <a:pt x="48610" y="420295"/>
                  <a:pt x="55418" y="422564"/>
                </a:cubicBezTo>
                <a:cubicBezTo>
                  <a:pt x="57727" y="429491"/>
                  <a:pt x="57784" y="437644"/>
                  <a:pt x="62346" y="443346"/>
                </a:cubicBezTo>
                <a:cubicBezTo>
                  <a:pt x="67547" y="449847"/>
                  <a:pt x="83127" y="448875"/>
                  <a:pt x="83127" y="457200"/>
                </a:cubicBezTo>
                <a:cubicBezTo>
                  <a:pt x="83127" y="489412"/>
                  <a:pt x="18998" y="477982"/>
                  <a:pt x="13855" y="47798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Volný tvar 29"/>
          <p:cNvSpPr/>
          <p:nvPr/>
        </p:nvSpPr>
        <p:spPr>
          <a:xfrm>
            <a:off x="5375079" y="2847109"/>
            <a:ext cx="139030" cy="595746"/>
          </a:xfrm>
          <a:custGeom>
            <a:avLst/>
            <a:gdLst>
              <a:gd name="connsiteX0" fmla="*/ 139030 w 139030"/>
              <a:gd name="connsiteY0" fmla="*/ 0 h 595746"/>
              <a:gd name="connsiteX1" fmla="*/ 104394 w 139030"/>
              <a:gd name="connsiteY1" fmla="*/ 34636 h 595746"/>
              <a:gd name="connsiteX2" fmla="*/ 55903 w 139030"/>
              <a:gd name="connsiteY2" fmla="*/ 62346 h 595746"/>
              <a:gd name="connsiteX3" fmla="*/ 14339 w 139030"/>
              <a:gd name="connsiteY3" fmla="*/ 90055 h 595746"/>
              <a:gd name="connsiteX4" fmla="*/ 485 w 139030"/>
              <a:gd name="connsiteY4" fmla="*/ 110836 h 595746"/>
              <a:gd name="connsiteX5" fmla="*/ 21266 w 139030"/>
              <a:gd name="connsiteY5" fmla="*/ 159327 h 595746"/>
              <a:gd name="connsiteX6" fmla="*/ 35121 w 139030"/>
              <a:gd name="connsiteY6" fmla="*/ 200891 h 595746"/>
              <a:gd name="connsiteX7" fmla="*/ 28194 w 139030"/>
              <a:gd name="connsiteY7" fmla="*/ 290946 h 595746"/>
              <a:gd name="connsiteX8" fmla="*/ 28194 w 139030"/>
              <a:gd name="connsiteY8" fmla="*/ 394855 h 595746"/>
              <a:gd name="connsiteX9" fmla="*/ 55903 w 139030"/>
              <a:gd name="connsiteY9" fmla="*/ 436418 h 595746"/>
              <a:gd name="connsiteX10" fmla="*/ 62830 w 139030"/>
              <a:gd name="connsiteY10" fmla="*/ 457200 h 595746"/>
              <a:gd name="connsiteX11" fmla="*/ 48976 w 139030"/>
              <a:gd name="connsiteY11" fmla="*/ 477982 h 595746"/>
              <a:gd name="connsiteX12" fmla="*/ 42048 w 139030"/>
              <a:gd name="connsiteY12" fmla="*/ 498764 h 595746"/>
              <a:gd name="connsiteX13" fmla="*/ 48976 w 139030"/>
              <a:gd name="connsiteY13" fmla="*/ 533400 h 595746"/>
              <a:gd name="connsiteX14" fmla="*/ 55903 w 139030"/>
              <a:gd name="connsiteY14" fmla="*/ 554182 h 595746"/>
              <a:gd name="connsiteX15" fmla="*/ 48976 w 139030"/>
              <a:gd name="connsiteY15" fmla="*/ 595746 h 595746"/>
              <a:gd name="connsiteX16" fmla="*/ 21266 w 139030"/>
              <a:gd name="connsiteY16" fmla="*/ 588818 h 59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0" h="595746">
                <a:moveTo>
                  <a:pt x="139030" y="0"/>
                </a:moveTo>
                <a:cubicBezTo>
                  <a:pt x="127485" y="11545"/>
                  <a:pt x="116682" y="23884"/>
                  <a:pt x="104394" y="34636"/>
                </a:cubicBezTo>
                <a:cubicBezTo>
                  <a:pt x="75308" y="60086"/>
                  <a:pt x="90701" y="37491"/>
                  <a:pt x="55903" y="62346"/>
                </a:cubicBezTo>
                <a:cubicBezTo>
                  <a:pt x="10499" y="94777"/>
                  <a:pt x="58919" y="75194"/>
                  <a:pt x="14339" y="90055"/>
                </a:cubicBezTo>
                <a:cubicBezTo>
                  <a:pt x="9721" y="96982"/>
                  <a:pt x="1662" y="102594"/>
                  <a:pt x="485" y="110836"/>
                </a:cubicBezTo>
                <a:cubicBezTo>
                  <a:pt x="-2982" y="135106"/>
                  <a:pt x="12985" y="140695"/>
                  <a:pt x="21266" y="159327"/>
                </a:cubicBezTo>
                <a:cubicBezTo>
                  <a:pt x="27197" y="172672"/>
                  <a:pt x="35121" y="200891"/>
                  <a:pt x="35121" y="200891"/>
                </a:cubicBezTo>
                <a:cubicBezTo>
                  <a:pt x="32812" y="230909"/>
                  <a:pt x="31928" y="261072"/>
                  <a:pt x="28194" y="290946"/>
                </a:cubicBezTo>
                <a:cubicBezTo>
                  <a:pt x="20682" y="351042"/>
                  <a:pt x="-10603" y="255187"/>
                  <a:pt x="28194" y="394855"/>
                </a:cubicBezTo>
                <a:cubicBezTo>
                  <a:pt x="32651" y="410898"/>
                  <a:pt x="55903" y="436418"/>
                  <a:pt x="55903" y="436418"/>
                </a:cubicBezTo>
                <a:cubicBezTo>
                  <a:pt x="58212" y="443345"/>
                  <a:pt x="64030" y="449997"/>
                  <a:pt x="62830" y="457200"/>
                </a:cubicBezTo>
                <a:cubicBezTo>
                  <a:pt x="61461" y="465412"/>
                  <a:pt x="52699" y="470535"/>
                  <a:pt x="48976" y="477982"/>
                </a:cubicBezTo>
                <a:cubicBezTo>
                  <a:pt x="45710" y="484513"/>
                  <a:pt x="44357" y="491837"/>
                  <a:pt x="42048" y="498764"/>
                </a:cubicBezTo>
                <a:cubicBezTo>
                  <a:pt x="44357" y="510309"/>
                  <a:pt x="46120" y="521978"/>
                  <a:pt x="48976" y="533400"/>
                </a:cubicBezTo>
                <a:cubicBezTo>
                  <a:pt x="50747" y="540484"/>
                  <a:pt x="55903" y="546880"/>
                  <a:pt x="55903" y="554182"/>
                </a:cubicBezTo>
                <a:cubicBezTo>
                  <a:pt x="55903" y="568228"/>
                  <a:pt x="51285" y="581891"/>
                  <a:pt x="48976" y="595746"/>
                </a:cubicBezTo>
                <a:cubicBezTo>
                  <a:pt x="26003" y="588088"/>
                  <a:pt x="35496" y="588818"/>
                  <a:pt x="21266" y="5888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Volný tvar 63"/>
          <p:cNvSpPr/>
          <p:nvPr/>
        </p:nvSpPr>
        <p:spPr>
          <a:xfrm>
            <a:off x="7134081" y="3041073"/>
            <a:ext cx="125701" cy="422563"/>
          </a:xfrm>
          <a:custGeom>
            <a:avLst/>
            <a:gdLst>
              <a:gd name="connsiteX0" fmla="*/ 70283 w 125701"/>
              <a:gd name="connsiteY0" fmla="*/ 0 h 422563"/>
              <a:gd name="connsiteX1" fmla="*/ 56428 w 125701"/>
              <a:gd name="connsiteY1" fmla="*/ 34636 h 422563"/>
              <a:gd name="connsiteX2" fmla="*/ 63355 w 125701"/>
              <a:gd name="connsiteY2" fmla="*/ 62345 h 422563"/>
              <a:gd name="connsiteX3" fmla="*/ 91064 w 125701"/>
              <a:gd name="connsiteY3" fmla="*/ 103909 h 422563"/>
              <a:gd name="connsiteX4" fmla="*/ 118774 w 125701"/>
              <a:gd name="connsiteY4" fmla="*/ 138545 h 422563"/>
              <a:gd name="connsiteX5" fmla="*/ 125701 w 125701"/>
              <a:gd name="connsiteY5" fmla="*/ 159327 h 422563"/>
              <a:gd name="connsiteX6" fmla="*/ 118774 w 125701"/>
              <a:gd name="connsiteY6" fmla="*/ 242454 h 422563"/>
              <a:gd name="connsiteX7" fmla="*/ 111846 w 125701"/>
              <a:gd name="connsiteY7" fmla="*/ 263236 h 422563"/>
              <a:gd name="connsiteX8" fmla="*/ 70283 w 125701"/>
              <a:gd name="connsiteY8" fmla="*/ 290945 h 422563"/>
              <a:gd name="connsiteX9" fmla="*/ 28719 w 125701"/>
              <a:gd name="connsiteY9" fmla="*/ 318654 h 422563"/>
              <a:gd name="connsiteX10" fmla="*/ 7937 w 125701"/>
              <a:gd name="connsiteY10" fmla="*/ 325582 h 422563"/>
              <a:gd name="connsiteX11" fmla="*/ 7937 w 125701"/>
              <a:gd name="connsiteY11" fmla="*/ 394854 h 422563"/>
              <a:gd name="connsiteX12" fmla="*/ 14864 w 125701"/>
              <a:gd name="connsiteY12" fmla="*/ 415636 h 422563"/>
              <a:gd name="connsiteX13" fmla="*/ 35646 w 125701"/>
              <a:gd name="connsiteY13" fmla="*/ 422563 h 422563"/>
              <a:gd name="connsiteX14" fmla="*/ 56428 w 125701"/>
              <a:gd name="connsiteY14" fmla="*/ 401782 h 422563"/>
              <a:gd name="connsiteX15" fmla="*/ 56428 w 125701"/>
              <a:gd name="connsiteY15" fmla="*/ 297872 h 422563"/>
              <a:gd name="connsiteX16" fmla="*/ 35646 w 125701"/>
              <a:gd name="connsiteY16" fmla="*/ 284018 h 422563"/>
              <a:gd name="connsiteX17" fmla="*/ 21792 w 125701"/>
              <a:gd name="connsiteY17" fmla="*/ 263236 h 42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701" h="422563">
                <a:moveTo>
                  <a:pt x="70283" y="0"/>
                </a:moveTo>
                <a:cubicBezTo>
                  <a:pt x="65665" y="11545"/>
                  <a:pt x="57801" y="22277"/>
                  <a:pt x="56428" y="34636"/>
                </a:cubicBezTo>
                <a:cubicBezTo>
                  <a:pt x="55377" y="44098"/>
                  <a:pt x="60739" y="53191"/>
                  <a:pt x="63355" y="62345"/>
                </a:cubicBezTo>
                <a:cubicBezTo>
                  <a:pt x="71375" y="90414"/>
                  <a:pt x="67811" y="80655"/>
                  <a:pt x="91064" y="103909"/>
                </a:cubicBezTo>
                <a:cubicBezTo>
                  <a:pt x="108479" y="156148"/>
                  <a:pt x="82962" y="93780"/>
                  <a:pt x="118774" y="138545"/>
                </a:cubicBezTo>
                <a:cubicBezTo>
                  <a:pt x="123336" y="144247"/>
                  <a:pt x="123392" y="152400"/>
                  <a:pt x="125701" y="159327"/>
                </a:cubicBezTo>
                <a:cubicBezTo>
                  <a:pt x="123392" y="187036"/>
                  <a:pt x="122449" y="214893"/>
                  <a:pt x="118774" y="242454"/>
                </a:cubicBezTo>
                <a:cubicBezTo>
                  <a:pt x="117809" y="249692"/>
                  <a:pt x="117009" y="258073"/>
                  <a:pt x="111846" y="263236"/>
                </a:cubicBezTo>
                <a:cubicBezTo>
                  <a:pt x="100072" y="275010"/>
                  <a:pt x="84137" y="281709"/>
                  <a:pt x="70283" y="290945"/>
                </a:cubicBezTo>
                <a:lnTo>
                  <a:pt x="28719" y="318654"/>
                </a:lnTo>
                <a:lnTo>
                  <a:pt x="7937" y="325582"/>
                </a:lnTo>
                <a:cubicBezTo>
                  <a:pt x="-3263" y="359183"/>
                  <a:pt x="-2012" y="345104"/>
                  <a:pt x="7937" y="394854"/>
                </a:cubicBezTo>
                <a:cubicBezTo>
                  <a:pt x="9369" y="402014"/>
                  <a:pt x="9701" y="410473"/>
                  <a:pt x="14864" y="415636"/>
                </a:cubicBezTo>
                <a:cubicBezTo>
                  <a:pt x="20027" y="420799"/>
                  <a:pt x="28719" y="420254"/>
                  <a:pt x="35646" y="422563"/>
                </a:cubicBezTo>
                <a:cubicBezTo>
                  <a:pt x="42573" y="415636"/>
                  <a:pt x="50994" y="409933"/>
                  <a:pt x="56428" y="401782"/>
                </a:cubicBezTo>
                <a:cubicBezTo>
                  <a:pt x="73500" y="376174"/>
                  <a:pt x="58810" y="306207"/>
                  <a:pt x="56428" y="297872"/>
                </a:cubicBezTo>
                <a:cubicBezTo>
                  <a:pt x="54141" y="289867"/>
                  <a:pt x="42573" y="288636"/>
                  <a:pt x="35646" y="284018"/>
                </a:cubicBezTo>
                <a:lnTo>
                  <a:pt x="21792" y="26323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Volný tvar 64"/>
          <p:cNvSpPr/>
          <p:nvPr/>
        </p:nvSpPr>
        <p:spPr>
          <a:xfrm>
            <a:off x="2133600" y="2604655"/>
            <a:ext cx="110836" cy="187154"/>
          </a:xfrm>
          <a:custGeom>
            <a:avLst/>
            <a:gdLst>
              <a:gd name="connsiteX0" fmla="*/ 41564 w 110836"/>
              <a:gd name="connsiteY0" fmla="*/ 0 h 187154"/>
              <a:gd name="connsiteX1" fmla="*/ 13855 w 110836"/>
              <a:gd name="connsiteY1" fmla="*/ 34636 h 187154"/>
              <a:gd name="connsiteX2" fmla="*/ 0 w 110836"/>
              <a:gd name="connsiteY2" fmla="*/ 76200 h 187154"/>
              <a:gd name="connsiteX3" fmla="*/ 6927 w 110836"/>
              <a:gd name="connsiteY3" fmla="*/ 96981 h 187154"/>
              <a:gd name="connsiteX4" fmla="*/ 27709 w 110836"/>
              <a:gd name="connsiteY4" fmla="*/ 103909 h 187154"/>
              <a:gd name="connsiteX5" fmla="*/ 76200 w 110836"/>
              <a:gd name="connsiteY5" fmla="*/ 117763 h 187154"/>
              <a:gd name="connsiteX6" fmla="*/ 96982 w 110836"/>
              <a:gd name="connsiteY6" fmla="*/ 131618 h 187154"/>
              <a:gd name="connsiteX7" fmla="*/ 110836 w 110836"/>
              <a:gd name="connsiteY7" fmla="*/ 173181 h 187154"/>
              <a:gd name="connsiteX8" fmla="*/ 41564 w 110836"/>
              <a:gd name="connsiteY8" fmla="*/ 180109 h 187154"/>
              <a:gd name="connsiteX9" fmla="*/ 27709 w 110836"/>
              <a:gd name="connsiteY9" fmla="*/ 166254 h 18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836" h="187154">
                <a:moveTo>
                  <a:pt x="41564" y="0"/>
                </a:moveTo>
                <a:cubicBezTo>
                  <a:pt x="32328" y="11545"/>
                  <a:pt x="20935" y="21656"/>
                  <a:pt x="13855" y="34636"/>
                </a:cubicBezTo>
                <a:cubicBezTo>
                  <a:pt x="6862" y="47457"/>
                  <a:pt x="0" y="76200"/>
                  <a:pt x="0" y="76200"/>
                </a:cubicBezTo>
                <a:cubicBezTo>
                  <a:pt x="2309" y="83127"/>
                  <a:pt x="1764" y="91818"/>
                  <a:pt x="6927" y="96981"/>
                </a:cubicBezTo>
                <a:cubicBezTo>
                  <a:pt x="12090" y="102144"/>
                  <a:pt x="20688" y="101903"/>
                  <a:pt x="27709" y="103909"/>
                </a:cubicBezTo>
                <a:cubicBezTo>
                  <a:pt x="88623" y="121314"/>
                  <a:pt x="26352" y="101148"/>
                  <a:pt x="76200" y="117763"/>
                </a:cubicBezTo>
                <a:cubicBezTo>
                  <a:pt x="83127" y="122381"/>
                  <a:pt x="92569" y="124558"/>
                  <a:pt x="96982" y="131618"/>
                </a:cubicBezTo>
                <a:cubicBezTo>
                  <a:pt x="104722" y="144002"/>
                  <a:pt x="110836" y="173181"/>
                  <a:pt x="110836" y="173181"/>
                </a:cubicBezTo>
                <a:cubicBezTo>
                  <a:pt x="79512" y="183623"/>
                  <a:pt x="70878" y="194766"/>
                  <a:pt x="41564" y="180109"/>
                </a:cubicBezTo>
                <a:cubicBezTo>
                  <a:pt x="35722" y="177188"/>
                  <a:pt x="32327" y="170872"/>
                  <a:pt x="27709" y="1662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Volný tvar 65"/>
          <p:cNvSpPr/>
          <p:nvPr/>
        </p:nvSpPr>
        <p:spPr>
          <a:xfrm>
            <a:off x="2216727" y="2466091"/>
            <a:ext cx="166255" cy="235545"/>
          </a:xfrm>
          <a:custGeom>
            <a:avLst/>
            <a:gdLst>
              <a:gd name="connsiteX0" fmla="*/ 0 w 166255"/>
              <a:gd name="connsiteY0" fmla="*/ 90073 h 235545"/>
              <a:gd name="connsiteX1" fmla="*/ 20782 w 166255"/>
              <a:gd name="connsiteY1" fmla="*/ 124709 h 235545"/>
              <a:gd name="connsiteX2" fmla="*/ 34637 w 166255"/>
              <a:gd name="connsiteY2" fmla="*/ 145491 h 235545"/>
              <a:gd name="connsiteX3" fmla="*/ 41564 w 166255"/>
              <a:gd name="connsiteY3" fmla="*/ 166273 h 235545"/>
              <a:gd name="connsiteX4" fmla="*/ 62346 w 166255"/>
              <a:gd name="connsiteY4" fmla="*/ 180127 h 235545"/>
              <a:gd name="connsiteX5" fmla="*/ 76200 w 166255"/>
              <a:gd name="connsiteY5" fmla="*/ 221691 h 235545"/>
              <a:gd name="connsiteX6" fmla="*/ 117764 w 166255"/>
              <a:gd name="connsiteY6" fmla="*/ 235545 h 235545"/>
              <a:gd name="connsiteX7" fmla="*/ 159328 w 166255"/>
              <a:gd name="connsiteY7" fmla="*/ 187054 h 235545"/>
              <a:gd name="connsiteX8" fmla="*/ 166255 w 166255"/>
              <a:gd name="connsiteY8" fmla="*/ 166273 h 235545"/>
              <a:gd name="connsiteX9" fmla="*/ 152400 w 166255"/>
              <a:gd name="connsiteY9" fmla="*/ 69291 h 235545"/>
              <a:gd name="connsiteX10" fmla="*/ 131618 w 166255"/>
              <a:gd name="connsiteY10" fmla="*/ 41582 h 235545"/>
              <a:gd name="connsiteX11" fmla="*/ 110837 w 166255"/>
              <a:gd name="connsiteY11" fmla="*/ 18 h 23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6255" h="235545">
                <a:moveTo>
                  <a:pt x="0" y="90073"/>
                </a:moveTo>
                <a:cubicBezTo>
                  <a:pt x="6927" y="101618"/>
                  <a:pt x="13646" y="113292"/>
                  <a:pt x="20782" y="124709"/>
                </a:cubicBezTo>
                <a:cubicBezTo>
                  <a:pt x="25195" y="131769"/>
                  <a:pt x="30914" y="138044"/>
                  <a:pt x="34637" y="145491"/>
                </a:cubicBezTo>
                <a:cubicBezTo>
                  <a:pt x="37903" y="152022"/>
                  <a:pt x="37002" y="160571"/>
                  <a:pt x="41564" y="166273"/>
                </a:cubicBezTo>
                <a:cubicBezTo>
                  <a:pt x="46765" y="172774"/>
                  <a:pt x="55419" y="175509"/>
                  <a:pt x="62346" y="180127"/>
                </a:cubicBezTo>
                <a:cubicBezTo>
                  <a:pt x="66964" y="193982"/>
                  <a:pt x="62345" y="217073"/>
                  <a:pt x="76200" y="221691"/>
                </a:cubicBezTo>
                <a:lnTo>
                  <a:pt x="117764" y="235545"/>
                </a:lnTo>
                <a:cubicBezTo>
                  <a:pt x="159641" y="225076"/>
                  <a:pt x="142462" y="237650"/>
                  <a:pt x="159328" y="187054"/>
                </a:cubicBezTo>
                <a:lnTo>
                  <a:pt x="166255" y="166273"/>
                </a:lnTo>
                <a:cubicBezTo>
                  <a:pt x="165742" y="160634"/>
                  <a:pt x="165368" y="91985"/>
                  <a:pt x="152400" y="69291"/>
                </a:cubicBezTo>
                <a:cubicBezTo>
                  <a:pt x="146672" y="59267"/>
                  <a:pt x="138545" y="50818"/>
                  <a:pt x="131618" y="41582"/>
                </a:cubicBezTo>
                <a:cubicBezTo>
                  <a:pt x="117034" y="-2173"/>
                  <a:pt x="132368" y="18"/>
                  <a:pt x="110837" y="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Volný tvar 71"/>
          <p:cNvSpPr/>
          <p:nvPr/>
        </p:nvSpPr>
        <p:spPr>
          <a:xfrm>
            <a:off x="2036618" y="2424545"/>
            <a:ext cx="132695" cy="159328"/>
          </a:xfrm>
          <a:custGeom>
            <a:avLst/>
            <a:gdLst>
              <a:gd name="connsiteX0" fmla="*/ 0 w 132695"/>
              <a:gd name="connsiteY0" fmla="*/ 103910 h 159328"/>
              <a:gd name="connsiteX1" fmla="*/ 55418 w 132695"/>
              <a:gd name="connsiteY1" fmla="*/ 152400 h 159328"/>
              <a:gd name="connsiteX2" fmla="*/ 76200 w 132695"/>
              <a:gd name="connsiteY2" fmla="*/ 159328 h 159328"/>
              <a:gd name="connsiteX3" fmla="*/ 96982 w 132695"/>
              <a:gd name="connsiteY3" fmla="*/ 138546 h 159328"/>
              <a:gd name="connsiteX4" fmla="*/ 117764 w 132695"/>
              <a:gd name="connsiteY4" fmla="*/ 124691 h 159328"/>
              <a:gd name="connsiteX5" fmla="*/ 124691 w 132695"/>
              <a:gd name="connsiteY5" fmla="*/ 69273 h 159328"/>
              <a:gd name="connsiteX6" fmla="*/ 131618 w 132695"/>
              <a:gd name="connsiteY6" fmla="*/ 0 h 15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695" h="159328">
                <a:moveTo>
                  <a:pt x="0" y="103910"/>
                </a:moveTo>
                <a:cubicBezTo>
                  <a:pt x="18057" y="121966"/>
                  <a:pt x="32507" y="140944"/>
                  <a:pt x="55418" y="152400"/>
                </a:cubicBezTo>
                <a:cubicBezTo>
                  <a:pt x="61949" y="155666"/>
                  <a:pt x="69273" y="157019"/>
                  <a:pt x="76200" y="159328"/>
                </a:cubicBezTo>
                <a:cubicBezTo>
                  <a:pt x="83127" y="152401"/>
                  <a:pt x="89456" y="144818"/>
                  <a:pt x="96982" y="138546"/>
                </a:cubicBezTo>
                <a:cubicBezTo>
                  <a:pt x="103378" y="133216"/>
                  <a:pt x="114672" y="132421"/>
                  <a:pt x="117764" y="124691"/>
                </a:cubicBezTo>
                <a:cubicBezTo>
                  <a:pt x="124678" y="107406"/>
                  <a:pt x="121361" y="87589"/>
                  <a:pt x="124691" y="69273"/>
                </a:cubicBezTo>
                <a:cubicBezTo>
                  <a:pt x="136729" y="3060"/>
                  <a:pt x="131618" y="122414"/>
                  <a:pt x="13161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Volný tvar 72"/>
          <p:cNvSpPr/>
          <p:nvPr/>
        </p:nvSpPr>
        <p:spPr>
          <a:xfrm>
            <a:off x="2387928" y="2292927"/>
            <a:ext cx="216727" cy="256309"/>
          </a:xfrm>
          <a:custGeom>
            <a:avLst/>
            <a:gdLst>
              <a:gd name="connsiteX0" fmla="*/ 112817 w 216727"/>
              <a:gd name="connsiteY0" fmla="*/ 256309 h 256309"/>
              <a:gd name="connsiteX1" fmla="*/ 78181 w 216727"/>
              <a:gd name="connsiteY1" fmla="*/ 242455 h 256309"/>
              <a:gd name="connsiteX2" fmla="*/ 36617 w 216727"/>
              <a:gd name="connsiteY2" fmla="*/ 228600 h 256309"/>
              <a:gd name="connsiteX3" fmla="*/ 29690 w 216727"/>
              <a:gd name="connsiteY3" fmla="*/ 207818 h 256309"/>
              <a:gd name="connsiteX4" fmla="*/ 15836 w 216727"/>
              <a:gd name="connsiteY4" fmla="*/ 187037 h 256309"/>
              <a:gd name="connsiteX5" fmla="*/ 1981 w 216727"/>
              <a:gd name="connsiteY5" fmla="*/ 159328 h 256309"/>
              <a:gd name="connsiteX6" fmla="*/ 8908 w 216727"/>
              <a:gd name="connsiteY6" fmla="*/ 55418 h 256309"/>
              <a:gd name="connsiteX7" fmla="*/ 50472 w 216727"/>
              <a:gd name="connsiteY7" fmla="*/ 69273 h 256309"/>
              <a:gd name="connsiteX8" fmla="*/ 71254 w 216727"/>
              <a:gd name="connsiteY8" fmla="*/ 83128 h 256309"/>
              <a:gd name="connsiteX9" fmla="*/ 85108 w 216727"/>
              <a:gd name="connsiteY9" fmla="*/ 103909 h 256309"/>
              <a:gd name="connsiteX10" fmla="*/ 92036 w 216727"/>
              <a:gd name="connsiteY10" fmla="*/ 41564 h 256309"/>
              <a:gd name="connsiteX11" fmla="*/ 105890 w 216727"/>
              <a:gd name="connsiteY11" fmla="*/ 0 h 256309"/>
              <a:gd name="connsiteX12" fmla="*/ 126672 w 216727"/>
              <a:gd name="connsiteY12" fmla="*/ 6928 h 256309"/>
              <a:gd name="connsiteX13" fmla="*/ 140527 w 216727"/>
              <a:gd name="connsiteY13" fmla="*/ 34637 h 256309"/>
              <a:gd name="connsiteX14" fmla="*/ 154381 w 216727"/>
              <a:gd name="connsiteY14" fmla="*/ 55418 h 256309"/>
              <a:gd name="connsiteX15" fmla="*/ 168236 w 216727"/>
              <a:gd name="connsiteY15" fmla="*/ 96982 h 256309"/>
              <a:gd name="connsiteX16" fmla="*/ 182090 w 216727"/>
              <a:gd name="connsiteY16" fmla="*/ 117764 h 256309"/>
              <a:gd name="connsiteX17" fmla="*/ 189017 w 216727"/>
              <a:gd name="connsiteY17" fmla="*/ 138546 h 256309"/>
              <a:gd name="connsiteX18" fmla="*/ 216727 w 216727"/>
              <a:gd name="connsiteY18" fmla="*/ 180109 h 25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6727" h="256309">
                <a:moveTo>
                  <a:pt x="112817" y="256309"/>
                </a:moveTo>
                <a:cubicBezTo>
                  <a:pt x="101272" y="251691"/>
                  <a:pt x="89867" y="246704"/>
                  <a:pt x="78181" y="242455"/>
                </a:cubicBezTo>
                <a:cubicBezTo>
                  <a:pt x="64456" y="237464"/>
                  <a:pt x="36617" y="228600"/>
                  <a:pt x="36617" y="228600"/>
                </a:cubicBezTo>
                <a:cubicBezTo>
                  <a:pt x="34308" y="221673"/>
                  <a:pt x="32955" y="214349"/>
                  <a:pt x="29690" y="207818"/>
                </a:cubicBezTo>
                <a:cubicBezTo>
                  <a:pt x="25967" y="200372"/>
                  <a:pt x="19967" y="194265"/>
                  <a:pt x="15836" y="187037"/>
                </a:cubicBezTo>
                <a:cubicBezTo>
                  <a:pt x="10713" y="178071"/>
                  <a:pt x="6599" y="168564"/>
                  <a:pt x="1981" y="159328"/>
                </a:cubicBezTo>
                <a:cubicBezTo>
                  <a:pt x="4290" y="124691"/>
                  <a:pt x="-7550" y="85982"/>
                  <a:pt x="8908" y="55418"/>
                </a:cubicBezTo>
                <a:cubicBezTo>
                  <a:pt x="15832" y="42559"/>
                  <a:pt x="50472" y="69273"/>
                  <a:pt x="50472" y="69273"/>
                </a:cubicBezTo>
                <a:cubicBezTo>
                  <a:pt x="57399" y="73891"/>
                  <a:pt x="65367" y="77241"/>
                  <a:pt x="71254" y="83128"/>
                </a:cubicBezTo>
                <a:cubicBezTo>
                  <a:pt x="77141" y="89015"/>
                  <a:pt x="81385" y="111355"/>
                  <a:pt x="85108" y="103909"/>
                </a:cubicBezTo>
                <a:cubicBezTo>
                  <a:pt x="94459" y="85207"/>
                  <a:pt x="87935" y="62068"/>
                  <a:pt x="92036" y="41564"/>
                </a:cubicBezTo>
                <a:cubicBezTo>
                  <a:pt x="94900" y="27244"/>
                  <a:pt x="105890" y="0"/>
                  <a:pt x="105890" y="0"/>
                </a:cubicBezTo>
                <a:cubicBezTo>
                  <a:pt x="112817" y="2309"/>
                  <a:pt x="121509" y="1765"/>
                  <a:pt x="126672" y="6928"/>
                </a:cubicBezTo>
                <a:cubicBezTo>
                  <a:pt x="133974" y="14230"/>
                  <a:pt x="135404" y="25671"/>
                  <a:pt x="140527" y="34637"/>
                </a:cubicBezTo>
                <a:cubicBezTo>
                  <a:pt x="144658" y="41865"/>
                  <a:pt x="149763" y="48491"/>
                  <a:pt x="154381" y="55418"/>
                </a:cubicBezTo>
                <a:cubicBezTo>
                  <a:pt x="158999" y="69273"/>
                  <a:pt x="160135" y="84830"/>
                  <a:pt x="168236" y="96982"/>
                </a:cubicBezTo>
                <a:cubicBezTo>
                  <a:pt x="172854" y="103909"/>
                  <a:pt x="178367" y="110317"/>
                  <a:pt x="182090" y="117764"/>
                </a:cubicBezTo>
                <a:cubicBezTo>
                  <a:pt x="185355" y="124295"/>
                  <a:pt x="185471" y="132163"/>
                  <a:pt x="189017" y="138546"/>
                </a:cubicBezTo>
                <a:cubicBezTo>
                  <a:pt x="197104" y="153102"/>
                  <a:pt x="216727" y="180109"/>
                  <a:pt x="216727" y="1801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Volný tvar 74"/>
          <p:cNvSpPr/>
          <p:nvPr/>
        </p:nvSpPr>
        <p:spPr>
          <a:xfrm>
            <a:off x="5403273" y="2078182"/>
            <a:ext cx="644620" cy="616527"/>
          </a:xfrm>
          <a:custGeom>
            <a:avLst/>
            <a:gdLst>
              <a:gd name="connsiteX0" fmla="*/ 0 w 644620"/>
              <a:gd name="connsiteY0" fmla="*/ 360218 h 616527"/>
              <a:gd name="connsiteX1" fmla="*/ 6927 w 644620"/>
              <a:gd name="connsiteY1" fmla="*/ 436418 h 616527"/>
              <a:gd name="connsiteX2" fmla="*/ 27709 w 644620"/>
              <a:gd name="connsiteY2" fmla="*/ 443345 h 616527"/>
              <a:gd name="connsiteX3" fmla="*/ 76200 w 644620"/>
              <a:gd name="connsiteY3" fmla="*/ 436418 h 616527"/>
              <a:gd name="connsiteX4" fmla="*/ 96982 w 644620"/>
              <a:gd name="connsiteY4" fmla="*/ 422563 h 616527"/>
              <a:gd name="connsiteX5" fmla="*/ 131618 w 644620"/>
              <a:gd name="connsiteY5" fmla="*/ 387927 h 616527"/>
              <a:gd name="connsiteX6" fmla="*/ 159327 w 644620"/>
              <a:gd name="connsiteY6" fmla="*/ 346363 h 616527"/>
              <a:gd name="connsiteX7" fmla="*/ 173182 w 644620"/>
              <a:gd name="connsiteY7" fmla="*/ 325582 h 616527"/>
              <a:gd name="connsiteX8" fmla="*/ 187036 w 644620"/>
              <a:gd name="connsiteY8" fmla="*/ 284018 h 616527"/>
              <a:gd name="connsiteX9" fmla="*/ 193963 w 644620"/>
              <a:gd name="connsiteY9" fmla="*/ 263236 h 616527"/>
              <a:gd name="connsiteX10" fmla="*/ 187036 w 644620"/>
              <a:gd name="connsiteY10" fmla="*/ 221673 h 616527"/>
              <a:gd name="connsiteX11" fmla="*/ 159327 w 644620"/>
              <a:gd name="connsiteY11" fmla="*/ 235527 h 616527"/>
              <a:gd name="connsiteX12" fmla="*/ 117763 w 644620"/>
              <a:gd name="connsiteY12" fmla="*/ 256309 h 616527"/>
              <a:gd name="connsiteX13" fmla="*/ 103909 w 644620"/>
              <a:gd name="connsiteY13" fmla="*/ 277091 h 616527"/>
              <a:gd name="connsiteX14" fmla="*/ 103909 w 644620"/>
              <a:gd name="connsiteY14" fmla="*/ 408709 h 616527"/>
              <a:gd name="connsiteX15" fmla="*/ 117763 w 644620"/>
              <a:gd name="connsiteY15" fmla="*/ 450273 h 616527"/>
              <a:gd name="connsiteX16" fmla="*/ 131618 w 644620"/>
              <a:gd name="connsiteY16" fmla="*/ 498763 h 616527"/>
              <a:gd name="connsiteX17" fmla="*/ 138545 w 644620"/>
              <a:gd name="connsiteY17" fmla="*/ 526473 h 616527"/>
              <a:gd name="connsiteX18" fmla="*/ 103909 w 644620"/>
              <a:gd name="connsiteY18" fmla="*/ 609600 h 616527"/>
              <a:gd name="connsiteX19" fmla="*/ 83127 w 644620"/>
              <a:gd name="connsiteY19" fmla="*/ 602673 h 616527"/>
              <a:gd name="connsiteX20" fmla="*/ 62345 w 644620"/>
              <a:gd name="connsiteY20" fmla="*/ 588818 h 616527"/>
              <a:gd name="connsiteX21" fmla="*/ 48491 w 644620"/>
              <a:gd name="connsiteY21" fmla="*/ 568036 h 616527"/>
              <a:gd name="connsiteX22" fmla="*/ 55418 w 644620"/>
              <a:gd name="connsiteY22" fmla="*/ 595745 h 616527"/>
              <a:gd name="connsiteX23" fmla="*/ 96982 w 644620"/>
              <a:gd name="connsiteY23" fmla="*/ 616527 h 616527"/>
              <a:gd name="connsiteX24" fmla="*/ 138545 w 644620"/>
              <a:gd name="connsiteY24" fmla="*/ 609600 h 616527"/>
              <a:gd name="connsiteX25" fmla="*/ 166254 w 644620"/>
              <a:gd name="connsiteY25" fmla="*/ 568036 h 616527"/>
              <a:gd name="connsiteX26" fmla="*/ 187036 w 644620"/>
              <a:gd name="connsiteY26" fmla="*/ 505691 h 616527"/>
              <a:gd name="connsiteX27" fmla="*/ 193963 w 644620"/>
              <a:gd name="connsiteY27" fmla="*/ 484909 h 616527"/>
              <a:gd name="connsiteX28" fmla="*/ 200891 w 644620"/>
              <a:gd name="connsiteY28" fmla="*/ 464127 h 616527"/>
              <a:gd name="connsiteX29" fmla="*/ 207818 w 644620"/>
              <a:gd name="connsiteY29" fmla="*/ 429491 h 616527"/>
              <a:gd name="connsiteX30" fmla="*/ 228600 w 644620"/>
              <a:gd name="connsiteY30" fmla="*/ 471054 h 616527"/>
              <a:gd name="connsiteX31" fmla="*/ 249382 w 644620"/>
              <a:gd name="connsiteY31" fmla="*/ 477982 h 616527"/>
              <a:gd name="connsiteX32" fmla="*/ 270163 w 644620"/>
              <a:gd name="connsiteY32" fmla="*/ 457200 h 616527"/>
              <a:gd name="connsiteX33" fmla="*/ 284018 w 644620"/>
              <a:gd name="connsiteY33" fmla="*/ 401782 h 616527"/>
              <a:gd name="connsiteX34" fmla="*/ 290945 w 644620"/>
              <a:gd name="connsiteY34" fmla="*/ 422563 h 616527"/>
              <a:gd name="connsiteX35" fmla="*/ 304800 w 644620"/>
              <a:gd name="connsiteY35" fmla="*/ 443345 h 616527"/>
              <a:gd name="connsiteX36" fmla="*/ 332509 w 644620"/>
              <a:gd name="connsiteY36" fmla="*/ 436418 h 616527"/>
              <a:gd name="connsiteX37" fmla="*/ 339436 w 644620"/>
              <a:gd name="connsiteY37" fmla="*/ 415636 h 616527"/>
              <a:gd name="connsiteX38" fmla="*/ 346363 w 644620"/>
              <a:gd name="connsiteY38" fmla="*/ 263236 h 616527"/>
              <a:gd name="connsiteX39" fmla="*/ 360218 w 644620"/>
              <a:gd name="connsiteY39" fmla="*/ 284018 h 616527"/>
              <a:gd name="connsiteX40" fmla="*/ 367145 w 644620"/>
              <a:gd name="connsiteY40" fmla="*/ 304800 h 616527"/>
              <a:gd name="connsiteX41" fmla="*/ 394854 w 644620"/>
              <a:gd name="connsiteY41" fmla="*/ 346363 h 616527"/>
              <a:gd name="connsiteX42" fmla="*/ 401782 w 644620"/>
              <a:gd name="connsiteY42" fmla="*/ 374073 h 616527"/>
              <a:gd name="connsiteX43" fmla="*/ 394854 w 644620"/>
              <a:gd name="connsiteY43" fmla="*/ 332509 h 616527"/>
              <a:gd name="connsiteX44" fmla="*/ 408709 w 644620"/>
              <a:gd name="connsiteY44" fmla="*/ 228600 h 616527"/>
              <a:gd name="connsiteX45" fmla="*/ 422563 w 644620"/>
              <a:gd name="connsiteY45" fmla="*/ 207818 h 616527"/>
              <a:gd name="connsiteX46" fmla="*/ 443345 w 644620"/>
              <a:gd name="connsiteY46" fmla="*/ 214745 h 616527"/>
              <a:gd name="connsiteX47" fmla="*/ 457200 w 644620"/>
              <a:gd name="connsiteY47" fmla="*/ 235527 h 616527"/>
              <a:gd name="connsiteX48" fmla="*/ 464127 w 644620"/>
              <a:gd name="connsiteY48" fmla="*/ 214745 h 616527"/>
              <a:gd name="connsiteX49" fmla="*/ 484909 w 644620"/>
              <a:gd name="connsiteY49" fmla="*/ 200891 h 616527"/>
              <a:gd name="connsiteX50" fmla="*/ 526472 w 644620"/>
              <a:gd name="connsiteY50" fmla="*/ 228600 h 616527"/>
              <a:gd name="connsiteX51" fmla="*/ 540327 w 644620"/>
              <a:gd name="connsiteY51" fmla="*/ 270163 h 616527"/>
              <a:gd name="connsiteX52" fmla="*/ 547254 w 644620"/>
              <a:gd name="connsiteY52" fmla="*/ 290945 h 616527"/>
              <a:gd name="connsiteX53" fmla="*/ 581891 w 644620"/>
              <a:gd name="connsiteY53" fmla="*/ 332509 h 616527"/>
              <a:gd name="connsiteX54" fmla="*/ 602672 w 644620"/>
              <a:gd name="connsiteY54" fmla="*/ 318654 h 616527"/>
              <a:gd name="connsiteX55" fmla="*/ 630382 w 644620"/>
              <a:gd name="connsiteY55" fmla="*/ 249382 h 616527"/>
              <a:gd name="connsiteX56" fmla="*/ 637309 w 644620"/>
              <a:gd name="connsiteY56" fmla="*/ 228600 h 616527"/>
              <a:gd name="connsiteX57" fmla="*/ 637309 w 644620"/>
              <a:gd name="connsiteY57" fmla="*/ 48491 h 616527"/>
              <a:gd name="connsiteX58" fmla="*/ 630382 w 644620"/>
              <a:gd name="connsiteY58" fmla="*/ 27709 h 616527"/>
              <a:gd name="connsiteX59" fmla="*/ 623454 w 644620"/>
              <a:gd name="connsiteY59" fmla="*/ 0 h 61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44620" h="616527">
                <a:moveTo>
                  <a:pt x="0" y="360218"/>
                </a:moveTo>
                <a:cubicBezTo>
                  <a:pt x="2309" y="385618"/>
                  <a:pt x="-1138" y="412222"/>
                  <a:pt x="6927" y="436418"/>
                </a:cubicBezTo>
                <a:cubicBezTo>
                  <a:pt x="9236" y="443345"/>
                  <a:pt x="20407" y="443345"/>
                  <a:pt x="27709" y="443345"/>
                </a:cubicBezTo>
                <a:cubicBezTo>
                  <a:pt x="44037" y="443345"/>
                  <a:pt x="60036" y="438727"/>
                  <a:pt x="76200" y="436418"/>
                </a:cubicBezTo>
                <a:cubicBezTo>
                  <a:pt x="83127" y="431800"/>
                  <a:pt x="91095" y="428450"/>
                  <a:pt x="96982" y="422563"/>
                </a:cubicBezTo>
                <a:cubicBezTo>
                  <a:pt x="143164" y="376381"/>
                  <a:pt x="76198" y="424875"/>
                  <a:pt x="131618" y="387927"/>
                </a:cubicBezTo>
                <a:lnTo>
                  <a:pt x="159327" y="346363"/>
                </a:lnTo>
                <a:lnTo>
                  <a:pt x="173182" y="325582"/>
                </a:lnTo>
                <a:lnTo>
                  <a:pt x="187036" y="284018"/>
                </a:lnTo>
                <a:lnTo>
                  <a:pt x="193963" y="263236"/>
                </a:lnTo>
                <a:cubicBezTo>
                  <a:pt x="191654" y="249382"/>
                  <a:pt x="198004" y="230447"/>
                  <a:pt x="187036" y="221673"/>
                </a:cubicBezTo>
                <a:cubicBezTo>
                  <a:pt x="178972" y="215222"/>
                  <a:pt x="168293" y="230404"/>
                  <a:pt x="159327" y="235527"/>
                </a:cubicBezTo>
                <a:cubicBezTo>
                  <a:pt x="121725" y="257014"/>
                  <a:pt x="155867" y="243608"/>
                  <a:pt x="117763" y="256309"/>
                </a:cubicBezTo>
                <a:cubicBezTo>
                  <a:pt x="113145" y="263236"/>
                  <a:pt x="107632" y="269644"/>
                  <a:pt x="103909" y="277091"/>
                </a:cubicBezTo>
                <a:cubicBezTo>
                  <a:pt x="84632" y="315646"/>
                  <a:pt x="99792" y="378515"/>
                  <a:pt x="103909" y="408709"/>
                </a:cubicBezTo>
                <a:cubicBezTo>
                  <a:pt x="105882" y="423179"/>
                  <a:pt x="114221" y="436105"/>
                  <a:pt x="117763" y="450273"/>
                </a:cubicBezTo>
                <a:cubicBezTo>
                  <a:pt x="139439" y="536966"/>
                  <a:pt x="111728" y="429146"/>
                  <a:pt x="131618" y="498763"/>
                </a:cubicBezTo>
                <a:cubicBezTo>
                  <a:pt x="134233" y="507918"/>
                  <a:pt x="136236" y="517236"/>
                  <a:pt x="138545" y="526473"/>
                </a:cubicBezTo>
                <a:cubicBezTo>
                  <a:pt x="134871" y="544843"/>
                  <a:pt x="140107" y="603566"/>
                  <a:pt x="103909" y="609600"/>
                </a:cubicBezTo>
                <a:cubicBezTo>
                  <a:pt x="96706" y="610801"/>
                  <a:pt x="90054" y="604982"/>
                  <a:pt x="83127" y="602673"/>
                </a:cubicBezTo>
                <a:cubicBezTo>
                  <a:pt x="76200" y="598055"/>
                  <a:pt x="68232" y="594705"/>
                  <a:pt x="62345" y="588818"/>
                </a:cubicBezTo>
                <a:cubicBezTo>
                  <a:pt x="56458" y="582931"/>
                  <a:pt x="54378" y="562149"/>
                  <a:pt x="48491" y="568036"/>
                </a:cubicBezTo>
                <a:cubicBezTo>
                  <a:pt x="41759" y="574768"/>
                  <a:pt x="50137" y="587823"/>
                  <a:pt x="55418" y="595745"/>
                </a:cubicBezTo>
                <a:cubicBezTo>
                  <a:pt x="63092" y="607256"/>
                  <a:pt x="85126" y="612575"/>
                  <a:pt x="96982" y="616527"/>
                </a:cubicBezTo>
                <a:cubicBezTo>
                  <a:pt x="110836" y="614218"/>
                  <a:pt x="127039" y="617655"/>
                  <a:pt x="138545" y="609600"/>
                </a:cubicBezTo>
                <a:cubicBezTo>
                  <a:pt x="152186" y="600051"/>
                  <a:pt x="160988" y="583833"/>
                  <a:pt x="166254" y="568036"/>
                </a:cubicBezTo>
                <a:lnTo>
                  <a:pt x="187036" y="505691"/>
                </a:lnTo>
                <a:lnTo>
                  <a:pt x="193963" y="484909"/>
                </a:lnTo>
                <a:cubicBezTo>
                  <a:pt x="196272" y="477982"/>
                  <a:pt x="199459" y="471287"/>
                  <a:pt x="200891" y="464127"/>
                </a:cubicBezTo>
                <a:lnTo>
                  <a:pt x="207818" y="429491"/>
                </a:lnTo>
                <a:cubicBezTo>
                  <a:pt x="212382" y="443183"/>
                  <a:pt x="216390" y="461287"/>
                  <a:pt x="228600" y="471054"/>
                </a:cubicBezTo>
                <a:cubicBezTo>
                  <a:pt x="234302" y="475616"/>
                  <a:pt x="242455" y="475673"/>
                  <a:pt x="249382" y="477982"/>
                </a:cubicBezTo>
                <a:cubicBezTo>
                  <a:pt x="256309" y="471055"/>
                  <a:pt x="266109" y="466118"/>
                  <a:pt x="270163" y="457200"/>
                </a:cubicBezTo>
                <a:cubicBezTo>
                  <a:pt x="278042" y="439865"/>
                  <a:pt x="284018" y="401782"/>
                  <a:pt x="284018" y="401782"/>
                </a:cubicBezTo>
                <a:cubicBezTo>
                  <a:pt x="284018" y="401782"/>
                  <a:pt x="287680" y="416032"/>
                  <a:pt x="290945" y="422563"/>
                </a:cubicBezTo>
                <a:cubicBezTo>
                  <a:pt x="294668" y="430010"/>
                  <a:pt x="300182" y="436418"/>
                  <a:pt x="304800" y="443345"/>
                </a:cubicBezTo>
                <a:cubicBezTo>
                  <a:pt x="314036" y="441036"/>
                  <a:pt x="325075" y="442365"/>
                  <a:pt x="332509" y="436418"/>
                </a:cubicBezTo>
                <a:cubicBezTo>
                  <a:pt x="338211" y="431856"/>
                  <a:pt x="338854" y="422915"/>
                  <a:pt x="339436" y="415636"/>
                </a:cubicBezTo>
                <a:cubicBezTo>
                  <a:pt x="343491" y="364945"/>
                  <a:pt x="344054" y="314036"/>
                  <a:pt x="346363" y="263236"/>
                </a:cubicBezTo>
                <a:cubicBezTo>
                  <a:pt x="350981" y="270163"/>
                  <a:pt x="356495" y="276571"/>
                  <a:pt x="360218" y="284018"/>
                </a:cubicBezTo>
                <a:cubicBezTo>
                  <a:pt x="363484" y="290549"/>
                  <a:pt x="363599" y="298417"/>
                  <a:pt x="367145" y="304800"/>
                </a:cubicBezTo>
                <a:cubicBezTo>
                  <a:pt x="375231" y="319356"/>
                  <a:pt x="394854" y="346363"/>
                  <a:pt x="394854" y="346363"/>
                </a:cubicBezTo>
                <a:cubicBezTo>
                  <a:pt x="397163" y="355600"/>
                  <a:pt x="401782" y="383594"/>
                  <a:pt x="401782" y="374073"/>
                </a:cubicBezTo>
                <a:cubicBezTo>
                  <a:pt x="401782" y="360027"/>
                  <a:pt x="394854" y="346555"/>
                  <a:pt x="394854" y="332509"/>
                </a:cubicBezTo>
                <a:cubicBezTo>
                  <a:pt x="394854" y="317035"/>
                  <a:pt x="394968" y="256083"/>
                  <a:pt x="408709" y="228600"/>
                </a:cubicBezTo>
                <a:cubicBezTo>
                  <a:pt x="412432" y="221153"/>
                  <a:pt x="417945" y="214745"/>
                  <a:pt x="422563" y="207818"/>
                </a:cubicBezTo>
                <a:cubicBezTo>
                  <a:pt x="429490" y="210127"/>
                  <a:pt x="437643" y="210184"/>
                  <a:pt x="443345" y="214745"/>
                </a:cubicBezTo>
                <a:cubicBezTo>
                  <a:pt x="449846" y="219946"/>
                  <a:pt x="448874" y="235527"/>
                  <a:pt x="457200" y="235527"/>
                </a:cubicBezTo>
                <a:cubicBezTo>
                  <a:pt x="464502" y="235527"/>
                  <a:pt x="459565" y="220447"/>
                  <a:pt x="464127" y="214745"/>
                </a:cubicBezTo>
                <a:cubicBezTo>
                  <a:pt x="469328" y="208244"/>
                  <a:pt x="477982" y="205509"/>
                  <a:pt x="484909" y="200891"/>
                </a:cubicBezTo>
                <a:cubicBezTo>
                  <a:pt x="504438" y="207400"/>
                  <a:pt x="514678" y="207371"/>
                  <a:pt x="526472" y="228600"/>
                </a:cubicBezTo>
                <a:cubicBezTo>
                  <a:pt x="533564" y="241366"/>
                  <a:pt x="535709" y="256309"/>
                  <a:pt x="540327" y="270163"/>
                </a:cubicBezTo>
                <a:cubicBezTo>
                  <a:pt x="542636" y="277090"/>
                  <a:pt x="543204" y="284869"/>
                  <a:pt x="547254" y="290945"/>
                </a:cubicBezTo>
                <a:cubicBezTo>
                  <a:pt x="566543" y="319878"/>
                  <a:pt x="555222" y="305840"/>
                  <a:pt x="581891" y="332509"/>
                </a:cubicBezTo>
                <a:cubicBezTo>
                  <a:pt x="588818" y="327891"/>
                  <a:pt x="596785" y="324541"/>
                  <a:pt x="602672" y="318654"/>
                </a:cubicBezTo>
                <a:cubicBezTo>
                  <a:pt x="621221" y="300105"/>
                  <a:pt x="623608" y="273090"/>
                  <a:pt x="630382" y="249382"/>
                </a:cubicBezTo>
                <a:cubicBezTo>
                  <a:pt x="632388" y="242361"/>
                  <a:pt x="635000" y="235527"/>
                  <a:pt x="637309" y="228600"/>
                </a:cubicBezTo>
                <a:cubicBezTo>
                  <a:pt x="645478" y="138739"/>
                  <a:pt x="648520" y="149390"/>
                  <a:pt x="637309" y="48491"/>
                </a:cubicBezTo>
                <a:cubicBezTo>
                  <a:pt x="636503" y="41234"/>
                  <a:pt x="632388" y="34730"/>
                  <a:pt x="630382" y="27709"/>
                </a:cubicBezTo>
                <a:cubicBezTo>
                  <a:pt x="627766" y="18555"/>
                  <a:pt x="623454" y="0"/>
                  <a:pt x="62345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Volný tvar 75"/>
          <p:cNvSpPr/>
          <p:nvPr/>
        </p:nvSpPr>
        <p:spPr>
          <a:xfrm>
            <a:off x="5354782" y="2202873"/>
            <a:ext cx="159327" cy="103909"/>
          </a:xfrm>
          <a:custGeom>
            <a:avLst/>
            <a:gdLst>
              <a:gd name="connsiteX0" fmla="*/ 0 w 159327"/>
              <a:gd name="connsiteY0" fmla="*/ 20782 h 103909"/>
              <a:gd name="connsiteX1" fmla="*/ 27709 w 159327"/>
              <a:gd name="connsiteY1" fmla="*/ 55418 h 103909"/>
              <a:gd name="connsiteX2" fmla="*/ 48491 w 159327"/>
              <a:gd name="connsiteY2" fmla="*/ 69272 h 103909"/>
              <a:gd name="connsiteX3" fmla="*/ 83127 w 159327"/>
              <a:gd name="connsiteY3" fmla="*/ 103909 h 103909"/>
              <a:gd name="connsiteX4" fmla="*/ 110836 w 159327"/>
              <a:gd name="connsiteY4" fmla="*/ 90054 h 103909"/>
              <a:gd name="connsiteX5" fmla="*/ 131618 w 159327"/>
              <a:gd name="connsiteY5" fmla="*/ 48491 h 103909"/>
              <a:gd name="connsiteX6" fmla="*/ 145473 w 159327"/>
              <a:gd name="connsiteY6" fmla="*/ 27709 h 103909"/>
              <a:gd name="connsiteX7" fmla="*/ 159327 w 159327"/>
              <a:gd name="connsiteY7" fmla="*/ 0 h 10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327" h="103909">
                <a:moveTo>
                  <a:pt x="0" y="20782"/>
                </a:moveTo>
                <a:cubicBezTo>
                  <a:pt x="9236" y="32327"/>
                  <a:pt x="17254" y="44963"/>
                  <a:pt x="27709" y="55418"/>
                </a:cubicBezTo>
                <a:cubicBezTo>
                  <a:pt x="33596" y="61305"/>
                  <a:pt x="42604" y="63385"/>
                  <a:pt x="48491" y="69272"/>
                </a:cubicBezTo>
                <a:cubicBezTo>
                  <a:pt x="94677" y="115458"/>
                  <a:pt x="27704" y="66959"/>
                  <a:pt x="83127" y="103909"/>
                </a:cubicBezTo>
                <a:cubicBezTo>
                  <a:pt x="92363" y="99291"/>
                  <a:pt x="102903" y="96665"/>
                  <a:pt x="110836" y="90054"/>
                </a:cubicBezTo>
                <a:cubicBezTo>
                  <a:pt x="127854" y="75872"/>
                  <a:pt x="122836" y="66054"/>
                  <a:pt x="131618" y="48491"/>
                </a:cubicBezTo>
                <a:cubicBezTo>
                  <a:pt x="135341" y="41044"/>
                  <a:pt x="140855" y="34636"/>
                  <a:pt x="145473" y="27709"/>
                </a:cubicBezTo>
                <a:cubicBezTo>
                  <a:pt x="153433" y="3829"/>
                  <a:pt x="147237" y="12090"/>
                  <a:pt x="15932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Volný tvar 76"/>
          <p:cNvSpPr/>
          <p:nvPr/>
        </p:nvSpPr>
        <p:spPr>
          <a:xfrm>
            <a:off x="3560618" y="2043545"/>
            <a:ext cx="950990" cy="609600"/>
          </a:xfrm>
          <a:custGeom>
            <a:avLst/>
            <a:gdLst>
              <a:gd name="connsiteX0" fmla="*/ 0 w 950990"/>
              <a:gd name="connsiteY0" fmla="*/ 609600 h 609600"/>
              <a:gd name="connsiteX1" fmla="*/ 34637 w 950990"/>
              <a:gd name="connsiteY1" fmla="*/ 568037 h 609600"/>
              <a:gd name="connsiteX2" fmla="*/ 62346 w 950990"/>
              <a:gd name="connsiteY2" fmla="*/ 526473 h 609600"/>
              <a:gd name="connsiteX3" fmla="*/ 90055 w 950990"/>
              <a:gd name="connsiteY3" fmla="*/ 484910 h 609600"/>
              <a:gd name="connsiteX4" fmla="*/ 117764 w 950990"/>
              <a:gd name="connsiteY4" fmla="*/ 443346 h 609600"/>
              <a:gd name="connsiteX5" fmla="*/ 131618 w 950990"/>
              <a:gd name="connsiteY5" fmla="*/ 422564 h 609600"/>
              <a:gd name="connsiteX6" fmla="*/ 159327 w 950990"/>
              <a:gd name="connsiteY6" fmla="*/ 353291 h 609600"/>
              <a:gd name="connsiteX7" fmla="*/ 166255 w 950990"/>
              <a:gd name="connsiteY7" fmla="*/ 304800 h 609600"/>
              <a:gd name="connsiteX8" fmla="*/ 180109 w 950990"/>
              <a:gd name="connsiteY8" fmla="*/ 332510 h 609600"/>
              <a:gd name="connsiteX9" fmla="*/ 200891 w 950990"/>
              <a:gd name="connsiteY9" fmla="*/ 353291 h 609600"/>
              <a:gd name="connsiteX10" fmla="*/ 221673 w 950990"/>
              <a:gd name="connsiteY10" fmla="*/ 367146 h 609600"/>
              <a:gd name="connsiteX11" fmla="*/ 256309 w 950990"/>
              <a:gd name="connsiteY11" fmla="*/ 408710 h 609600"/>
              <a:gd name="connsiteX12" fmla="*/ 263237 w 950990"/>
              <a:gd name="connsiteY12" fmla="*/ 429491 h 609600"/>
              <a:gd name="connsiteX13" fmla="*/ 180109 w 950990"/>
              <a:gd name="connsiteY13" fmla="*/ 436419 h 609600"/>
              <a:gd name="connsiteX14" fmla="*/ 138546 w 950990"/>
              <a:gd name="connsiteY14" fmla="*/ 408710 h 609600"/>
              <a:gd name="connsiteX15" fmla="*/ 187037 w 950990"/>
              <a:gd name="connsiteY15" fmla="*/ 457200 h 609600"/>
              <a:gd name="connsiteX16" fmla="*/ 256309 w 950990"/>
              <a:gd name="connsiteY16" fmla="*/ 450273 h 609600"/>
              <a:gd name="connsiteX17" fmla="*/ 277091 w 950990"/>
              <a:gd name="connsiteY17" fmla="*/ 443346 h 609600"/>
              <a:gd name="connsiteX18" fmla="*/ 297873 w 950990"/>
              <a:gd name="connsiteY18" fmla="*/ 422564 h 609600"/>
              <a:gd name="connsiteX19" fmla="*/ 325582 w 950990"/>
              <a:gd name="connsiteY19" fmla="*/ 381000 h 609600"/>
              <a:gd name="connsiteX20" fmla="*/ 339437 w 950990"/>
              <a:gd name="connsiteY20" fmla="*/ 360219 h 609600"/>
              <a:gd name="connsiteX21" fmla="*/ 353291 w 950990"/>
              <a:gd name="connsiteY21" fmla="*/ 297873 h 609600"/>
              <a:gd name="connsiteX22" fmla="*/ 387927 w 950990"/>
              <a:gd name="connsiteY22" fmla="*/ 332510 h 609600"/>
              <a:gd name="connsiteX23" fmla="*/ 408709 w 950990"/>
              <a:gd name="connsiteY23" fmla="*/ 318655 h 609600"/>
              <a:gd name="connsiteX24" fmla="*/ 415637 w 950990"/>
              <a:gd name="connsiteY24" fmla="*/ 256310 h 609600"/>
              <a:gd name="connsiteX25" fmla="*/ 429491 w 950990"/>
              <a:gd name="connsiteY25" fmla="*/ 277091 h 609600"/>
              <a:gd name="connsiteX26" fmla="*/ 436418 w 950990"/>
              <a:gd name="connsiteY26" fmla="*/ 297873 h 609600"/>
              <a:gd name="connsiteX27" fmla="*/ 477982 w 950990"/>
              <a:gd name="connsiteY27" fmla="*/ 325582 h 609600"/>
              <a:gd name="connsiteX28" fmla="*/ 498764 w 950990"/>
              <a:gd name="connsiteY28" fmla="*/ 304800 h 609600"/>
              <a:gd name="connsiteX29" fmla="*/ 526473 w 950990"/>
              <a:gd name="connsiteY29" fmla="*/ 256310 h 609600"/>
              <a:gd name="connsiteX30" fmla="*/ 533400 w 950990"/>
              <a:gd name="connsiteY30" fmla="*/ 235528 h 609600"/>
              <a:gd name="connsiteX31" fmla="*/ 547255 w 950990"/>
              <a:gd name="connsiteY31" fmla="*/ 131619 h 609600"/>
              <a:gd name="connsiteX32" fmla="*/ 554182 w 950990"/>
              <a:gd name="connsiteY32" fmla="*/ 159328 h 609600"/>
              <a:gd name="connsiteX33" fmla="*/ 568037 w 950990"/>
              <a:gd name="connsiteY33" fmla="*/ 180110 h 609600"/>
              <a:gd name="connsiteX34" fmla="*/ 574964 w 950990"/>
              <a:gd name="connsiteY34" fmla="*/ 200891 h 609600"/>
              <a:gd name="connsiteX35" fmla="*/ 581891 w 950990"/>
              <a:gd name="connsiteY35" fmla="*/ 235528 h 609600"/>
              <a:gd name="connsiteX36" fmla="*/ 588818 w 950990"/>
              <a:gd name="connsiteY36" fmla="*/ 214746 h 609600"/>
              <a:gd name="connsiteX37" fmla="*/ 595746 w 950990"/>
              <a:gd name="connsiteY37" fmla="*/ 145473 h 609600"/>
              <a:gd name="connsiteX38" fmla="*/ 623455 w 950990"/>
              <a:gd name="connsiteY38" fmla="*/ 159328 h 609600"/>
              <a:gd name="connsiteX39" fmla="*/ 651164 w 950990"/>
              <a:gd name="connsiteY39" fmla="*/ 214746 h 609600"/>
              <a:gd name="connsiteX40" fmla="*/ 658091 w 950990"/>
              <a:gd name="connsiteY40" fmla="*/ 138546 h 609600"/>
              <a:gd name="connsiteX41" fmla="*/ 713509 w 950990"/>
              <a:gd name="connsiteY41" fmla="*/ 166255 h 609600"/>
              <a:gd name="connsiteX42" fmla="*/ 810491 w 950990"/>
              <a:gd name="connsiteY42" fmla="*/ 200891 h 609600"/>
              <a:gd name="connsiteX43" fmla="*/ 838200 w 950990"/>
              <a:gd name="connsiteY43" fmla="*/ 214746 h 609600"/>
              <a:gd name="connsiteX44" fmla="*/ 879764 w 950990"/>
              <a:gd name="connsiteY44" fmla="*/ 228600 h 609600"/>
              <a:gd name="connsiteX45" fmla="*/ 900546 w 950990"/>
              <a:gd name="connsiteY45" fmla="*/ 242455 h 609600"/>
              <a:gd name="connsiteX46" fmla="*/ 942109 w 950990"/>
              <a:gd name="connsiteY46" fmla="*/ 207819 h 609600"/>
              <a:gd name="connsiteX47" fmla="*/ 949037 w 950990"/>
              <a:gd name="connsiteY47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50990" h="609600">
                <a:moveTo>
                  <a:pt x="0" y="609600"/>
                </a:moveTo>
                <a:cubicBezTo>
                  <a:pt x="11546" y="595746"/>
                  <a:pt x="23816" y="582465"/>
                  <a:pt x="34637" y="568037"/>
                </a:cubicBezTo>
                <a:cubicBezTo>
                  <a:pt x="44628" y="554716"/>
                  <a:pt x="53110" y="540328"/>
                  <a:pt x="62346" y="526473"/>
                </a:cubicBezTo>
                <a:lnTo>
                  <a:pt x="90055" y="484910"/>
                </a:lnTo>
                <a:lnTo>
                  <a:pt x="117764" y="443346"/>
                </a:lnTo>
                <a:cubicBezTo>
                  <a:pt x="122382" y="436419"/>
                  <a:pt x="128985" y="430462"/>
                  <a:pt x="131618" y="422564"/>
                </a:cubicBezTo>
                <a:cubicBezTo>
                  <a:pt x="148739" y="371203"/>
                  <a:pt x="138942" y="394062"/>
                  <a:pt x="159327" y="353291"/>
                </a:cubicBezTo>
                <a:cubicBezTo>
                  <a:pt x="161636" y="337127"/>
                  <a:pt x="154709" y="316345"/>
                  <a:pt x="166255" y="304800"/>
                </a:cubicBezTo>
                <a:cubicBezTo>
                  <a:pt x="173557" y="297498"/>
                  <a:pt x="174107" y="324107"/>
                  <a:pt x="180109" y="332510"/>
                </a:cubicBezTo>
                <a:cubicBezTo>
                  <a:pt x="185803" y="340482"/>
                  <a:pt x="193365" y="347020"/>
                  <a:pt x="200891" y="353291"/>
                </a:cubicBezTo>
                <a:cubicBezTo>
                  <a:pt x="207287" y="358621"/>
                  <a:pt x="215277" y="361816"/>
                  <a:pt x="221673" y="367146"/>
                </a:cubicBezTo>
                <a:cubicBezTo>
                  <a:pt x="234807" y="378091"/>
                  <a:pt x="248523" y="393139"/>
                  <a:pt x="256309" y="408710"/>
                </a:cubicBezTo>
                <a:cubicBezTo>
                  <a:pt x="259575" y="415241"/>
                  <a:pt x="260928" y="422564"/>
                  <a:pt x="263237" y="429491"/>
                </a:cubicBezTo>
                <a:cubicBezTo>
                  <a:pt x="231306" y="450779"/>
                  <a:pt x="235036" y="454728"/>
                  <a:pt x="180109" y="436419"/>
                </a:cubicBezTo>
                <a:cubicBezTo>
                  <a:pt x="164313" y="431154"/>
                  <a:pt x="138546" y="408710"/>
                  <a:pt x="138546" y="408710"/>
                </a:cubicBezTo>
                <a:cubicBezTo>
                  <a:pt x="170305" y="456349"/>
                  <a:pt x="150458" y="445008"/>
                  <a:pt x="187037" y="457200"/>
                </a:cubicBezTo>
                <a:cubicBezTo>
                  <a:pt x="210128" y="454891"/>
                  <a:pt x="233373" y="453801"/>
                  <a:pt x="256309" y="450273"/>
                </a:cubicBezTo>
                <a:cubicBezTo>
                  <a:pt x="263526" y="449163"/>
                  <a:pt x="271015" y="447396"/>
                  <a:pt x="277091" y="443346"/>
                </a:cubicBezTo>
                <a:cubicBezTo>
                  <a:pt x="285242" y="437912"/>
                  <a:pt x="291858" y="430297"/>
                  <a:pt x="297873" y="422564"/>
                </a:cubicBezTo>
                <a:cubicBezTo>
                  <a:pt x="308096" y="409420"/>
                  <a:pt x="316345" y="394855"/>
                  <a:pt x="325582" y="381000"/>
                </a:cubicBezTo>
                <a:lnTo>
                  <a:pt x="339437" y="360219"/>
                </a:lnTo>
                <a:cubicBezTo>
                  <a:pt x="331755" y="275728"/>
                  <a:pt x="311287" y="269872"/>
                  <a:pt x="353291" y="297873"/>
                </a:cubicBezTo>
                <a:cubicBezTo>
                  <a:pt x="359448" y="307108"/>
                  <a:pt x="372535" y="332510"/>
                  <a:pt x="387927" y="332510"/>
                </a:cubicBezTo>
                <a:cubicBezTo>
                  <a:pt x="396253" y="332510"/>
                  <a:pt x="401782" y="323273"/>
                  <a:pt x="408709" y="318655"/>
                </a:cubicBezTo>
                <a:cubicBezTo>
                  <a:pt x="411018" y="297873"/>
                  <a:pt x="406286" y="275012"/>
                  <a:pt x="415637" y="256310"/>
                </a:cubicBezTo>
                <a:cubicBezTo>
                  <a:pt x="419360" y="248864"/>
                  <a:pt x="425768" y="269645"/>
                  <a:pt x="429491" y="277091"/>
                </a:cubicBezTo>
                <a:cubicBezTo>
                  <a:pt x="432756" y="283622"/>
                  <a:pt x="431255" y="292710"/>
                  <a:pt x="436418" y="297873"/>
                </a:cubicBezTo>
                <a:cubicBezTo>
                  <a:pt x="448192" y="309647"/>
                  <a:pt x="477982" y="325582"/>
                  <a:pt x="477982" y="325582"/>
                </a:cubicBezTo>
                <a:cubicBezTo>
                  <a:pt x="484909" y="318655"/>
                  <a:pt x="492492" y="312326"/>
                  <a:pt x="498764" y="304800"/>
                </a:cubicBezTo>
                <a:cubicBezTo>
                  <a:pt x="508994" y="292524"/>
                  <a:pt x="520496" y="270257"/>
                  <a:pt x="526473" y="256310"/>
                </a:cubicBezTo>
                <a:cubicBezTo>
                  <a:pt x="529349" y="249598"/>
                  <a:pt x="531091" y="242455"/>
                  <a:pt x="533400" y="235528"/>
                </a:cubicBezTo>
                <a:cubicBezTo>
                  <a:pt x="538018" y="200892"/>
                  <a:pt x="538061" y="165331"/>
                  <a:pt x="547255" y="131619"/>
                </a:cubicBezTo>
                <a:cubicBezTo>
                  <a:pt x="549760" y="122434"/>
                  <a:pt x="550432" y="150577"/>
                  <a:pt x="554182" y="159328"/>
                </a:cubicBezTo>
                <a:cubicBezTo>
                  <a:pt x="557462" y="166980"/>
                  <a:pt x="563419" y="173183"/>
                  <a:pt x="568037" y="180110"/>
                </a:cubicBezTo>
                <a:cubicBezTo>
                  <a:pt x="570346" y="187037"/>
                  <a:pt x="573193" y="193807"/>
                  <a:pt x="574964" y="200891"/>
                </a:cubicBezTo>
                <a:cubicBezTo>
                  <a:pt x="577820" y="212314"/>
                  <a:pt x="573566" y="227202"/>
                  <a:pt x="581891" y="235528"/>
                </a:cubicBezTo>
                <a:cubicBezTo>
                  <a:pt x="587054" y="240691"/>
                  <a:pt x="586509" y="221673"/>
                  <a:pt x="588818" y="214746"/>
                </a:cubicBezTo>
                <a:cubicBezTo>
                  <a:pt x="591127" y="191655"/>
                  <a:pt x="583447" y="165152"/>
                  <a:pt x="595746" y="145473"/>
                </a:cubicBezTo>
                <a:cubicBezTo>
                  <a:pt x="601219" y="136716"/>
                  <a:pt x="617004" y="151264"/>
                  <a:pt x="623455" y="159328"/>
                </a:cubicBezTo>
                <a:cubicBezTo>
                  <a:pt x="636357" y="175455"/>
                  <a:pt x="651164" y="214746"/>
                  <a:pt x="651164" y="214746"/>
                </a:cubicBezTo>
                <a:cubicBezTo>
                  <a:pt x="653473" y="189346"/>
                  <a:pt x="637959" y="154204"/>
                  <a:pt x="658091" y="138546"/>
                </a:cubicBezTo>
                <a:cubicBezTo>
                  <a:pt x="674393" y="125866"/>
                  <a:pt x="693651" y="160581"/>
                  <a:pt x="713509" y="166255"/>
                </a:cubicBezTo>
                <a:cubicBezTo>
                  <a:pt x="769500" y="182253"/>
                  <a:pt x="756392" y="176301"/>
                  <a:pt x="810491" y="200891"/>
                </a:cubicBezTo>
                <a:cubicBezTo>
                  <a:pt x="819892" y="205164"/>
                  <a:pt x="828612" y="210911"/>
                  <a:pt x="838200" y="214746"/>
                </a:cubicBezTo>
                <a:cubicBezTo>
                  <a:pt x="851760" y="220170"/>
                  <a:pt x="879764" y="228600"/>
                  <a:pt x="879764" y="228600"/>
                </a:cubicBezTo>
                <a:cubicBezTo>
                  <a:pt x="886691" y="233218"/>
                  <a:pt x="892220" y="242455"/>
                  <a:pt x="900546" y="242455"/>
                </a:cubicBezTo>
                <a:cubicBezTo>
                  <a:pt x="910188" y="242455"/>
                  <a:pt x="938139" y="211789"/>
                  <a:pt x="942109" y="207819"/>
                </a:cubicBezTo>
                <a:cubicBezTo>
                  <a:pt x="956549" y="106753"/>
                  <a:pt x="949037" y="175656"/>
                  <a:pt x="94903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Volný tvar 77"/>
          <p:cNvSpPr/>
          <p:nvPr/>
        </p:nvSpPr>
        <p:spPr>
          <a:xfrm>
            <a:off x="3622964" y="2189018"/>
            <a:ext cx="113341" cy="56973"/>
          </a:xfrm>
          <a:custGeom>
            <a:avLst/>
            <a:gdLst>
              <a:gd name="connsiteX0" fmla="*/ 0 w 113341"/>
              <a:gd name="connsiteY0" fmla="*/ 0 h 56973"/>
              <a:gd name="connsiteX1" fmla="*/ 34636 w 113341"/>
              <a:gd name="connsiteY1" fmla="*/ 6927 h 56973"/>
              <a:gd name="connsiteX2" fmla="*/ 48491 w 113341"/>
              <a:gd name="connsiteY2" fmla="*/ 27709 h 56973"/>
              <a:gd name="connsiteX3" fmla="*/ 69272 w 113341"/>
              <a:gd name="connsiteY3" fmla="*/ 34637 h 56973"/>
              <a:gd name="connsiteX4" fmla="*/ 90054 w 113341"/>
              <a:gd name="connsiteY4" fmla="*/ 55418 h 56973"/>
              <a:gd name="connsiteX5" fmla="*/ 110836 w 113341"/>
              <a:gd name="connsiteY5" fmla="*/ 6927 h 5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341" h="56973">
                <a:moveTo>
                  <a:pt x="0" y="0"/>
                </a:moveTo>
                <a:cubicBezTo>
                  <a:pt x="11545" y="2309"/>
                  <a:pt x="24413" y="1086"/>
                  <a:pt x="34636" y="6927"/>
                </a:cubicBezTo>
                <a:cubicBezTo>
                  <a:pt x="41865" y="11058"/>
                  <a:pt x="41990" y="22508"/>
                  <a:pt x="48491" y="27709"/>
                </a:cubicBezTo>
                <a:cubicBezTo>
                  <a:pt x="54193" y="32271"/>
                  <a:pt x="62345" y="32328"/>
                  <a:pt x="69272" y="34637"/>
                </a:cubicBezTo>
                <a:cubicBezTo>
                  <a:pt x="76199" y="41564"/>
                  <a:pt x="80760" y="52320"/>
                  <a:pt x="90054" y="55418"/>
                </a:cubicBezTo>
                <a:cubicBezTo>
                  <a:pt x="123980" y="66726"/>
                  <a:pt x="110836" y="12882"/>
                  <a:pt x="110836" y="69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Volný tvar 78"/>
          <p:cNvSpPr/>
          <p:nvPr/>
        </p:nvSpPr>
        <p:spPr>
          <a:xfrm>
            <a:off x="6989618" y="2438400"/>
            <a:ext cx="208151" cy="277091"/>
          </a:xfrm>
          <a:custGeom>
            <a:avLst/>
            <a:gdLst>
              <a:gd name="connsiteX0" fmla="*/ 200891 w 208151"/>
              <a:gd name="connsiteY0" fmla="*/ 0 h 277091"/>
              <a:gd name="connsiteX1" fmla="*/ 159327 w 208151"/>
              <a:gd name="connsiteY1" fmla="*/ 13855 h 277091"/>
              <a:gd name="connsiteX2" fmla="*/ 110837 w 208151"/>
              <a:gd name="connsiteY2" fmla="*/ 34636 h 277091"/>
              <a:gd name="connsiteX3" fmla="*/ 90055 w 208151"/>
              <a:gd name="connsiteY3" fmla="*/ 48491 h 277091"/>
              <a:gd name="connsiteX4" fmla="*/ 117764 w 208151"/>
              <a:gd name="connsiteY4" fmla="*/ 76200 h 277091"/>
              <a:gd name="connsiteX5" fmla="*/ 166255 w 208151"/>
              <a:gd name="connsiteY5" fmla="*/ 103909 h 277091"/>
              <a:gd name="connsiteX6" fmla="*/ 187037 w 208151"/>
              <a:gd name="connsiteY6" fmla="*/ 117764 h 277091"/>
              <a:gd name="connsiteX7" fmla="*/ 207818 w 208151"/>
              <a:gd name="connsiteY7" fmla="*/ 159327 h 277091"/>
              <a:gd name="connsiteX8" fmla="*/ 152400 w 208151"/>
              <a:gd name="connsiteY8" fmla="*/ 221673 h 277091"/>
              <a:gd name="connsiteX9" fmla="*/ 131618 w 208151"/>
              <a:gd name="connsiteY9" fmla="*/ 235527 h 277091"/>
              <a:gd name="connsiteX10" fmla="*/ 83127 w 208151"/>
              <a:gd name="connsiteY10" fmla="*/ 270164 h 277091"/>
              <a:gd name="connsiteX11" fmla="*/ 62346 w 208151"/>
              <a:gd name="connsiteY11" fmla="*/ 277091 h 277091"/>
              <a:gd name="connsiteX12" fmla="*/ 41564 w 208151"/>
              <a:gd name="connsiteY12" fmla="*/ 270164 h 277091"/>
              <a:gd name="connsiteX13" fmla="*/ 20782 w 208151"/>
              <a:gd name="connsiteY13" fmla="*/ 228600 h 277091"/>
              <a:gd name="connsiteX14" fmla="*/ 6927 w 208151"/>
              <a:gd name="connsiteY14" fmla="*/ 200891 h 277091"/>
              <a:gd name="connsiteX15" fmla="*/ 0 w 208151"/>
              <a:gd name="connsiteY15" fmla="*/ 159327 h 27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8151" h="277091">
                <a:moveTo>
                  <a:pt x="200891" y="0"/>
                </a:moveTo>
                <a:cubicBezTo>
                  <a:pt x="187036" y="4618"/>
                  <a:pt x="172887" y="8431"/>
                  <a:pt x="159327" y="13855"/>
                </a:cubicBezTo>
                <a:cubicBezTo>
                  <a:pt x="73733" y="48092"/>
                  <a:pt x="177726" y="12340"/>
                  <a:pt x="110837" y="34636"/>
                </a:cubicBezTo>
                <a:cubicBezTo>
                  <a:pt x="103910" y="39254"/>
                  <a:pt x="93147" y="40761"/>
                  <a:pt x="90055" y="48491"/>
                </a:cubicBezTo>
                <a:cubicBezTo>
                  <a:pt x="81362" y="70224"/>
                  <a:pt x="107984" y="72940"/>
                  <a:pt x="117764" y="76200"/>
                </a:cubicBezTo>
                <a:cubicBezTo>
                  <a:pt x="168397" y="109956"/>
                  <a:pt x="104732" y="68753"/>
                  <a:pt x="166255" y="103909"/>
                </a:cubicBezTo>
                <a:cubicBezTo>
                  <a:pt x="173484" y="108040"/>
                  <a:pt x="180110" y="113146"/>
                  <a:pt x="187037" y="117764"/>
                </a:cubicBezTo>
                <a:cubicBezTo>
                  <a:pt x="190409" y="122822"/>
                  <a:pt x="211005" y="149767"/>
                  <a:pt x="207818" y="159327"/>
                </a:cubicBezTo>
                <a:cubicBezTo>
                  <a:pt x="197016" y="191732"/>
                  <a:pt x="177266" y="203912"/>
                  <a:pt x="152400" y="221673"/>
                </a:cubicBezTo>
                <a:cubicBezTo>
                  <a:pt x="145625" y="226512"/>
                  <a:pt x="138393" y="230688"/>
                  <a:pt x="131618" y="235527"/>
                </a:cubicBezTo>
                <a:cubicBezTo>
                  <a:pt x="124297" y="240756"/>
                  <a:pt x="94010" y="264722"/>
                  <a:pt x="83127" y="270164"/>
                </a:cubicBezTo>
                <a:cubicBezTo>
                  <a:pt x="76596" y="273429"/>
                  <a:pt x="69273" y="274782"/>
                  <a:pt x="62346" y="277091"/>
                </a:cubicBezTo>
                <a:cubicBezTo>
                  <a:pt x="55419" y="274782"/>
                  <a:pt x="47266" y="274725"/>
                  <a:pt x="41564" y="270164"/>
                </a:cubicBezTo>
                <a:cubicBezTo>
                  <a:pt x="27092" y="258587"/>
                  <a:pt x="27330" y="243879"/>
                  <a:pt x="20782" y="228600"/>
                </a:cubicBezTo>
                <a:cubicBezTo>
                  <a:pt x="16714" y="219108"/>
                  <a:pt x="11545" y="210127"/>
                  <a:pt x="6927" y="200891"/>
                </a:cubicBezTo>
                <a:lnTo>
                  <a:pt x="0" y="15932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Volný tvar 79"/>
          <p:cNvSpPr/>
          <p:nvPr/>
        </p:nvSpPr>
        <p:spPr>
          <a:xfrm>
            <a:off x="7245927" y="2473036"/>
            <a:ext cx="124691" cy="166255"/>
          </a:xfrm>
          <a:custGeom>
            <a:avLst/>
            <a:gdLst>
              <a:gd name="connsiteX0" fmla="*/ 0 w 124691"/>
              <a:gd name="connsiteY0" fmla="*/ 76200 h 166255"/>
              <a:gd name="connsiteX1" fmla="*/ 27709 w 124691"/>
              <a:gd name="connsiteY1" fmla="*/ 110837 h 166255"/>
              <a:gd name="connsiteX2" fmla="*/ 55418 w 124691"/>
              <a:gd name="connsiteY2" fmla="*/ 152400 h 166255"/>
              <a:gd name="connsiteX3" fmla="*/ 96982 w 124691"/>
              <a:gd name="connsiteY3" fmla="*/ 166255 h 166255"/>
              <a:gd name="connsiteX4" fmla="*/ 110837 w 124691"/>
              <a:gd name="connsiteY4" fmla="*/ 138546 h 166255"/>
              <a:gd name="connsiteX5" fmla="*/ 124691 w 124691"/>
              <a:gd name="connsiteY5" fmla="*/ 83128 h 166255"/>
              <a:gd name="connsiteX6" fmla="*/ 103909 w 124691"/>
              <a:gd name="connsiteY6" fmla="*/ 6928 h 166255"/>
              <a:gd name="connsiteX7" fmla="*/ 96982 w 124691"/>
              <a:gd name="connsiteY7" fmla="*/ 0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691" h="166255">
                <a:moveTo>
                  <a:pt x="0" y="76200"/>
                </a:moveTo>
                <a:cubicBezTo>
                  <a:pt x="9236" y="87746"/>
                  <a:pt x="19013" y="98879"/>
                  <a:pt x="27709" y="110837"/>
                </a:cubicBezTo>
                <a:cubicBezTo>
                  <a:pt x="37503" y="124303"/>
                  <a:pt x="39622" y="147134"/>
                  <a:pt x="55418" y="152400"/>
                </a:cubicBezTo>
                <a:lnTo>
                  <a:pt x="96982" y="166255"/>
                </a:lnTo>
                <a:cubicBezTo>
                  <a:pt x="101600" y="157019"/>
                  <a:pt x="107571" y="148343"/>
                  <a:pt x="110837" y="138546"/>
                </a:cubicBezTo>
                <a:cubicBezTo>
                  <a:pt x="116858" y="120482"/>
                  <a:pt x="124691" y="83128"/>
                  <a:pt x="124691" y="83128"/>
                </a:cubicBezTo>
                <a:cubicBezTo>
                  <a:pt x="118082" y="30257"/>
                  <a:pt x="127487" y="38365"/>
                  <a:pt x="103909" y="6928"/>
                </a:cubicBezTo>
                <a:cubicBezTo>
                  <a:pt x="101950" y="4315"/>
                  <a:pt x="99291" y="2309"/>
                  <a:pt x="969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Volný tvar 80"/>
          <p:cNvSpPr/>
          <p:nvPr/>
        </p:nvSpPr>
        <p:spPr>
          <a:xfrm>
            <a:off x="7439891" y="2327564"/>
            <a:ext cx="277091" cy="207818"/>
          </a:xfrm>
          <a:custGeom>
            <a:avLst/>
            <a:gdLst>
              <a:gd name="connsiteX0" fmla="*/ 0 w 277091"/>
              <a:gd name="connsiteY0" fmla="*/ 207818 h 207818"/>
              <a:gd name="connsiteX1" fmla="*/ 6927 w 277091"/>
              <a:gd name="connsiteY1" fmla="*/ 166254 h 207818"/>
              <a:gd name="connsiteX2" fmla="*/ 13854 w 277091"/>
              <a:gd name="connsiteY2" fmla="*/ 48491 h 207818"/>
              <a:gd name="connsiteX3" fmla="*/ 69273 w 277091"/>
              <a:gd name="connsiteY3" fmla="*/ 62345 h 207818"/>
              <a:gd name="connsiteX4" fmla="*/ 131618 w 277091"/>
              <a:gd name="connsiteY4" fmla="*/ 96981 h 207818"/>
              <a:gd name="connsiteX5" fmla="*/ 138545 w 277091"/>
              <a:gd name="connsiteY5" fmla="*/ 34636 h 207818"/>
              <a:gd name="connsiteX6" fmla="*/ 145473 w 277091"/>
              <a:gd name="connsiteY6" fmla="*/ 13854 h 207818"/>
              <a:gd name="connsiteX7" fmla="*/ 166254 w 277091"/>
              <a:gd name="connsiteY7" fmla="*/ 0 h 207818"/>
              <a:gd name="connsiteX8" fmla="*/ 193964 w 277091"/>
              <a:gd name="connsiteY8" fmla="*/ 27709 h 207818"/>
              <a:gd name="connsiteX9" fmla="*/ 214745 w 277091"/>
              <a:gd name="connsiteY9" fmla="*/ 41563 h 207818"/>
              <a:gd name="connsiteX10" fmla="*/ 228600 w 277091"/>
              <a:gd name="connsiteY10" fmla="*/ 62345 h 207818"/>
              <a:gd name="connsiteX11" fmla="*/ 249382 w 277091"/>
              <a:gd name="connsiteY11" fmla="*/ 76200 h 207818"/>
              <a:gd name="connsiteX12" fmla="*/ 270164 w 277091"/>
              <a:gd name="connsiteY12" fmla="*/ 96981 h 207818"/>
              <a:gd name="connsiteX13" fmla="*/ 277091 w 277091"/>
              <a:gd name="connsiteY13" fmla="*/ 117763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7091" h="207818">
                <a:moveTo>
                  <a:pt x="0" y="207818"/>
                </a:moveTo>
                <a:cubicBezTo>
                  <a:pt x="2309" y="193963"/>
                  <a:pt x="5710" y="180247"/>
                  <a:pt x="6927" y="166254"/>
                </a:cubicBezTo>
                <a:cubicBezTo>
                  <a:pt x="10333" y="127080"/>
                  <a:pt x="47" y="85309"/>
                  <a:pt x="13854" y="48491"/>
                </a:cubicBezTo>
                <a:cubicBezTo>
                  <a:pt x="15712" y="43537"/>
                  <a:pt x="62090" y="59951"/>
                  <a:pt x="69273" y="62345"/>
                </a:cubicBezTo>
                <a:cubicBezTo>
                  <a:pt x="116912" y="94104"/>
                  <a:pt x="95039" y="84789"/>
                  <a:pt x="131618" y="96981"/>
                </a:cubicBezTo>
                <a:cubicBezTo>
                  <a:pt x="133927" y="76199"/>
                  <a:pt x="135107" y="55261"/>
                  <a:pt x="138545" y="34636"/>
                </a:cubicBezTo>
                <a:cubicBezTo>
                  <a:pt x="139746" y="27433"/>
                  <a:pt x="140911" y="19556"/>
                  <a:pt x="145473" y="13854"/>
                </a:cubicBezTo>
                <a:cubicBezTo>
                  <a:pt x="150674" y="7353"/>
                  <a:pt x="159327" y="4618"/>
                  <a:pt x="166254" y="0"/>
                </a:cubicBezTo>
                <a:cubicBezTo>
                  <a:pt x="211595" y="15113"/>
                  <a:pt x="167095" y="-5877"/>
                  <a:pt x="193964" y="27709"/>
                </a:cubicBezTo>
                <a:cubicBezTo>
                  <a:pt x="199165" y="34210"/>
                  <a:pt x="207818" y="36945"/>
                  <a:pt x="214745" y="41563"/>
                </a:cubicBezTo>
                <a:cubicBezTo>
                  <a:pt x="219363" y="48490"/>
                  <a:pt x="222713" y="56458"/>
                  <a:pt x="228600" y="62345"/>
                </a:cubicBezTo>
                <a:cubicBezTo>
                  <a:pt x="234487" y="68232"/>
                  <a:pt x="242986" y="70870"/>
                  <a:pt x="249382" y="76200"/>
                </a:cubicBezTo>
                <a:cubicBezTo>
                  <a:pt x="256908" y="82471"/>
                  <a:pt x="263237" y="90054"/>
                  <a:pt x="270164" y="96981"/>
                </a:cubicBezTo>
                <a:lnTo>
                  <a:pt x="277091" y="11776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Volný tvar 81"/>
          <p:cNvSpPr/>
          <p:nvPr/>
        </p:nvSpPr>
        <p:spPr>
          <a:xfrm>
            <a:off x="7086600" y="2327564"/>
            <a:ext cx="96982" cy="90238"/>
          </a:xfrm>
          <a:custGeom>
            <a:avLst/>
            <a:gdLst>
              <a:gd name="connsiteX0" fmla="*/ 0 w 96982"/>
              <a:gd name="connsiteY0" fmla="*/ 41563 h 90238"/>
              <a:gd name="connsiteX1" fmla="*/ 27709 w 96982"/>
              <a:gd name="connsiteY1" fmla="*/ 76200 h 90238"/>
              <a:gd name="connsiteX2" fmla="*/ 48491 w 96982"/>
              <a:gd name="connsiteY2" fmla="*/ 90054 h 90238"/>
              <a:gd name="connsiteX3" fmla="*/ 62345 w 96982"/>
              <a:gd name="connsiteY3" fmla="*/ 69272 h 90238"/>
              <a:gd name="connsiteX4" fmla="*/ 69273 w 96982"/>
              <a:gd name="connsiteY4" fmla="*/ 48491 h 90238"/>
              <a:gd name="connsiteX5" fmla="*/ 83127 w 96982"/>
              <a:gd name="connsiteY5" fmla="*/ 27709 h 90238"/>
              <a:gd name="connsiteX6" fmla="*/ 96982 w 96982"/>
              <a:gd name="connsiteY6" fmla="*/ 0 h 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82" h="90238">
                <a:moveTo>
                  <a:pt x="0" y="41563"/>
                </a:moveTo>
                <a:cubicBezTo>
                  <a:pt x="9236" y="53109"/>
                  <a:pt x="17254" y="65745"/>
                  <a:pt x="27709" y="76200"/>
                </a:cubicBezTo>
                <a:cubicBezTo>
                  <a:pt x="33596" y="82087"/>
                  <a:pt x="40327" y="91687"/>
                  <a:pt x="48491" y="90054"/>
                </a:cubicBezTo>
                <a:cubicBezTo>
                  <a:pt x="56655" y="88421"/>
                  <a:pt x="58622" y="76719"/>
                  <a:pt x="62345" y="69272"/>
                </a:cubicBezTo>
                <a:cubicBezTo>
                  <a:pt x="65611" y="62741"/>
                  <a:pt x="66007" y="55022"/>
                  <a:pt x="69273" y="48491"/>
                </a:cubicBezTo>
                <a:cubicBezTo>
                  <a:pt x="72996" y="41044"/>
                  <a:pt x="79404" y="35156"/>
                  <a:pt x="83127" y="27709"/>
                </a:cubicBezTo>
                <a:cubicBezTo>
                  <a:pt x="99046" y="-4129"/>
                  <a:pt x="81333" y="15649"/>
                  <a:pt x="969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TextovéPole 82"/>
          <p:cNvSpPr txBox="1"/>
          <p:nvPr/>
        </p:nvSpPr>
        <p:spPr>
          <a:xfrm>
            <a:off x="6629400" y="3769588"/>
            <a:ext cx="2604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Zpětná vazba</a:t>
            </a:r>
            <a:endParaRPr lang="cs-CZ" dirty="0"/>
          </a:p>
        </p:txBody>
      </p:sp>
      <p:sp>
        <p:nvSpPr>
          <p:cNvPr id="84" name="TextovéPole 83"/>
          <p:cNvSpPr txBox="1"/>
          <p:nvPr/>
        </p:nvSpPr>
        <p:spPr>
          <a:xfrm>
            <a:off x="429491" y="4211782"/>
            <a:ext cx="8478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Komunikace má formu </a:t>
            </a:r>
            <a:r>
              <a:rPr lang="cs-CZ" b="1" dirty="0" smtClean="0"/>
              <a:t>monologu</a:t>
            </a:r>
            <a:r>
              <a:rPr lang="cs-CZ" dirty="0" smtClean="0"/>
              <a:t>: bez zpětné vazby </a:t>
            </a:r>
          </a:p>
          <a:p>
            <a:endParaRPr lang="cs-CZ" dirty="0"/>
          </a:p>
          <a:p>
            <a:r>
              <a:rPr lang="cs-CZ" dirty="0"/>
              <a:t>a</a:t>
            </a:r>
            <a:r>
              <a:rPr lang="cs-CZ" dirty="0" smtClean="0"/>
              <a:t>nebo </a:t>
            </a:r>
            <a:r>
              <a:rPr lang="cs-CZ" b="1" dirty="0" smtClean="0"/>
              <a:t>rozhovoru</a:t>
            </a:r>
            <a:r>
              <a:rPr lang="cs-CZ" dirty="0" smtClean="0"/>
              <a:t>:  IRF (</a:t>
            </a:r>
            <a:r>
              <a:rPr lang="cs-CZ" dirty="0" err="1" smtClean="0"/>
              <a:t>interaction</a:t>
            </a:r>
            <a:r>
              <a:rPr lang="cs-CZ" dirty="0" smtClean="0"/>
              <a:t> – </a:t>
            </a:r>
            <a:r>
              <a:rPr lang="cs-CZ" dirty="0" err="1" smtClean="0"/>
              <a:t>reaction</a:t>
            </a:r>
            <a:r>
              <a:rPr lang="cs-CZ" dirty="0" smtClean="0"/>
              <a:t> – feedback) nebo IRE (</a:t>
            </a:r>
            <a:r>
              <a:rPr lang="cs-CZ" dirty="0" err="1" smtClean="0"/>
              <a:t>interaction</a:t>
            </a:r>
            <a:r>
              <a:rPr lang="cs-CZ" dirty="0" smtClean="0"/>
              <a:t> – </a:t>
            </a:r>
            <a:r>
              <a:rPr lang="cs-CZ" dirty="0" err="1" smtClean="0"/>
              <a:t>reaction</a:t>
            </a:r>
            <a:r>
              <a:rPr lang="cs-CZ" dirty="0" smtClean="0"/>
              <a:t> – </a:t>
            </a:r>
            <a:r>
              <a:rPr lang="cs-CZ" dirty="0" err="1" smtClean="0"/>
              <a:t>evaluation</a:t>
            </a:r>
            <a:r>
              <a:rPr lang="cs-CZ" dirty="0" smtClean="0"/>
              <a:t>).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Druhy komunikačních šumů </a:t>
            </a:r>
            <a:r>
              <a:rPr lang="cs-CZ" sz="2400" dirty="0" smtClean="0"/>
              <a:t>podle </a:t>
            </a:r>
            <a:r>
              <a:rPr lang="cs-CZ" sz="2400" dirty="0" err="1" smtClean="0"/>
              <a:t>shannon</a:t>
            </a:r>
            <a:r>
              <a:rPr lang="cs-CZ" sz="2400" dirty="0" smtClean="0"/>
              <a:t> - </a:t>
            </a:r>
            <a:r>
              <a:rPr lang="cs-CZ" sz="2400" dirty="0" err="1" smtClean="0"/>
              <a:t>Weaver</a:t>
            </a:r>
            <a:endParaRPr sz="2400"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391061"/>
            <a:ext cx="8520600" cy="38113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endParaRPr lang="cs-CZ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cs-CZ" u="sng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Fyzický</a:t>
            </a:r>
            <a:r>
              <a:rPr lang="cs-CZ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technický, mechanický šum nebo porucha.</a:t>
            </a:r>
            <a:endParaRPr lang="cs-CZ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cs-CZ" u="sng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Fyziologický</a:t>
            </a:r>
            <a:r>
              <a:rPr lang="cs-CZ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šum (př. příjemce špatně slyší).</a:t>
            </a:r>
            <a:endParaRPr lang="cs-CZ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cs-CZ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Psychologický</a:t>
            </a:r>
            <a:r>
              <a:rPr lang="cs-CZ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šum je zapříčiněn očekáváními, se kterými ke komunikaci přistupujeme, jako jsou předsudky, stereotypy, záporný postoj k přijatému sdělení, nenávist, plané naděje, uzavřenost, </a:t>
            </a:r>
            <a:r>
              <a:rPr lang="cs-CZ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nedůvěra.</a:t>
            </a:r>
          </a:p>
          <a:p>
            <a:pPr lvl="0"/>
            <a:r>
              <a:rPr lang="cs-CZ" u="sng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Sémantický</a:t>
            </a:r>
            <a:r>
              <a:rPr lang="cs-CZ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šum kdy účastníci hovoří různými jazyky (žargonem, dialektem).</a:t>
            </a:r>
            <a:endParaRPr lang="cs-CZ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cs-CZ" u="sng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Verbální </a:t>
            </a:r>
            <a:r>
              <a:rPr lang="cs-CZ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šum způsobený chybnou artikulací, nesrozumitelností.</a:t>
            </a:r>
            <a:endParaRPr lang="cs-CZ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cs-CZ" u="sng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Neverbální</a:t>
            </a:r>
            <a:r>
              <a:rPr lang="cs-CZ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šum znemožňuje číst neverbální komunikaci (tmavé brýle).</a:t>
            </a:r>
            <a:endParaRPr lang="cs-CZ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cs-CZ" u="sng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Pragmatický </a:t>
            </a:r>
            <a:r>
              <a:rPr lang="cs-CZ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šum (neschopnost komunikátora formulovat myšlenku)</a:t>
            </a:r>
          </a:p>
          <a:p>
            <a:pPr lvl="0"/>
            <a:r>
              <a:rPr lang="cs-CZ" u="sng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Gnozeologický</a:t>
            </a:r>
            <a:r>
              <a:rPr lang="cs-CZ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šum </a:t>
            </a:r>
            <a:r>
              <a:rPr lang="cs-CZ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(způsoben nedostatečnými poznatky </a:t>
            </a:r>
            <a:r>
              <a:rPr lang="cs-CZ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příjemce).</a:t>
            </a:r>
            <a:endParaRPr lang="cs-CZ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0" indent="0">
              <a:buNone/>
            </a:pPr>
            <a:endParaRPr lang="cs-CZ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šumy zatěžující komunikaci</a:t>
            </a:r>
            <a:endParaRPr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1" y="1237243"/>
            <a:ext cx="6331529" cy="3513999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026727" y="4628131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Calibri" panose="020F0502020204030204" pitchFamily="34" charset="0"/>
                <a:cs typeface="Calibri" panose="020F0502020204030204" pitchFamily="34" charset="0"/>
              </a:rPr>
              <a:t>likandro.blogspot.com</a:t>
            </a:r>
          </a:p>
        </p:txBody>
      </p:sp>
    </p:spTree>
    <p:extLst>
      <p:ext uri="{BB962C8B-B14F-4D97-AF65-F5344CB8AC3E}">
        <p14:creationId xmlns:p14="http://schemas.microsoft.com/office/powerpoint/2010/main" val="39443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3999" cy="801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Roviny pedagogické komunikace</a:t>
            </a:r>
            <a:endParaRPr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24" y="-70791"/>
            <a:ext cx="1743075" cy="261937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94855" y="996875"/>
            <a:ext cx="7349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latin typeface="Amatic SC" panose="020B0604020202020204" charset="-79"/>
                <a:cs typeface="Amatic SC" panose="020B0604020202020204" charset="-79"/>
              </a:rPr>
              <a:t>VERTIKÁLNÍ KOMUNIKACE: 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učitel        studující </a:t>
            </a:r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5347855" y="1447169"/>
            <a:ext cx="173181" cy="6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394855" y="2308080"/>
            <a:ext cx="817418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>
                <a:latin typeface="Amatic SC" panose="020B0604020202020204" charset="-79"/>
                <a:cs typeface="Amatic SC" panose="020B0604020202020204" charset="-79"/>
              </a:rPr>
              <a:t>horizontální KOMUNIKACE</a:t>
            </a:r>
            <a:r>
              <a:rPr lang="cs-CZ" sz="4000" b="1" dirty="0" smtClean="0">
                <a:latin typeface="Amatic SC" panose="020B0604020202020204" charset="-79"/>
                <a:cs typeface="Amatic SC" panose="020B0604020202020204" charset="-79"/>
              </a:rPr>
              <a:t>: 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studující      </a:t>
            </a:r>
            <a:r>
              <a:rPr lang="cs-CZ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studující</a:t>
            </a:r>
            <a:endParaRPr lang="cs-CZ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tento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druh je ve vzdělávání dospělých velmi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významný</a:t>
            </a:r>
          </a:p>
          <a:p>
            <a:pPr>
              <a:lnSpc>
                <a:spcPct val="200000"/>
              </a:lnSpc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umožňuje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vzájemnou výměnu zkušeností, obohacování učitele o praktické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poznatky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učitel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se dostává do role koordinátora (moderátora) složité komunikace - užívá se pojmu kooperativní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učení</a:t>
            </a:r>
            <a:b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vytváří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se tzv. akademické prostředí, což platí nejen o vysoké škole, ale i o podnikovém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klimatu, podnikové kultuře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 jejím vztahu ke vzdělávání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6019802" y="2818748"/>
            <a:ext cx="284018" cy="6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5971310" y="2693407"/>
            <a:ext cx="332510" cy="6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Faktory působící na komunikaci</a:t>
            </a:r>
            <a:endParaRPr sz="2800"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079336"/>
            <a:ext cx="8520600" cy="31878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endParaRPr lang="cs-CZ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cs-CZ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Stupeň inteligence účastníků komunikace.</a:t>
            </a:r>
          </a:p>
          <a:p>
            <a:pPr lvl="0"/>
            <a:r>
              <a:rPr lang="cs-CZ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Tělesný stav, </a:t>
            </a:r>
            <a:r>
              <a:rPr lang="cs-CZ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únava, intoxikace, </a:t>
            </a:r>
            <a:r>
              <a:rPr lang="cs-CZ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smyslové </a:t>
            </a:r>
            <a:r>
              <a:rPr lang="cs-CZ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nedostatky (hlad!).</a:t>
            </a:r>
            <a:endParaRPr lang="cs-CZ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cs-CZ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Předchozí zkušenost účastníků komunikace.</a:t>
            </a:r>
          </a:p>
          <a:p>
            <a:pPr lvl="0"/>
            <a:r>
              <a:rPr lang="cs-CZ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Očekávání a obavy účastníků komunikace, které může sdělení vyvolat.</a:t>
            </a:r>
          </a:p>
          <a:p>
            <a:pPr lvl="0"/>
            <a:r>
              <a:rPr lang="cs-CZ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Temperamentové</a:t>
            </a:r>
            <a:r>
              <a:rPr lang="cs-CZ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zvláštnosti účastníků komunikace.</a:t>
            </a:r>
          </a:p>
          <a:p>
            <a:pPr lvl="0"/>
            <a:r>
              <a:rPr lang="cs-CZ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Specifičnost psychologického vztahu komunikátora </a:t>
            </a:r>
            <a:r>
              <a:rPr lang="cs-CZ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příjemci a </a:t>
            </a:r>
            <a:r>
              <a:rPr lang="cs-CZ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naopak.</a:t>
            </a:r>
          </a:p>
          <a:p>
            <a:pPr lvl="0"/>
            <a:r>
              <a:rPr lang="cs-CZ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Sociálně psychologickou </a:t>
            </a:r>
            <a:r>
              <a:rPr lang="cs-CZ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atmosféra, </a:t>
            </a:r>
            <a:r>
              <a:rPr lang="cs-CZ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níž se komunikace uskutečňuje atp.</a:t>
            </a:r>
          </a:p>
          <a:p>
            <a:pPr marL="114300" lvl="0" indent="0">
              <a:buNone/>
            </a:pPr>
            <a:endParaRPr lang="cs-CZ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3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158634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cs-CZ" dirty="0" smtClean="0"/>
              <a:t>Více než 60% pozornosti </a:t>
            </a:r>
            <a:br>
              <a:rPr lang="cs-CZ" dirty="0" smtClean="0"/>
            </a:br>
            <a:r>
              <a:rPr lang="cs-CZ" dirty="0" smtClean="0"/>
              <a:t>věnujeme neverbální komunikaci</a:t>
            </a:r>
            <a:endParaRPr dirty="0"/>
          </a:p>
        </p:txBody>
      </p:sp>
      <p:sp>
        <p:nvSpPr>
          <p:cNvPr id="2" name="Obdélník 1"/>
          <p:cNvSpPr/>
          <p:nvPr/>
        </p:nvSpPr>
        <p:spPr>
          <a:xfrm>
            <a:off x="304798" y="1731160"/>
            <a:ext cx="87075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 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haptika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- dotyk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inezika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její součást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gestika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- pohyby celého těla a rukou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mimika - pohyby obličeje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oční kontakt </a:t>
            </a: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posturika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postoj celého těla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proxemika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- vzdálenost komunikujících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chronemika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- nakládání s časem při neverbální komunikaci</a:t>
            </a:r>
          </a:p>
        </p:txBody>
      </p:sp>
    </p:spTree>
    <p:extLst>
      <p:ext uri="{BB962C8B-B14F-4D97-AF65-F5344CB8AC3E}">
        <p14:creationId xmlns:p14="http://schemas.microsoft.com/office/powerpoint/2010/main" val="11824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A13219BA-DDCB-4E12-A52F-6AC36F343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947" y="8452621"/>
            <a:ext cx="25040131" cy="31239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7" y="95041"/>
            <a:ext cx="3805160" cy="255529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68" y="2721768"/>
            <a:ext cx="4331139" cy="224886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" y="2721768"/>
            <a:ext cx="3793331" cy="225514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558" y="95041"/>
            <a:ext cx="3791273" cy="255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517</Words>
  <Application>Microsoft Office PowerPoint</Application>
  <PresentationFormat>Předvádění na obrazovce (16:9)</PresentationFormat>
  <Paragraphs>83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20" baseType="lpstr">
      <vt:lpstr>Source Code Pro</vt:lpstr>
      <vt:lpstr>Amatic SC</vt:lpstr>
      <vt:lpstr>Arial</vt:lpstr>
      <vt:lpstr>Calibri</vt:lpstr>
      <vt:lpstr>TimesNewRomanPS-ItalicMT</vt:lpstr>
      <vt:lpstr>Times New Roman</vt:lpstr>
      <vt:lpstr>Courier New</vt:lpstr>
      <vt:lpstr>Symbol</vt:lpstr>
      <vt:lpstr>Beach Day</vt:lpstr>
      <vt:lpstr>Komunikace? zvládneme!</vt:lpstr>
      <vt:lpstr>Pedagogická komunikace</vt:lpstr>
      <vt:lpstr>Pedagogická komunikace v podobě obohaceného lasswellova schematu</vt:lpstr>
      <vt:lpstr>Druhy komunikačních šumů podle shannon - Weaver</vt:lpstr>
      <vt:lpstr>šumy zatěžující komunikaci</vt:lpstr>
      <vt:lpstr>Roviny pedagogické komunikace</vt:lpstr>
      <vt:lpstr>Faktory působící na komunikaci</vt:lpstr>
      <vt:lpstr>Více než 60% pozornosti  věnujeme neverbální komunikaci</vt:lpstr>
      <vt:lpstr>Prezentace aplikace PowerPoint</vt:lpstr>
      <vt:lpstr>androdidaktické metody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podpora pregraduálního vzdělávání</dc:title>
  <dc:creator>Lucie</dc:creator>
  <cp:lastModifiedBy>Uzivatel</cp:lastModifiedBy>
  <cp:revision>29</cp:revision>
  <dcterms:modified xsi:type="dcterms:W3CDTF">2019-10-22T06:01:08Z</dcterms:modified>
</cp:coreProperties>
</file>