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1"/>
  </p:notesMasterIdLst>
  <p:handoutMasterIdLst>
    <p:handoutMasterId r:id="rId22"/>
  </p:handoutMasterIdLst>
  <p:sldIdLst>
    <p:sldId id="272" r:id="rId2"/>
    <p:sldId id="273" r:id="rId3"/>
    <p:sldId id="275" r:id="rId4"/>
    <p:sldId id="277" r:id="rId5"/>
    <p:sldId id="278" r:id="rId6"/>
    <p:sldId id="300" r:id="rId7"/>
    <p:sldId id="279" r:id="rId8"/>
    <p:sldId id="284" r:id="rId9"/>
    <p:sldId id="286" r:id="rId10"/>
    <p:sldId id="292" r:id="rId11"/>
    <p:sldId id="301" r:id="rId12"/>
    <p:sldId id="287" r:id="rId13"/>
    <p:sldId id="297" r:id="rId14"/>
    <p:sldId id="299" r:id="rId15"/>
    <p:sldId id="298" r:id="rId16"/>
    <p:sldId id="282" r:id="rId17"/>
    <p:sldId id="294" r:id="rId18"/>
    <p:sldId id="281" r:id="rId19"/>
    <p:sldId id="296" r:id="rId20"/>
  </p:sldIdLst>
  <p:sldSz cx="12192000" cy="6858000"/>
  <p:notesSz cx="6761163" cy="9942513"/>
  <p:defaultTextStyle>
    <a:defPPr>
      <a:defRPr lang="en-US"/>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101" d="100"/>
          <a:sy n="101" d="100"/>
        </p:scale>
        <p:origin x="126" y="360"/>
      </p:cViewPr>
      <p:guideLst>
        <p:guide pos="3840"/>
        <p:guide orient="horz" pos="2160"/>
      </p:guideLst>
    </p:cSldViewPr>
  </p:slideViewPr>
  <p:notesTextViewPr>
    <p:cViewPr>
      <p:scale>
        <a:sx n="1" d="1"/>
        <a:sy n="1" d="1"/>
      </p:scale>
      <p:origin x="0" y="0"/>
    </p:cViewPr>
  </p:notesTextViewPr>
  <p:notesViewPr>
    <p:cSldViewPr snapToGrid="0">
      <p:cViewPr varScale="1">
        <p:scale>
          <a:sx n="94" d="100"/>
          <a:sy n="94" d="100"/>
        </p:scale>
        <p:origin x="193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List1!$C$2</c:f>
              <c:strCache>
                <c:ptCount val="1"/>
                <c:pt idx="0">
                  <c:v>R. Šink 2003/2004</c:v>
                </c:pt>
              </c:strCache>
            </c:strRef>
          </c:tx>
          <c:spPr>
            <a:ln w="22225" cap="rnd" cmpd="sng" algn="ctr">
              <a:solidFill>
                <a:srgbClr val="72C23C"/>
              </a:solidFill>
              <a:round/>
            </a:ln>
            <a:effectLst/>
          </c:spPr>
          <c:marker>
            <c:symbol val="none"/>
          </c:marker>
          <c:dLbls>
            <c:dLbl>
              <c:idx val="1"/>
              <c:layout>
                <c:manualLayout>
                  <c:x val="-1.8485491861288041E-2"/>
                  <c:y val="-2.114291034255057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5258315640481298E-2"/>
                  <c:y val="-2.114291034255047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8485491861288093E-2"/>
                  <c:y val="-2.396477951758490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List1!$B$3:$B$10</c:f>
              <c:strCache>
                <c:ptCount val="8"/>
                <c:pt idx="0">
                  <c:v>1. souvětí</c:v>
                </c:pt>
                <c:pt idx="1">
                  <c:v>2. souvětí</c:v>
                </c:pt>
                <c:pt idx="2">
                  <c:v>3. souvětí</c:v>
                </c:pt>
                <c:pt idx="3">
                  <c:v>4. souvětí</c:v>
                </c:pt>
                <c:pt idx="4">
                  <c:v>5. souvětí</c:v>
                </c:pt>
                <c:pt idx="5">
                  <c:v>6. souvětí</c:v>
                </c:pt>
                <c:pt idx="6">
                  <c:v>7. souvětí</c:v>
                </c:pt>
                <c:pt idx="7">
                  <c:v>8. souvětí</c:v>
                </c:pt>
              </c:strCache>
            </c:strRef>
          </c:cat>
          <c:val>
            <c:numRef>
              <c:f>List1!$C$3:$C$10</c:f>
              <c:numCache>
                <c:formatCode>General</c:formatCode>
                <c:ptCount val="8"/>
                <c:pt idx="0">
                  <c:v>140</c:v>
                </c:pt>
                <c:pt idx="1">
                  <c:v>38</c:v>
                </c:pt>
                <c:pt idx="2">
                  <c:v>270</c:v>
                </c:pt>
                <c:pt idx="3">
                  <c:v>9</c:v>
                </c:pt>
                <c:pt idx="4">
                  <c:v>47</c:v>
                </c:pt>
                <c:pt idx="5">
                  <c:v>116</c:v>
                </c:pt>
                <c:pt idx="6">
                  <c:v>54</c:v>
                </c:pt>
                <c:pt idx="7">
                  <c:v>214</c:v>
                </c:pt>
              </c:numCache>
            </c:numRef>
          </c:val>
          <c:smooth val="0"/>
        </c:ser>
        <c:ser>
          <c:idx val="1"/>
          <c:order val="1"/>
          <c:tx>
            <c:strRef>
              <c:f>List1!$D$2</c:f>
              <c:strCache>
                <c:ptCount val="1"/>
                <c:pt idx="0">
                  <c:v>M. Škrabalová 2012/2013</c:v>
                </c:pt>
              </c:strCache>
            </c:strRef>
          </c:tx>
          <c:spPr>
            <a:ln w="22225" cap="rnd" cmpd="sng" algn="ctr">
              <a:solidFill>
                <a:srgbClr val="EE9B4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List1!$B$3:$B$10</c:f>
              <c:strCache>
                <c:ptCount val="8"/>
                <c:pt idx="0">
                  <c:v>1. souvětí</c:v>
                </c:pt>
                <c:pt idx="1">
                  <c:v>2. souvětí</c:v>
                </c:pt>
                <c:pt idx="2">
                  <c:v>3. souvětí</c:v>
                </c:pt>
                <c:pt idx="3">
                  <c:v>4. souvětí</c:v>
                </c:pt>
                <c:pt idx="4">
                  <c:v>5. souvětí</c:v>
                </c:pt>
                <c:pt idx="5">
                  <c:v>6. souvětí</c:v>
                </c:pt>
                <c:pt idx="6">
                  <c:v>7. souvětí</c:v>
                </c:pt>
                <c:pt idx="7">
                  <c:v>8. souvětí</c:v>
                </c:pt>
              </c:strCache>
            </c:strRef>
          </c:cat>
          <c:val>
            <c:numRef>
              <c:f>List1!$D$3:$D$10</c:f>
              <c:numCache>
                <c:formatCode>General</c:formatCode>
                <c:ptCount val="8"/>
                <c:pt idx="0">
                  <c:v>248</c:v>
                </c:pt>
                <c:pt idx="1">
                  <c:v>85</c:v>
                </c:pt>
                <c:pt idx="2">
                  <c:v>491</c:v>
                </c:pt>
                <c:pt idx="3">
                  <c:v>35</c:v>
                </c:pt>
                <c:pt idx="4">
                  <c:v>65</c:v>
                </c:pt>
                <c:pt idx="5">
                  <c:v>182</c:v>
                </c:pt>
                <c:pt idx="6">
                  <c:v>115</c:v>
                </c:pt>
                <c:pt idx="7">
                  <c:v>325</c:v>
                </c:pt>
              </c:numCache>
            </c:numRef>
          </c:val>
          <c:smooth val="0"/>
        </c:ser>
        <c:ser>
          <c:idx val="2"/>
          <c:order val="2"/>
          <c:tx>
            <c:strRef>
              <c:f>List1!$E$2</c:f>
              <c:strCache>
                <c:ptCount val="1"/>
                <c:pt idx="0">
                  <c:v>L. Nováková 2015/2016</c:v>
                </c:pt>
              </c:strCache>
            </c:strRef>
          </c:tx>
          <c:spPr>
            <a:ln w="22225" cap="rnd" cmpd="sng" algn="ctr">
              <a:solidFill>
                <a:srgbClr val="53B6BB"/>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List1!$B$3:$B$10</c:f>
              <c:strCache>
                <c:ptCount val="8"/>
                <c:pt idx="0">
                  <c:v>1. souvětí</c:v>
                </c:pt>
                <c:pt idx="1">
                  <c:v>2. souvětí</c:v>
                </c:pt>
                <c:pt idx="2">
                  <c:v>3. souvětí</c:v>
                </c:pt>
                <c:pt idx="3">
                  <c:v>4. souvětí</c:v>
                </c:pt>
                <c:pt idx="4">
                  <c:v>5. souvětí</c:v>
                </c:pt>
                <c:pt idx="5">
                  <c:v>6. souvětí</c:v>
                </c:pt>
                <c:pt idx="6">
                  <c:v>7. souvětí</c:v>
                </c:pt>
                <c:pt idx="7">
                  <c:v>8. souvětí</c:v>
                </c:pt>
              </c:strCache>
            </c:strRef>
          </c:cat>
          <c:val>
            <c:numRef>
              <c:f>List1!$E$3:$E$10</c:f>
              <c:numCache>
                <c:formatCode>General</c:formatCode>
                <c:ptCount val="8"/>
                <c:pt idx="0">
                  <c:v>263</c:v>
                </c:pt>
                <c:pt idx="1">
                  <c:v>91</c:v>
                </c:pt>
                <c:pt idx="2">
                  <c:v>386</c:v>
                </c:pt>
                <c:pt idx="3">
                  <c:v>50</c:v>
                </c:pt>
                <c:pt idx="4">
                  <c:v>128</c:v>
                </c:pt>
                <c:pt idx="5">
                  <c:v>269</c:v>
                </c:pt>
                <c:pt idx="6">
                  <c:v>114</c:v>
                </c:pt>
                <c:pt idx="7">
                  <c:v>311</c:v>
                </c:pt>
              </c:numCache>
            </c:numRef>
          </c:val>
          <c:smooth val="0"/>
        </c:ser>
        <c:ser>
          <c:idx val="3"/>
          <c:order val="3"/>
          <c:tx>
            <c:strRef>
              <c:f>List1!$F$2</c:f>
              <c:strCache>
                <c:ptCount val="1"/>
                <c:pt idx="0">
                  <c:v>V. Samsely 2017/2018 </c:v>
                </c:pt>
              </c:strCache>
            </c:strRef>
          </c:tx>
          <c:spPr>
            <a:ln w="22225" cap="rnd" cmpd="sng" algn="ctr">
              <a:solidFill>
                <a:srgbClr val="C0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List1!$B$3:$B$10</c:f>
              <c:strCache>
                <c:ptCount val="8"/>
                <c:pt idx="0">
                  <c:v>1. souvětí</c:v>
                </c:pt>
                <c:pt idx="1">
                  <c:v>2. souvětí</c:v>
                </c:pt>
                <c:pt idx="2">
                  <c:v>3. souvětí</c:v>
                </c:pt>
                <c:pt idx="3">
                  <c:v>4. souvětí</c:v>
                </c:pt>
                <c:pt idx="4">
                  <c:v>5. souvětí</c:v>
                </c:pt>
                <c:pt idx="5">
                  <c:v>6. souvětí</c:v>
                </c:pt>
                <c:pt idx="6">
                  <c:v>7. souvětí</c:v>
                </c:pt>
                <c:pt idx="7">
                  <c:v>8. souvětí</c:v>
                </c:pt>
              </c:strCache>
            </c:strRef>
          </c:cat>
          <c:val>
            <c:numRef>
              <c:f>List1!$F$3:$F$10</c:f>
              <c:numCache>
                <c:formatCode>General</c:formatCode>
                <c:ptCount val="8"/>
                <c:pt idx="0">
                  <c:v>399</c:v>
                </c:pt>
                <c:pt idx="1">
                  <c:v>137</c:v>
                </c:pt>
                <c:pt idx="2">
                  <c:v>510</c:v>
                </c:pt>
                <c:pt idx="3">
                  <c:v>115</c:v>
                </c:pt>
                <c:pt idx="4">
                  <c:v>205</c:v>
                </c:pt>
                <c:pt idx="5">
                  <c:v>396</c:v>
                </c:pt>
                <c:pt idx="6">
                  <c:v>169</c:v>
                </c:pt>
                <c:pt idx="7">
                  <c:v>456</c:v>
                </c:pt>
              </c:numCache>
            </c:numRef>
          </c:val>
          <c:smooth val="0"/>
        </c:ser>
        <c:dLbls>
          <c:dLblPos val="ctr"/>
          <c:showLegendKey val="0"/>
          <c:showVal val="1"/>
          <c:showCatName val="0"/>
          <c:showSerName val="0"/>
          <c:showPercent val="0"/>
          <c:showBubbleSize val="0"/>
        </c:dLbls>
        <c:dropLines>
          <c:spPr>
            <a:ln w="9525" cap="flat" cmpd="sng" algn="ctr">
              <a:solidFill>
                <a:schemeClr val="tx1">
                  <a:alpha val="20000"/>
                </a:schemeClr>
              </a:solidFill>
              <a:round/>
            </a:ln>
            <a:effectLst/>
          </c:spPr>
        </c:dropLines>
        <c:smooth val="0"/>
        <c:axId val="320712928"/>
        <c:axId val="320713320"/>
      </c:lineChart>
      <c:catAx>
        <c:axId val="320712928"/>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spc="20" baseline="0">
                <a:solidFill>
                  <a:schemeClr val="tx1"/>
                </a:solidFill>
                <a:latin typeface="+mn-lt"/>
                <a:ea typeface="+mn-ea"/>
                <a:cs typeface="+mn-cs"/>
              </a:defRPr>
            </a:pPr>
            <a:endParaRPr lang="cs-CZ"/>
          </a:p>
        </c:txPr>
        <c:crossAx val="320713320"/>
        <c:crosses val="autoZero"/>
        <c:auto val="1"/>
        <c:lblAlgn val="ctr"/>
        <c:lblOffset val="100"/>
        <c:noMultiLvlLbl val="0"/>
      </c:catAx>
      <c:valAx>
        <c:axId val="320713320"/>
        <c:scaling>
          <c:orientation val="minMax"/>
        </c:scaling>
        <c:delete val="0"/>
        <c:axPos val="l"/>
        <c:majorGridlines>
          <c:spPr>
            <a:ln>
              <a:solidFill>
                <a:schemeClr val="dk1">
                  <a:lumMod val="15000"/>
                  <a:lumOff val="85000"/>
                </a:schemeClr>
              </a:solidFill>
            </a:ln>
            <a:effectLst/>
          </c:spPr>
        </c:majorGridlines>
        <c:numFmt formatCode="General" sourceLinked="1"/>
        <c:majorTickMark val="none"/>
        <c:minorTickMark val="none"/>
        <c:tickLblPos val="nextTo"/>
        <c:spPr>
          <a:noFill/>
          <a:ln>
            <a:solidFill>
              <a:srgbClr val="D9D9D9"/>
            </a:solidFill>
          </a:ln>
          <a:effectLst/>
        </c:spPr>
        <c:txPr>
          <a:bodyPr rot="-60000000" spcFirstLastPara="1" vertOverflow="ellipsis" vert="horz" wrap="square" anchor="ctr" anchorCtr="1"/>
          <a:lstStyle/>
          <a:p>
            <a:pPr>
              <a:defRPr sz="900" b="0" i="0" u="none" strike="noStrike" kern="1200" spc="20" baseline="0">
                <a:solidFill>
                  <a:schemeClr val="tx1"/>
                </a:solidFill>
                <a:latin typeface="+mn-lt"/>
                <a:ea typeface="+mn-ea"/>
                <a:cs typeface="+mn-cs"/>
              </a:defRPr>
            </a:pPr>
            <a:endParaRPr lang="cs-CZ"/>
          </a:p>
        </c:txPr>
        <c:crossAx val="320712928"/>
        <c:crosses val="autoZero"/>
        <c:crossBetween val="between"/>
      </c:valAx>
      <c:spPr>
        <a:gradFill>
          <a:gsLst>
            <a:gs pos="100000">
              <a:schemeClr val="lt1">
                <a:lumMod val="95000"/>
              </a:schemeClr>
            </a:gs>
            <a:gs pos="0">
              <a:schemeClr val="lt1"/>
            </a:gs>
          </a:gsLst>
          <a:lin ang="5400000" scaled="0"/>
        </a:grad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30525" cy="498475"/>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defRPr>
            </a:lvl1pPr>
          </a:lstStyle>
          <a:p>
            <a:pPr>
              <a:defRPr/>
            </a:pPr>
            <a:endParaRPr lang="cs-CZ"/>
          </a:p>
        </p:txBody>
      </p:sp>
      <p:sp>
        <p:nvSpPr>
          <p:cNvPr id="3" name="Zástupný symbol pro datum 2"/>
          <p:cNvSpPr>
            <a:spLocks noGrp="1"/>
          </p:cNvSpPr>
          <p:nvPr>
            <p:ph type="dt" sz="quarter" idx="1"/>
          </p:nvPr>
        </p:nvSpPr>
        <p:spPr>
          <a:xfrm>
            <a:off x="3829051" y="0"/>
            <a:ext cx="2930525" cy="498475"/>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7AAA7A82-98F8-4229-B95F-C7A4D8157A05}" type="datetimeFigureOut">
              <a:rPr lang="cs-CZ"/>
              <a:pPr>
                <a:defRPr/>
              </a:pPr>
              <a:t>08.05.2018</a:t>
            </a:fld>
            <a:endParaRPr lang="cs-CZ" dirty="0"/>
          </a:p>
        </p:txBody>
      </p:sp>
      <p:sp>
        <p:nvSpPr>
          <p:cNvPr id="4" name="Zástupný symbol pro zápatí 3"/>
          <p:cNvSpPr>
            <a:spLocks noGrp="1"/>
          </p:cNvSpPr>
          <p:nvPr>
            <p:ph type="ftr" sz="quarter" idx="2"/>
          </p:nvPr>
        </p:nvSpPr>
        <p:spPr>
          <a:xfrm>
            <a:off x="1" y="9444038"/>
            <a:ext cx="2930525" cy="498475"/>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defRPr>
            </a:lvl1pPr>
          </a:lstStyle>
          <a:p>
            <a:pPr>
              <a:defRPr/>
            </a:pPr>
            <a:endParaRPr lang="cs-CZ"/>
          </a:p>
        </p:txBody>
      </p:sp>
      <p:sp>
        <p:nvSpPr>
          <p:cNvPr id="5" name="Zástupný symbol pro číslo snímku 4"/>
          <p:cNvSpPr>
            <a:spLocks noGrp="1"/>
          </p:cNvSpPr>
          <p:nvPr>
            <p:ph type="sldNum" sz="quarter" idx="3"/>
          </p:nvPr>
        </p:nvSpPr>
        <p:spPr>
          <a:xfrm>
            <a:off x="3829051" y="9444038"/>
            <a:ext cx="2930525" cy="498475"/>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FFC42DAA-8C46-44A6-9817-2FABD95B90AC}" type="slidenum">
              <a:rPr lang="cs-CZ"/>
              <a:pPr>
                <a:defRPr/>
              </a:pPr>
              <a:t>‹#›</a:t>
            </a:fld>
            <a:endParaRPr lang="cs-CZ" dirty="0"/>
          </a:p>
        </p:txBody>
      </p:sp>
    </p:spTree>
    <p:extLst>
      <p:ext uri="{BB962C8B-B14F-4D97-AF65-F5344CB8AC3E}">
        <p14:creationId xmlns:p14="http://schemas.microsoft.com/office/powerpoint/2010/main" val="3424396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30525" cy="498475"/>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defRPr>
            </a:lvl1pPr>
          </a:lstStyle>
          <a:p>
            <a:pPr>
              <a:defRPr/>
            </a:pPr>
            <a:endParaRPr lang="cs-CZ"/>
          </a:p>
        </p:txBody>
      </p:sp>
      <p:sp>
        <p:nvSpPr>
          <p:cNvPr id="3" name="Zástupný symbol pro datum 2"/>
          <p:cNvSpPr>
            <a:spLocks noGrp="1"/>
          </p:cNvSpPr>
          <p:nvPr>
            <p:ph type="dt" idx="1"/>
          </p:nvPr>
        </p:nvSpPr>
        <p:spPr>
          <a:xfrm>
            <a:off x="3829051" y="0"/>
            <a:ext cx="2930525" cy="498475"/>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380F74D9-C979-4DE2-8356-3914D33C9EA1}" type="datetimeFigureOut">
              <a:rPr lang="cs-CZ"/>
              <a:pPr>
                <a:defRPr/>
              </a:pPr>
              <a:t>08.05.2018</a:t>
            </a:fld>
            <a:endParaRPr lang="cs-CZ" dirty="0"/>
          </a:p>
        </p:txBody>
      </p:sp>
      <p:sp>
        <p:nvSpPr>
          <p:cNvPr id="4" name="Zástupný symbol pro obrázek snímku 3"/>
          <p:cNvSpPr>
            <a:spLocks noGrp="1" noRot="1" noChangeAspect="1"/>
          </p:cNvSpPr>
          <p:nvPr>
            <p:ph type="sldImg" idx="2"/>
          </p:nvPr>
        </p:nvSpPr>
        <p:spPr>
          <a:xfrm>
            <a:off x="396875" y="1241425"/>
            <a:ext cx="5967413" cy="3357563"/>
          </a:xfrm>
          <a:prstGeom prst="rect">
            <a:avLst/>
          </a:prstGeom>
          <a:noFill/>
          <a:ln w="12700">
            <a:solidFill>
              <a:prstClr val="black"/>
            </a:solidFill>
          </a:ln>
        </p:spPr>
        <p:txBody>
          <a:bodyPr vert="horz" lIns="91440" tIns="45720" rIns="91440" bIns="45720" rtlCol="0" anchor="ctr"/>
          <a:lstStyle/>
          <a:p>
            <a:pPr lvl="0"/>
            <a:endParaRPr lang="cs-CZ" noProof="0" dirty="0"/>
          </a:p>
        </p:txBody>
      </p:sp>
      <p:sp>
        <p:nvSpPr>
          <p:cNvPr id="5" name="Zástupný symbol pro poznámky 4"/>
          <p:cNvSpPr>
            <a:spLocks noGrp="1"/>
          </p:cNvSpPr>
          <p:nvPr>
            <p:ph type="body" sz="quarter" idx="3"/>
          </p:nvPr>
        </p:nvSpPr>
        <p:spPr>
          <a:xfrm>
            <a:off x="676275" y="4784727"/>
            <a:ext cx="5408613" cy="3355975"/>
          </a:xfrm>
          <a:prstGeom prst="rect">
            <a:avLst/>
          </a:prstGeom>
        </p:spPr>
        <p:txBody>
          <a:bodyPr vert="horz" lIns="91440" tIns="45720" rIns="91440" bIns="45720" rtlCol="0"/>
          <a:lstStyle/>
          <a:p>
            <a:pPr lvl="0"/>
            <a:r>
              <a:rPr lang="cs-CZ" noProof="0" dirty="0" smtClean="0"/>
              <a:t>Kliknutím lze upravit styly předlohy textu.</a:t>
            </a:r>
          </a:p>
          <a:p>
            <a:pPr lvl="1"/>
            <a:r>
              <a:rPr lang="cs-CZ" noProof="0" dirty="0" smtClean="0"/>
              <a:t>Druhá úroveň</a:t>
            </a:r>
          </a:p>
          <a:p>
            <a:pPr lvl="2"/>
            <a:r>
              <a:rPr lang="cs-CZ" noProof="0" dirty="0" smtClean="0"/>
              <a:t>Třetí úroveň</a:t>
            </a:r>
          </a:p>
          <a:p>
            <a:pPr lvl="3"/>
            <a:r>
              <a:rPr lang="cs-CZ" noProof="0" dirty="0" smtClean="0"/>
              <a:t>Čtvrtá úroveň</a:t>
            </a:r>
          </a:p>
          <a:p>
            <a:pPr lvl="4"/>
            <a:r>
              <a:rPr lang="cs-CZ" noProof="0" dirty="0" smtClean="0"/>
              <a:t>Pátá úroveň</a:t>
            </a:r>
            <a:endParaRPr lang="cs-CZ" noProof="0" dirty="0"/>
          </a:p>
        </p:txBody>
      </p:sp>
      <p:sp>
        <p:nvSpPr>
          <p:cNvPr id="6" name="Zástupný symbol pro zápatí 6"/>
          <p:cNvSpPr>
            <a:spLocks noGrp="1"/>
          </p:cNvSpPr>
          <p:nvPr>
            <p:ph type="ftr" sz="quarter" idx="4"/>
          </p:nvPr>
        </p:nvSpPr>
        <p:spPr>
          <a:xfrm>
            <a:off x="1" y="9444038"/>
            <a:ext cx="2930525" cy="498475"/>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defRPr>
            </a:lvl1pPr>
          </a:lstStyle>
          <a:p>
            <a:pPr>
              <a:defRPr/>
            </a:pPr>
            <a:endParaRPr lang="cs-CZ"/>
          </a:p>
        </p:txBody>
      </p:sp>
      <p:sp>
        <p:nvSpPr>
          <p:cNvPr id="7" name="Zástupný symbol pro číslo snímku 6"/>
          <p:cNvSpPr>
            <a:spLocks noGrp="1"/>
          </p:cNvSpPr>
          <p:nvPr>
            <p:ph type="sldNum" sz="quarter" idx="5"/>
          </p:nvPr>
        </p:nvSpPr>
        <p:spPr>
          <a:xfrm>
            <a:off x="3829051" y="9444038"/>
            <a:ext cx="2930525" cy="498475"/>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7F012220-CB0C-4C2B-BD88-7AB387A3E904}" type="slidenum">
              <a:rPr lang="cs-CZ"/>
              <a:pPr>
                <a:defRPr/>
              </a:pPr>
              <a:t>‹#›</a:t>
            </a:fld>
            <a:endParaRPr lang="cs-CZ" dirty="0"/>
          </a:p>
        </p:txBody>
      </p:sp>
    </p:spTree>
    <p:extLst>
      <p:ext uri="{BB962C8B-B14F-4D97-AF65-F5344CB8AC3E}">
        <p14:creationId xmlns:p14="http://schemas.microsoft.com/office/powerpoint/2010/main" val="41476056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altLang="cs-CZ" smtClean="0"/>
          </a:p>
        </p:txBody>
      </p:sp>
      <p:sp>
        <p:nvSpPr>
          <p:cNvPr id="3379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FBC2D50-41C1-4BBC-BA86-17275FCD5769}" type="slidenum">
              <a:rPr lang="cs-CZ" altLang="cs-CZ"/>
              <a:pPr fontAlgn="base">
                <a:spcBef>
                  <a:spcPct val="0"/>
                </a:spcBef>
                <a:spcAft>
                  <a:spcPct val="0"/>
                </a:spcAft>
              </a:pPr>
              <a:t>18</a:t>
            </a:fld>
            <a:endParaRPr lang="cs-CZ" altLang="cs-CZ"/>
          </a:p>
        </p:txBody>
      </p:sp>
    </p:spTree>
    <p:extLst>
      <p:ext uri="{BB962C8B-B14F-4D97-AF65-F5344CB8AC3E}">
        <p14:creationId xmlns:p14="http://schemas.microsoft.com/office/powerpoint/2010/main" val="122634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altLang="cs-CZ" smtClean="0"/>
          </a:p>
        </p:txBody>
      </p:sp>
      <p:sp>
        <p:nvSpPr>
          <p:cNvPr id="3584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6E32D98-5057-423A-8402-49D79F6A379C}" type="slidenum">
              <a:rPr lang="cs-CZ" altLang="cs-CZ"/>
              <a:pPr fontAlgn="base">
                <a:spcBef>
                  <a:spcPct val="0"/>
                </a:spcBef>
                <a:spcAft>
                  <a:spcPct val="0"/>
                </a:spcAft>
              </a:pPr>
              <a:t>19</a:t>
            </a:fld>
            <a:endParaRPr lang="cs-CZ" altLang="cs-CZ"/>
          </a:p>
        </p:txBody>
      </p:sp>
    </p:spTree>
    <p:extLst>
      <p:ext uri="{BB962C8B-B14F-4D97-AF65-F5344CB8AC3E}">
        <p14:creationId xmlns:p14="http://schemas.microsoft.com/office/powerpoint/2010/main" val="3761045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4" name="Skupina 4"/>
          <p:cNvGrpSpPr>
            <a:grpSpLocks/>
          </p:cNvGrpSpPr>
          <p:nvPr/>
        </p:nvGrpSpPr>
        <p:grpSpPr bwMode="auto">
          <a:xfrm>
            <a:off x="0" y="0"/>
            <a:ext cx="12188825" cy="712788"/>
            <a:chOff x="0" y="0"/>
            <a:chExt cx="12188825" cy="713232"/>
          </a:xfrm>
        </p:grpSpPr>
        <p:sp>
          <p:nvSpPr>
            <p:cNvPr id="5" name="Obdélník 4"/>
            <p:cNvSpPr/>
            <p:nvPr/>
          </p:nvSpPr>
          <p:spPr>
            <a:xfrm flipV="1">
              <a:off x="0" y="73070"/>
              <a:ext cx="12188825" cy="640162"/>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6" name="Obdélník 5"/>
            <p:cNvSpPr/>
            <p:nvPr/>
          </p:nvSpPr>
          <p:spPr>
            <a:xfrm flipV="1">
              <a:off x="0" y="0"/>
              <a:ext cx="12188825" cy="201739"/>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grpSp>
        <p:nvGrpSpPr>
          <p:cNvPr id="7" name="Skupina 13"/>
          <p:cNvGrpSpPr>
            <a:grpSpLocks/>
          </p:cNvGrpSpPr>
          <p:nvPr/>
        </p:nvGrpSpPr>
        <p:grpSpPr bwMode="auto">
          <a:xfrm>
            <a:off x="0" y="0"/>
            <a:ext cx="712788" cy="6858000"/>
            <a:chOff x="0" y="0"/>
            <a:chExt cx="713232" cy="6858000"/>
          </a:xfrm>
        </p:grpSpPr>
        <p:sp>
          <p:nvSpPr>
            <p:cNvPr id="8" name="Obdélník 7"/>
            <p:cNvSpPr/>
            <p:nvPr/>
          </p:nvSpPr>
          <p:spPr>
            <a:xfrm flipH="1">
              <a:off x="73070" y="0"/>
              <a:ext cx="640162"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Obdélník 8"/>
            <p:cNvSpPr/>
            <p:nvPr/>
          </p:nvSpPr>
          <p:spPr>
            <a:xfrm flipH="1">
              <a:off x="0" y="0"/>
              <a:ext cx="203327"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grpSp>
        <p:nvGrpSpPr>
          <p:cNvPr id="10" name="Skupina 16"/>
          <p:cNvGrpSpPr>
            <a:grpSpLocks/>
          </p:cNvGrpSpPr>
          <p:nvPr/>
        </p:nvGrpSpPr>
        <p:grpSpPr bwMode="auto">
          <a:xfrm>
            <a:off x="11476038" y="0"/>
            <a:ext cx="747712" cy="6858000"/>
            <a:chOff x="11476762" y="0"/>
            <a:chExt cx="746886" cy="6858000"/>
          </a:xfrm>
        </p:grpSpPr>
        <p:sp>
          <p:nvSpPr>
            <p:cNvPr id="11" name="Obdélník 10"/>
            <p:cNvSpPr/>
            <p:nvPr/>
          </p:nvSpPr>
          <p:spPr>
            <a:xfrm flipH="1">
              <a:off x="11476762" y="0"/>
              <a:ext cx="640641"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Obdélník 11"/>
            <p:cNvSpPr/>
            <p:nvPr/>
          </p:nvSpPr>
          <p:spPr>
            <a:xfrm flipH="1">
              <a:off x="12020672" y="0"/>
              <a:ext cx="202976"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grpSp>
        <p:nvGrpSpPr>
          <p:cNvPr id="13" name="Skupina 19"/>
          <p:cNvGrpSpPr>
            <a:grpSpLocks/>
          </p:cNvGrpSpPr>
          <p:nvPr/>
        </p:nvGrpSpPr>
        <p:grpSpPr bwMode="auto">
          <a:xfrm flipV="1">
            <a:off x="0" y="6145213"/>
            <a:ext cx="12188825" cy="712787"/>
            <a:chOff x="0" y="0"/>
            <a:chExt cx="12188825" cy="713232"/>
          </a:xfrm>
        </p:grpSpPr>
        <p:sp>
          <p:nvSpPr>
            <p:cNvPr id="14" name="Obdélník 13"/>
            <p:cNvSpPr/>
            <p:nvPr/>
          </p:nvSpPr>
          <p:spPr>
            <a:xfrm flipV="1">
              <a:off x="0" y="73071"/>
              <a:ext cx="12188825" cy="640161"/>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5" name="Obdélník 14"/>
            <p:cNvSpPr/>
            <p:nvPr/>
          </p:nvSpPr>
          <p:spPr>
            <a:xfrm flipV="1">
              <a:off x="0" y="0"/>
              <a:ext cx="12188825" cy="20173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sp>
        <p:nvSpPr>
          <p:cNvPr id="2" name="Nadpis 1"/>
          <p:cNvSpPr>
            <a:spLocks noGrp="1"/>
          </p:cNvSpPr>
          <p:nvPr>
            <p:ph type="ctrTitle"/>
          </p:nvPr>
        </p:nvSpPr>
        <p:spPr>
          <a:xfrm>
            <a:off x="1295400" y="1188720"/>
            <a:ext cx="9601200" cy="2514600"/>
          </a:xfrm>
        </p:spPr>
        <p:txBody>
          <a:bodyPr>
            <a:noAutofit/>
          </a:bodyPr>
          <a:lstStyle>
            <a:lvl1pPr algn="ctr">
              <a:defRPr sz="6000"/>
            </a:lvl1pPr>
          </a:lstStyle>
          <a:p>
            <a:r>
              <a:rPr lang="cs-CZ" smtClean="0"/>
              <a:t>Kliknutím lze upravit styl.</a:t>
            </a:r>
            <a:endParaRPr lang="cs-CZ" dirty="0"/>
          </a:p>
        </p:txBody>
      </p:sp>
      <p:sp>
        <p:nvSpPr>
          <p:cNvPr id="3" name="Podnadpis 2"/>
          <p:cNvSpPr>
            <a:spLocks noGrp="1"/>
          </p:cNvSpPr>
          <p:nvPr>
            <p:ph type="subTitle" idx="1"/>
          </p:nvPr>
        </p:nvSpPr>
        <p:spPr>
          <a:xfrm>
            <a:off x="1295400" y="3749040"/>
            <a:ext cx="9601200" cy="914400"/>
          </a:xfrm>
        </p:spPr>
        <p:txBody>
          <a:bodyPr>
            <a:normAutofit/>
          </a:bodyPr>
          <a:lstStyle>
            <a:lvl1pPr marL="0" indent="0" algn="ctr">
              <a:spcBef>
                <a:spcPts val="0"/>
              </a:spcBef>
              <a:buNone/>
              <a:defRPr sz="24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cs-CZ" dirty="0"/>
          </a:p>
        </p:txBody>
      </p:sp>
    </p:spTree>
    <p:extLst>
      <p:ext uri="{BB962C8B-B14F-4D97-AF65-F5344CB8AC3E}">
        <p14:creationId xmlns:p14="http://schemas.microsoft.com/office/powerpoint/2010/main" val="4223032857"/>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682B7F60-8AEE-4EA0-83D2-68AD1C189D6D}" type="datetime1">
              <a:rPr lang="cs-CZ"/>
              <a:pPr>
                <a:defRPr/>
              </a:pPr>
              <a:t>08.05.2018</a:t>
            </a:fld>
            <a:endParaRPr lang="cs-CZ" dirty="0"/>
          </a:p>
        </p:txBody>
      </p:sp>
      <p:sp>
        <p:nvSpPr>
          <p:cNvPr id="5" name="Zástupný symbol pro zápatí 5"/>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E216089-7F0A-42A8-8B1E-BEC13949254A}" type="slidenum">
              <a:rPr lang="cs-CZ"/>
              <a:pPr>
                <a:defRPr/>
              </a:pPr>
              <a:t>‹#›</a:t>
            </a:fld>
            <a:endParaRPr lang="cs-CZ" dirty="0"/>
          </a:p>
        </p:txBody>
      </p:sp>
    </p:spTree>
    <p:extLst>
      <p:ext uri="{BB962C8B-B14F-4D97-AF65-F5344CB8AC3E}">
        <p14:creationId xmlns:p14="http://schemas.microsoft.com/office/powerpoint/2010/main" val="3993015193"/>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274638"/>
            <a:ext cx="2628900" cy="5897562"/>
          </a:xfrm>
        </p:spPr>
        <p:txBody>
          <a:bodyPr vert="eaVert"/>
          <a:lstStyle/>
          <a:p>
            <a:r>
              <a:rPr lang="cs-CZ" smtClean="0"/>
              <a:t>Kliknutím lze upravit styl.</a:t>
            </a:r>
            <a:endParaRPr lang="cs-CZ" dirty="0"/>
          </a:p>
        </p:txBody>
      </p:sp>
      <p:sp>
        <p:nvSpPr>
          <p:cNvPr id="3" name="Zástupný symbol pro svislý text 2"/>
          <p:cNvSpPr>
            <a:spLocks noGrp="1"/>
          </p:cNvSpPr>
          <p:nvPr>
            <p:ph type="body" orient="vert" idx="1"/>
          </p:nvPr>
        </p:nvSpPr>
        <p:spPr>
          <a:xfrm>
            <a:off x="838200" y="274638"/>
            <a:ext cx="7734300" cy="589756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10002D29-F98E-42E6-8B3C-C0AB8BAE5572}" type="datetime1">
              <a:rPr lang="cs-CZ"/>
              <a:pPr>
                <a:defRPr/>
              </a:pPr>
              <a:t>08.05.2018</a:t>
            </a:fld>
            <a:endParaRPr lang="cs-CZ" dirty="0"/>
          </a:p>
        </p:txBody>
      </p:sp>
      <p:sp>
        <p:nvSpPr>
          <p:cNvPr id="5" name="Zástupný symbol pro zápatí 5"/>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E68639C-E860-45CC-9EE9-50B3AC28B06D}" type="slidenum">
              <a:rPr lang="cs-CZ"/>
              <a:pPr>
                <a:defRPr/>
              </a:pPr>
              <a:t>‹#›</a:t>
            </a:fld>
            <a:endParaRPr lang="cs-CZ" dirty="0"/>
          </a:p>
        </p:txBody>
      </p:sp>
    </p:spTree>
    <p:extLst>
      <p:ext uri="{BB962C8B-B14F-4D97-AF65-F5344CB8AC3E}">
        <p14:creationId xmlns:p14="http://schemas.microsoft.com/office/powerpoint/2010/main" val="98407595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E73AD215-34E8-4D74-B52D-CF11035B17E6}" type="datetime1">
              <a:rPr lang="cs-CZ"/>
              <a:pPr>
                <a:defRPr/>
              </a:pPr>
              <a:t>08.05.2018</a:t>
            </a:fld>
            <a:endParaRPr lang="cs-CZ" dirty="0"/>
          </a:p>
        </p:txBody>
      </p:sp>
      <p:sp>
        <p:nvSpPr>
          <p:cNvPr id="5" name="Zástupný symbol pro zápatí 5"/>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AC4CEFE-71D4-4F55-8851-768B14481983}" type="slidenum">
              <a:rPr lang="cs-CZ"/>
              <a:pPr>
                <a:defRPr/>
              </a:pPr>
              <a:t>‹#›</a:t>
            </a:fld>
            <a:endParaRPr lang="cs-CZ" dirty="0"/>
          </a:p>
        </p:txBody>
      </p:sp>
    </p:spTree>
    <p:extLst>
      <p:ext uri="{BB962C8B-B14F-4D97-AF65-F5344CB8AC3E}">
        <p14:creationId xmlns:p14="http://schemas.microsoft.com/office/powerpoint/2010/main" val="71656958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4" name="Skupina 6"/>
          <p:cNvGrpSpPr>
            <a:grpSpLocks/>
          </p:cNvGrpSpPr>
          <p:nvPr/>
        </p:nvGrpSpPr>
        <p:grpSpPr bwMode="auto">
          <a:xfrm flipV="1">
            <a:off x="0" y="6308725"/>
            <a:ext cx="12188825" cy="549275"/>
            <a:chOff x="0" y="0"/>
            <a:chExt cx="12188825" cy="713232"/>
          </a:xfrm>
        </p:grpSpPr>
        <p:sp>
          <p:nvSpPr>
            <p:cNvPr id="5" name="Obdélník 4"/>
            <p:cNvSpPr/>
            <p:nvPr/>
          </p:nvSpPr>
          <p:spPr>
            <a:xfrm flipV="1">
              <a:off x="0" y="59779"/>
              <a:ext cx="12188825" cy="653453"/>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6" name="Obdélník 5"/>
            <p:cNvSpPr/>
            <p:nvPr/>
          </p:nvSpPr>
          <p:spPr>
            <a:xfrm flipV="1">
              <a:off x="0" y="0"/>
              <a:ext cx="12188825" cy="202014"/>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grpSp>
        <p:nvGrpSpPr>
          <p:cNvPr id="7" name="Skupina 13"/>
          <p:cNvGrpSpPr>
            <a:grpSpLocks/>
          </p:cNvGrpSpPr>
          <p:nvPr/>
        </p:nvGrpSpPr>
        <p:grpSpPr bwMode="auto">
          <a:xfrm>
            <a:off x="17463" y="0"/>
            <a:ext cx="12188825" cy="549275"/>
            <a:chOff x="0" y="0"/>
            <a:chExt cx="12188825" cy="713232"/>
          </a:xfrm>
        </p:grpSpPr>
        <p:sp>
          <p:nvSpPr>
            <p:cNvPr id="8" name="Obdélník 7"/>
            <p:cNvSpPr/>
            <p:nvPr/>
          </p:nvSpPr>
          <p:spPr>
            <a:xfrm flipV="1">
              <a:off x="0" y="59780"/>
              <a:ext cx="12188825" cy="653452"/>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Obdélník 8"/>
            <p:cNvSpPr/>
            <p:nvPr/>
          </p:nvSpPr>
          <p:spPr>
            <a:xfrm flipV="1">
              <a:off x="0" y="0"/>
              <a:ext cx="12188825" cy="202014"/>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sp>
        <p:nvSpPr>
          <p:cNvPr id="2" name="Nadpis 1"/>
          <p:cNvSpPr>
            <a:spLocks noGrp="1"/>
          </p:cNvSpPr>
          <p:nvPr>
            <p:ph type="title"/>
          </p:nvPr>
        </p:nvSpPr>
        <p:spPr>
          <a:xfrm>
            <a:off x="1295400" y="1188720"/>
            <a:ext cx="9601200" cy="2514600"/>
          </a:xfrm>
        </p:spPr>
        <p:txBody>
          <a:bodyPr>
            <a:normAutofit/>
          </a:bodyPr>
          <a:lstStyle>
            <a:lvl1pPr algn="ctr">
              <a:defRPr sz="5400" b="0">
                <a:solidFill>
                  <a:schemeClr val="tx1">
                    <a:lumMod val="75000"/>
                  </a:schemeClr>
                </a:solidFill>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1295400" y="3749040"/>
            <a:ext cx="9601200" cy="914400"/>
          </a:xfrm>
        </p:spPr>
        <p:txBody>
          <a:bodyPr/>
          <a:lstStyle>
            <a:lvl1pPr marL="0" indent="0" algn="ctr">
              <a:spcBef>
                <a:spcPts val="0"/>
              </a:spcBef>
              <a:buNone/>
              <a:defRPr sz="2000" cap="all"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10" name="Zástupný symbol pro datum 3"/>
          <p:cNvSpPr>
            <a:spLocks noGrp="1"/>
          </p:cNvSpPr>
          <p:nvPr>
            <p:ph type="dt" sz="half" idx="10"/>
          </p:nvPr>
        </p:nvSpPr>
        <p:spPr/>
        <p:txBody>
          <a:bodyPr/>
          <a:lstStyle>
            <a:lvl1pPr>
              <a:defRPr/>
            </a:lvl1pPr>
          </a:lstStyle>
          <a:p>
            <a:pPr>
              <a:defRPr/>
            </a:pPr>
            <a:fld id="{D7474C1D-2B91-4BBC-B3F9-C2729D0D1C5C}" type="datetime1">
              <a:rPr lang="cs-CZ"/>
              <a:pPr>
                <a:defRPr/>
              </a:pPr>
              <a:t>08.05.2018</a:t>
            </a:fld>
            <a:endParaRPr lang="cs-CZ" dirty="0"/>
          </a:p>
        </p:txBody>
      </p:sp>
      <p:sp>
        <p:nvSpPr>
          <p:cNvPr id="11" name="Zástupný symbol pro zápatí 5"/>
          <p:cNvSpPr>
            <a:spLocks noGrp="1"/>
          </p:cNvSpPr>
          <p:nvPr>
            <p:ph type="ftr" sz="quarter" idx="11"/>
          </p:nvPr>
        </p:nvSpPr>
        <p:spPr/>
        <p:txBody>
          <a:bodyPr/>
          <a:lstStyle>
            <a:lvl1pPr>
              <a:defRPr/>
            </a:lvl1pPr>
          </a:lstStyle>
          <a:p>
            <a:pPr>
              <a:defRPr/>
            </a:pPr>
            <a:endParaRPr lang="cs-CZ"/>
          </a:p>
        </p:txBody>
      </p:sp>
      <p:sp>
        <p:nvSpPr>
          <p:cNvPr id="12" name="Zástupný symbol pro číslo snímku 5"/>
          <p:cNvSpPr>
            <a:spLocks noGrp="1"/>
          </p:cNvSpPr>
          <p:nvPr>
            <p:ph type="sldNum" sz="quarter" idx="12"/>
          </p:nvPr>
        </p:nvSpPr>
        <p:spPr/>
        <p:txBody>
          <a:bodyPr/>
          <a:lstStyle>
            <a:lvl1pPr>
              <a:defRPr/>
            </a:lvl1pPr>
          </a:lstStyle>
          <a:p>
            <a:pPr>
              <a:defRPr/>
            </a:pPr>
            <a:fld id="{4247F446-930A-44BE-927B-0338E7EDA9F0}" type="slidenum">
              <a:rPr lang="cs-CZ"/>
              <a:pPr>
                <a:defRPr/>
              </a:pPr>
              <a:t>‹#›</a:t>
            </a:fld>
            <a:endParaRPr lang="cs-CZ" dirty="0"/>
          </a:p>
        </p:txBody>
      </p:sp>
    </p:spTree>
    <p:extLst>
      <p:ext uri="{BB962C8B-B14F-4D97-AF65-F5344CB8AC3E}">
        <p14:creationId xmlns:p14="http://schemas.microsoft.com/office/powerpoint/2010/main" val="1159251148"/>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sz="half" idx="1"/>
          </p:nvPr>
        </p:nvSpPr>
        <p:spPr>
          <a:xfrm>
            <a:off x="134112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627888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datum 3"/>
          <p:cNvSpPr>
            <a:spLocks noGrp="1"/>
          </p:cNvSpPr>
          <p:nvPr>
            <p:ph type="dt" sz="half" idx="10"/>
          </p:nvPr>
        </p:nvSpPr>
        <p:spPr/>
        <p:txBody>
          <a:bodyPr/>
          <a:lstStyle>
            <a:lvl1pPr>
              <a:defRPr/>
            </a:lvl1pPr>
          </a:lstStyle>
          <a:p>
            <a:pPr>
              <a:defRPr/>
            </a:pPr>
            <a:fld id="{91B0A87E-EEF0-4B8D-AA24-48A9A375559F}" type="datetime1">
              <a:rPr lang="cs-CZ"/>
              <a:pPr>
                <a:defRPr/>
              </a:pPr>
              <a:t>08.05.2018</a:t>
            </a:fld>
            <a:endParaRPr lang="cs-CZ" dirty="0"/>
          </a:p>
        </p:txBody>
      </p:sp>
      <p:sp>
        <p:nvSpPr>
          <p:cNvPr id="6" name="Zástupný symbol pro zápatí 5"/>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FE3C185-D6BD-4BC7-B9D7-20C3F2112E0A}" type="slidenum">
              <a:rPr lang="cs-CZ"/>
              <a:pPr>
                <a:defRPr/>
              </a:pPr>
              <a:t>‹#›</a:t>
            </a:fld>
            <a:endParaRPr lang="cs-CZ" dirty="0"/>
          </a:p>
        </p:txBody>
      </p:sp>
    </p:spTree>
    <p:extLst>
      <p:ext uri="{BB962C8B-B14F-4D97-AF65-F5344CB8AC3E}">
        <p14:creationId xmlns:p14="http://schemas.microsoft.com/office/powerpoint/2010/main" val="2311304371"/>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text 2"/>
          <p:cNvSpPr>
            <a:spLocks noGrp="1"/>
          </p:cNvSpPr>
          <p:nvPr>
            <p:ph type="body" idx="1"/>
          </p:nvPr>
        </p:nvSpPr>
        <p:spPr>
          <a:xfrm>
            <a:off x="134112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134112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text 4"/>
          <p:cNvSpPr>
            <a:spLocks noGrp="1"/>
          </p:cNvSpPr>
          <p:nvPr>
            <p:ph type="body" sz="quarter" idx="3"/>
          </p:nvPr>
        </p:nvSpPr>
        <p:spPr>
          <a:xfrm>
            <a:off x="627888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27888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Zástupný symbol pro datum 3"/>
          <p:cNvSpPr>
            <a:spLocks noGrp="1"/>
          </p:cNvSpPr>
          <p:nvPr>
            <p:ph type="dt" sz="half" idx="10"/>
          </p:nvPr>
        </p:nvSpPr>
        <p:spPr/>
        <p:txBody>
          <a:bodyPr/>
          <a:lstStyle>
            <a:lvl1pPr>
              <a:defRPr/>
            </a:lvl1pPr>
          </a:lstStyle>
          <a:p>
            <a:pPr>
              <a:defRPr/>
            </a:pPr>
            <a:fld id="{63B8486E-5766-4B44-AB55-A0BE1514CC71}" type="datetime1">
              <a:rPr lang="cs-CZ"/>
              <a:pPr>
                <a:defRPr/>
              </a:pPr>
              <a:t>08.05.2018</a:t>
            </a:fld>
            <a:endParaRPr lang="cs-CZ" dirty="0"/>
          </a:p>
        </p:txBody>
      </p:sp>
      <p:sp>
        <p:nvSpPr>
          <p:cNvPr id="8" name="Zástupný symbol pro zápatí 5"/>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94D36079-2535-4A91-B185-EA7A06C78C87}" type="slidenum">
              <a:rPr lang="cs-CZ"/>
              <a:pPr>
                <a:defRPr/>
              </a:pPr>
              <a:t>‹#›</a:t>
            </a:fld>
            <a:endParaRPr lang="cs-CZ" dirty="0"/>
          </a:p>
        </p:txBody>
      </p:sp>
    </p:spTree>
    <p:extLst>
      <p:ext uri="{BB962C8B-B14F-4D97-AF65-F5344CB8AC3E}">
        <p14:creationId xmlns:p14="http://schemas.microsoft.com/office/powerpoint/2010/main" val="2566920133"/>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datum 3"/>
          <p:cNvSpPr>
            <a:spLocks noGrp="1"/>
          </p:cNvSpPr>
          <p:nvPr>
            <p:ph type="dt" sz="half" idx="10"/>
          </p:nvPr>
        </p:nvSpPr>
        <p:spPr/>
        <p:txBody>
          <a:bodyPr/>
          <a:lstStyle>
            <a:lvl1pPr>
              <a:defRPr/>
            </a:lvl1pPr>
          </a:lstStyle>
          <a:p>
            <a:pPr>
              <a:defRPr/>
            </a:pPr>
            <a:fld id="{4EF7DB03-573D-405B-A57B-496DA9D4C23E}" type="datetime1">
              <a:rPr lang="cs-CZ"/>
              <a:pPr>
                <a:defRPr/>
              </a:pPr>
              <a:t>08.05.2018</a:t>
            </a:fld>
            <a:endParaRPr lang="cs-CZ" dirty="0"/>
          </a:p>
        </p:txBody>
      </p:sp>
      <p:sp>
        <p:nvSpPr>
          <p:cNvPr id="4" name="Zástupný symbol pro zápatí 5"/>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E36169FF-3FB3-465D-AA3D-8122556DEC6B}" type="slidenum">
              <a:rPr lang="cs-CZ"/>
              <a:pPr>
                <a:defRPr/>
              </a:pPr>
              <a:t>‹#›</a:t>
            </a:fld>
            <a:endParaRPr lang="cs-CZ" dirty="0"/>
          </a:p>
        </p:txBody>
      </p:sp>
    </p:spTree>
    <p:extLst>
      <p:ext uri="{BB962C8B-B14F-4D97-AF65-F5344CB8AC3E}">
        <p14:creationId xmlns:p14="http://schemas.microsoft.com/office/powerpoint/2010/main" val="170076408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fld id="{488942D9-0165-4CE3-AF5B-7D58AC0D6043}" type="datetime1">
              <a:rPr lang="cs-CZ"/>
              <a:pPr>
                <a:defRPr/>
              </a:pPr>
              <a:t>08.05.2018</a:t>
            </a:fld>
            <a:endParaRPr lang="cs-CZ" dirty="0"/>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p:txBody>
          <a:bodyPr/>
          <a:lstStyle>
            <a:lvl1pPr>
              <a:defRPr/>
            </a:lvl1pPr>
          </a:lstStyle>
          <a:p>
            <a:pPr>
              <a:defRPr/>
            </a:pPr>
            <a:fld id="{A103E560-1232-4CAB-AB05-E0EBCF17AE8C}" type="slidenum">
              <a:rPr lang="cs-CZ"/>
              <a:pPr>
                <a:defRPr/>
              </a:pPr>
              <a:t>‹#›</a:t>
            </a:fld>
            <a:endParaRPr lang="cs-CZ" dirty="0"/>
          </a:p>
        </p:txBody>
      </p:sp>
    </p:spTree>
    <p:extLst>
      <p:ext uri="{BB962C8B-B14F-4D97-AF65-F5344CB8AC3E}">
        <p14:creationId xmlns:p14="http://schemas.microsoft.com/office/powerpoint/2010/main" val="3556388596"/>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grpSp>
        <p:nvGrpSpPr>
          <p:cNvPr id="5" name="Skupina 6"/>
          <p:cNvGrpSpPr>
            <a:grpSpLocks/>
          </p:cNvGrpSpPr>
          <p:nvPr/>
        </p:nvGrpSpPr>
        <p:grpSpPr bwMode="auto">
          <a:xfrm>
            <a:off x="0" y="0"/>
            <a:ext cx="12188825" cy="549275"/>
            <a:chOff x="0" y="0"/>
            <a:chExt cx="12188825" cy="713232"/>
          </a:xfrm>
        </p:grpSpPr>
        <p:sp>
          <p:nvSpPr>
            <p:cNvPr id="6" name="Obdélník 5"/>
            <p:cNvSpPr/>
            <p:nvPr/>
          </p:nvSpPr>
          <p:spPr>
            <a:xfrm flipV="1">
              <a:off x="0" y="59780"/>
              <a:ext cx="12188825" cy="653452"/>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 name="Obdélník 6"/>
            <p:cNvSpPr/>
            <p:nvPr/>
          </p:nvSpPr>
          <p:spPr>
            <a:xfrm flipV="1">
              <a:off x="0" y="0"/>
              <a:ext cx="12188825" cy="202014"/>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sp>
        <p:nvSpPr>
          <p:cNvPr id="2" name="Nadpis 1"/>
          <p:cNvSpPr>
            <a:spLocks noGrp="1"/>
          </p:cNvSpPr>
          <p:nvPr>
            <p:ph type="title"/>
          </p:nvPr>
        </p:nvSpPr>
        <p:spPr>
          <a:xfrm>
            <a:off x="8138160" y="1828800"/>
            <a:ext cx="3657600" cy="2286000"/>
          </a:xfrm>
        </p:spPr>
        <p:txBody>
          <a:bodyPr>
            <a:normAutofit/>
          </a:bodyPr>
          <a:lstStyle>
            <a:lvl1pPr>
              <a:defRPr sz="3400" b="0"/>
            </a:lvl1pPr>
          </a:lstStyle>
          <a:p>
            <a:r>
              <a:rPr lang="cs-CZ" smtClean="0"/>
              <a:t>Kliknutím lze upravit styl.</a:t>
            </a:r>
            <a:endParaRPr lang="cs-CZ" dirty="0"/>
          </a:p>
        </p:txBody>
      </p:sp>
      <p:sp>
        <p:nvSpPr>
          <p:cNvPr id="3" name="Zástupný symbol pro obsah 2"/>
          <p:cNvSpPr>
            <a:spLocks noGrp="1"/>
          </p:cNvSpPr>
          <p:nvPr>
            <p:ph idx="1"/>
          </p:nvPr>
        </p:nvSpPr>
        <p:spPr>
          <a:xfrm>
            <a:off x="548640" y="1005840"/>
            <a:ext cx="7223760" cy="49377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text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Zástupný symbol pro datum 4"/>
          <p:cNvSpPr>
            <a:spLocks noGrp="1"/>
          </p:cNvSpPr>
          <p:nvPr>
            <p:ph type="dt" sz="half" idx="10"/>
          </p:nvPr>
        </p:nvSpPr>
        <p:spPr/>
        <p:txBody>
          <a:bodyPr/>
          <a:lstStyle>
            <a:lvl1pPr>
              <a:defRPr/>
            </a:lvl1pPr>
          </a:lstStyle>
          <a:p>
            <a:pPr>
              <a:defRPr/>
            </a:pPr>
            <a:fld id="{E7962844-AB0B-4C32-BC9E-5F1E0EA87D1C}" type="datetime1">
              <a:rPr lang="cs-CZ"/>
              <a:pPr>
                <a:defRPr/>
              </a:pPr>
              <a:t>08.05.2018</a:t>
            </a:fld>
            <a:endParaRPr lang="cs-CZ" dirty="0"/>
          </a:p>
        </p:txBody>
      </p:sp>
      <p:sp>
        <p:nvSpPr>
          <p:cNvPr id="9" name="Zástupný symbol pro zápatí 6"/>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lstStyle>
          <a:p>
            <a:pPr>
              <a:defRPr/>
            </a:pPr>
            <a:fld id="{700A7355-737F-4037-8E53-97A82B8359DB}" type="slidenum">
              <a:rPr lang="cs-CZ"/>
              <a:pPr>
                <a:defRPr/>
              </a:pPr>
              <a:t>‹#›</a:t>
            </a:fld>
            <a:endParaRPr lang="cs-CZ" dirty="0"/>
          </a:p>
        </p:txBody>
      </p:sp>
    </p:spTree>
    <p:extLst>
      <p:ext uri="{BB962C8B-B14F-4D97-AF65-F5344CB8AC3E}">
        <p14:creationId xmlns:p14="http://schemas.microsoft.com/office/powerpoint/2010/main" val="239560476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5" name="Skupina 6"/>
          <p:cNvGrpSpPr>
            <a:grpSpLocks/>
          </p:cNvGrpSpPr>
          <p:nvPr/>
        </p:nvGrpSpPr>
        <p:grpSpPr bwMode="auto">
          <a:xfrm>
            <a:off x="0" y="0"/>
            <a:ext cx="7772400" cy="549275"/>
            <a:chOff x="0" y="0"/>
            <a:chExt cx="12188825" cy="713232"/>
          </a:xfrm>
        </p:grpSpPr>
        <p:sp>
          <p:nvSpPr>
            <p:cNvPr id="6" name="Obdélník 5"/>
            <p:cNvSpPr/>
            <p:nvPr/>
          </p:nvSpPr>
          <p:spPr>
            <a:xfrm flipV="1">
              <a:off x="0" y="59780"/>
              <a:ext cx="12188825" cy="653452"/>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 name="Obdélník 6"/>
            <p:cNvSpPr/>
            <p:nvPr/>
          </p:nvSpPr>
          <p:spPr>
            <a:xfrm flipV="1">
              <a:off x="0" y="0"/>
              <a:ext cx="12188825" cy="202014"/>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grpSp>
        <p:nvGrpSpPr>
          <p:cNvPr id="8" name="Skupina 13"/>
          <p:cNvGrpSpPr>
            <a:grpSpLocks/>
          </p:cNvGrpSpPr>
          <p:nvPr/>
        </p:nvGrpSpPr>
        <p:grpSpPr bwMode="auto">
          <a:xfrm flipV="1">
            <a:off x="0" y="6308725"/>
            <a:ext cx="7772400" cy="549275"/>
            <a:chOff x="0" y="0"/>
            <a:chExt cx="12188825" cy="713232"/>
          </a:xfrm>
        </p:grpSpPr>
        <p:sp>
          <p:nvSpPr>
            <p:cNvPr id="9" name="Obdélník 8"/>
            <p:cNvSpPr/>
            <p:nvPr/>
          </p:nvSpPr>
          <p:spPr>
            <a:xfrm flipV="1">
              <a:off x="0" y="59779"/>
              <a:ext cx="12188825" cy="653453"/>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Obdélník 9"/>
            <p:cNvSpPr/>
            <p:nvPr/>
          </p:nvSpPr>
          <p:spPr>
            <a:xfrm flipV="1">
              <a:off x="0" y="0"/>
              <a:ext cx="12188825" cy="202014"/>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grpSp>
        <p:nvGrpSpPr>
          <p:cNvPr id="11" name="Skupina 16"/>
          <p:cNvGrpSpPr>
            <a:grpSpLocks/>
          </p:cNvGrpSpPr>
          <p:nvPr/>
        </p:nvGrpSpPr>
        <p:grpSpPr bwMode="auto">
          <a:xfrm rot="5400000" flipV="1">
            <a:off x="-3154362" y="3154362"/>
            <a:ext cx="6858000" cy="549275"/>
            <a:chOff x="0" y="0"/>
            <a:chExt cx="12188825" cy="713232"/>
          </a:xfrm>
        </p:grpSpPr>
        <p:sp>
          <p:nvSpPr>
            <p:cNvPr id="12" name="Obdélník 11"/>
            <p:cNvSpPr/>
            <p:nvPr/>
          </p:nvSpPr>
          <p:spPr>
            <a:xfrm flipV="1">
              <a:off x="1" y="57718"/>
              <a:ext cx="12188825" cy="653453"/>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Obdélník 12"/>
            <p:cNvSpPr/>
            <p:nvPr/>
          </p:nvSpPr>
          <p:spPr>
            <a:xfrm flipV="1">
              <a:off x="0" y="0"/>
              <a:ext cx="12188825" cy="202014"/>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grpSp>
        <p:nvGrpSpPr>
          <p:cNvPr id="14" name="Skupina 19"/>
          <p:cNvGrpSpPr>
            <a:grpSpLocks/>
          </p:cNvGrpSpPr>
          <p:nvPr/>
        </p:nvGrpSpPr>
        <p:grpSpPr bwMode="auto">
          <a:xfrm rot="-5400000" flipH="1" flipV="1">
            <a:off x="4068763" y="3154362"/>
            <a:ext cx="6858000" cy="549275"/>
            <a:chOff x="0" y="0"/>
            <a:chExt cx="12188825" cy="713232"/>
          </a:xfrm>
        </p:grpSpPr>
        <p:sp>
          <p:nvSpPr>
            <p:cNvPr id="15" name="Obdélník 14"/>
            <p:cNvSpPr/>
            <p:nvPr/>
          </p:nvSpPr>
          <p:spPr>
            <a:xfrm flipV="1">
              <a:off x="1" y="59780"/>
              <a:ext cx="12188825" cy="653453"/>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6" name="Obdélník 15"/>
            <p:cNvSpPr/>
            <p:nvPr/>
          </p:nvSpPr>
          <p:spPr>
            <a:xfrm flipV="1">
              <a:off x="0" y="0"/>
              <a:ext cx="12188825" cy="202014"/>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sp>
        <p:nvSpPr>
          <p:cNvPr id="2" name="Nadpis 1"/>
          <p:cNvSpPr>
            <a:spLocks noGrp="1"/>
          </p:cNvSpPr>
          <p:nvPr>
            <p:ph type="title"/>
          </p:nvPr>
        </p:nvSpPr>
        <p:spPr>
          <a:xfrm>
            <a:off x="8138160" y="1828800"/>
            <a:ext cx="3657600" cy="2286000"/>
          </a:xfrm>
        </p:spPr>
        <p:txBody>
          <a:bodyPr>
            <a:normAutofit/>
          </a:bodyPr>
          <a:lstStyle>
            <a:lvl1pPr>
              <a:defRPr sz="3400" b="0"/>
            </a:lvl1pPr>
          </a:lstStyle>
          <a:p>
            <a:r>
              <a:rPr lang="cs-CZ" smtClean="0"/>
              <a:t>Kliknutím lze upravit styl.</a:t>
            </a:r>
            <a:endParaRPr lang="cs-CZ" dirty="0"/>
          </a:p>
        </p:txBody>
      </p:sp>
      <p:sp>
        <p:nvSpPr>
          <p:cNvPr id="3" name="Piál 1Zástupný symbol pro obrázek 2"/>
          <p:cNvSpPr>
            <a:spLocks noGrp="1"/>
          </p:cNvSpPr>
          <p:nvPr>
            <p:ph type="pic" idx="1"/>
          </p:nvPr>
        </p:nvSpPr>
        <p:spPr>
          <a:xfrm>
            <a:off x="548640" y="548640"/>
            <a:ext cx="6675120" cy="5760720"/>
          </a:xfrm>
          <a:noFill/>
        </p:spPr>
        <p:txBody>
          <a:bodyPr rtlCol="0">
            <a:normAutofit/>
          </a:bodyPr>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cs-CZ" noProof="0" dirty="0"/>
          </a:p>
        </p:txBody>
      </p:sp>
      <p:sp>
        <p:nvSpPr>
          <p:cNvPr id="4" name="Zástupný symbol pro text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7" name="Zástupný symbol pro datum 4"/>
          <p:cNvSpPr>
            <a:spLocks noGrp="1"/>
          </p:cNvSpPr>
          <p:nvPr>
            <p:ph type="dt" sz="half" idx="10"/>
          </p:nvPr>
        </p:nvSpPr>
        <p:spPr/>
        <p:txBody>
          <a:bodyPr/>
          <a:lstStyle>
            <a:lvl1pPr>
              <a:defRPr/>
            </a:lvl1pPr>
          </a:lstStyle>
          <a:p>
            <a:pPr>
              <a:defRPr/>
            </a:pPr>
            <a:fld id="{74DDEF33-F01D-45A2-A35D-26C9E6353CF3}" type="datetime1">
              <a:rPr lang="cs-CZ"/>
              <a:pPr>
                <a:defRPr/>
              </a:pPr>
              <a:t>08.05.2018</a:t>
            </a:fld>
            <a:endParaRPr lang="cs-CZ" dirty="0"/>
          </a:p>
        </p:txBody>
      </p:sp>
      <p:sp>
        <p:nvSpPr>
          <p:cNvPr id="18" name="Zástupný symbol pro zápatí 6"/>
          <p:cNvSpPr>
            <a:spLocks noGrp="1"/>
          </p:cNvSpPr>
          <p:nvPr>
            <p:ph type="ftr" sz="quarter" idx="11"/>
          </p:nvPr>
        </p:nvSpPr>
        <p:spPr/>
        <p:txBody>
          <a:bodyPr/>
          <a:lstStyle>
            <a:lvl1pPr>
              <a:defRPr/>
            </a:lvl1pPr>
          </a:lstStyle>
          <a:p>
            <a:pPr>
              <a:defRPr/>
            </a:pPr>
            <a:endParaRPr lang="cs-CZ"/>
          </a:p>
        </p:txBody>
      </p:sp>
      <p:sp>
        <p:nvSpPr>
          <p:cNvPr id="19" name="Zástupný symbol pro číslo snímku 6"/>
          <p:cNvSpPr>
            <a:spLocks noGrp="1"/>
          </p:cNvSpPr>
          <p:nvPr>
            <p:ph type="sldNum" sz="quarter" idx="12"/>
          </p:nvPr>
        </p:nvSpPr>
        <p:spPr/>
        <p:txBody>
          <a:bodyPr/>
          <a:lstStyle>
            <a:lvl1pPr>
              <a:defRPr/>
            </a:lvl1pPr>
          </a:lstStyle>
          <a:p>
            <a:pPr>
              <a:defRPr/>
            </a:pPr>
            <a:fld id="{047F8413-8674-42C0-9919-B5435D6B3D99}" type="slidenum">
              <a:rPr lang="cs-CZ"/>
              <a:pPr>
                <a:defRPr/>
              </a:pPr>
              <a:t>‹#›</a:t>
            </a:fld>
            <a:endParaRPr lang="cs-CZ" dirty="0"/>
          </a:p>
        </p:txBody>
      </p:sp>
    </p:spTree>
    <p:extLst>
      <p:ext uri="{BB962C8B-B14F-4D97-AF65-F5344CB8AC3E}">
        <p14:creationId xmlns:p14="http://schemas.microsoft.com/office/powerpoint/2010/main" val="7211233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E3F3D8">
                <a:alpha val="56000"/>
              </a:srgbClr>
            </a:gs>
            <a:gs pos="78999">
              <a:srgbClr val="FFFFFF">
                <a:alpha val="90760"/>
              </a:srgbClr>
            </a:gs>
            <a:gs pos="100000">
              <a:schemeClr val="bg1"/>
            </a:gs>
          </a:gsLst>
          <a:lin ang="5400000"/>
        </a:gradFill>
        <a:effectLst/>
      </p:bgPr>
    </p:bg>
    <p:spTree>
      <p:nvGrpSpPr>
        <p:cNvPr id="1" name=""/>
        <p:cNvGrpSpPr/>
        <p:nvPr/>
      </p:nvGrpSpPr>
      <p:grpSpPr>
        <a:xfrm>
          <a:off x="0" y="0"/>
          <a:ext cx="0" cy="0"/>
          <a:chOff x="0" y="0"/>
          <a:chExt cx="0" cy="0"/>
        </a:xfrm>
      </p:grpSpPr>
      <p:grpSp>
        <p:nvGrpSpPr>
          <p:cNvPr id="1026" name="Skupina 6"/>
          <p:cNvGrpSpPr>
            <a:grpSpLocks/>
          </p:cNvGrpSpPr>
          <p:nvPr/>
        </p:nvGrpSpPr>
        <p:grpSpPr bwMode="auto">
          <a:xfrm flipV="1">
            <a:off x="0" y="6308725"/>
            <a:ext cx="12188825" cy="549275"/>
            <a:chOff x="0" y="0"/>
            <a:chExt cx="12188825" cy="713232"/>
          </a:xfrm>
        </p:grpSpPr>
        <p:sp>
          <p:nvSpPr>
            <p:cNvPr id="9" name="Obdélník 8"/>
            <p:cNvSpPr/>
            <p:nvPr/>
          </p:nvSpPr>
          <p:spPr bwMode="auto">
            <a:xfrm flipV="1">
              <a:off x="0" y="59779"/>
              <a:ext cx="12188825" cy="653453"/>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Obdélník 9"/>
            <p:cNvSpPr/>
            <p:nvPr/>
          </p:nvSpPr>
          <p:spPr bwMode="auto">
            <a:xfrm flipV="1">
              <a:off x="0" y="0"/>
              <a:ext cx="12188825" cy="202014"/>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grpSp>
      <p:sp>
        <p:nvSpPr>
          <p:cNvPr id="1027" name="Zástupný symbol pro nadpis 1"/>
          <p:cNvSpPr>
            <a:spLocks noGrp="1"/>
          </p:cNvSpPr>
          <p:nvPr>
            <p:ph type="title"/>
          </p:nvPr>
        </p:nvSpPr>
        <p:spPr bwMode="auto">
          <a:xfrm>
            <a:off x="1341438" y="438150"/>
            <a:ext cx="950912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cs-CZ" altLang="cs-CZ" smtClean="0"/>
              <a:t>Kliknutím lze upravit styl.</a:t>
            </a:r>
          </a:p>
        </p:txBody>
      </p:sp>
      <p:sp>
        <p:nvSpPr>
          <p:cNvPr id="1028" name="Zástupný symbol pro text 2"/>
          <p:cNvSpPr>
            <a:spLocks noGrp="1"/>
          </p:cNvSpPr>
          <p:nvPr>
            <p:ph type="body" idx="1"/>
          </p:nvPr>
        </p:nvSpPr>
        <p:spPr bwMode="auto">
          <a:xfrm>
            <a:off x="1341438" y="1673225"/>
            <a:ext cx="9509125"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8875713" y="6391275"/>
            <a:ext cx="960437" cy="238125"/>
          </a:xfrm>
          <a:prstGeom prst="rect">
            <a:avLst/>
          </a:prstGeom>
        </p:spPr>
        <p:txBody>
          <a:bodyPr vert="horz" lIns="91440" tIns="45720" rIns="91440" bIns="45720" rtlCol="0" anchor="ctr"/>
          <a:lstStyle>
            <a:lvl1pPr algn="r" eaLnBrk="1" fontAlgn="auto" hangingPunct="1">
              <a:spcBef>
                <a:spcPts val="0"/>
              </a:spcBef>
              <a:spcAft>
                <a:spcPts val="0"/>
              </a:spcAft>
              <a:defRPr sz="800" smtClean="0">
                <a:solidFill>
                  <a:schemeClr val="tx1"/>
                </a:solidFill>
                <a:latin typeface="+mn-lt"/>
              </a:defRPr>
            </a:lvl1pPr>
          </a:lstStyle>
          <a:p>
            <a:pPr>
              <a:defRPr/>
            </a:pPr>
            <a:fld id="{C9285445-28F8-4C20-B383-494AB6DEFD61}" type="datetime1">
              <a:rPr lang="cs-CZ"/>
              <a:pPr>
                <a:defRPr/>
              </a:pPr>
              <a:t>08.05.2018</a:t>
            </a:fld>
            <a:endParaRPr lang="cs-CZ" dirty="0"/>
          </a:p>
        </p:txBody>
      </p:sp>
      <p:sp>
        <p:nvSpPr>
          <p:cNvPr id="5" name="Zástupný symbol pro zápatí 5"/>
          <p:cNvSpPr>
            <a:spLocks noGrp="1"/>
          </p:cNvSpPr>
          <p:nvPr>
            <p:ph type="ftr" sz="quarter" idx="3"/>
          </p:nvPr>
        </p:nvSpPr>
        <p:spPr>
          <a:xfrm>
            <a:off x="1341438" y="6391275"/>
            <a:ext cx="7159625" cy="238125"/>
          </a:xfrm>
          <a:prstGeom prst="rect">
            <a:avLst/>
          </a:prstGeom>
        </p:spPr>
        <p:txBody>
          <a:bodyPr vert="horz" lIns="91440" tIns="45720" rIns="91440" bIns="45720" rtlCol="0" anchor="ctr"/>
          <a:lstStyle>
            <a:lvl1pPr algn="l" eaLnBrk="1" fontAlgn="auto" hangingPunct="1">
              <a:spcBef>
                <a:spcPts val="0"/>
              </a:spcBef>
              <a:spcAft>
                <a:spcPts val="0"/>
              </a:spcAft>
              <a:defRPr sz="800" cap="all" baseline="0" dirty="0">
                <a:solidFill>
                  <a:schemeClr val="tx1"/>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10210800" y="6391275"/>
            <a:ext cx="639763" cy="238125"/>
          </a:xfrm>
          <a:prstGeom prst="rect">
            <a:avLst/>
          </a:prstGeom>
        </p:spPr>
        <p:txBody>
          <a:bodyPr vert="horz" lIns="91440" tIns="45720" rIns="91440" bIns="45720" rtlCol="0" anchor="ctr"/>
          <a:lstStyle>
            <a:lvl1pPr algn="r" eaLnBrk="1" fontAlgn="auto" hangingPunct="1">
              <a:spcBef>
                <a:spcPts val="0"/>
              </a:spcBef>
              <a:spcAft>
                <a:spcPts val="0"/>
              </a:spcAft>
              <a:defRPr sz="800" smtClean="0">
                <a:solidFill>
                  <a:schemeClr val="tx1"/>
                </a:solidFill>
                <a:latin typeface="+mn-lt"/>
              </a:defRPr>
            </a:lvl1pPr>
          </a:lstStyle>
          <a:p>
            <a:pPr>
              <a:defRPr/>
            </a:pPr>
            <a:fld id="{6FF30210-B83E-4A5F-AC55-2D31C635C62F}"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3672" r:id="rId1"/>
    <p:sldLayoutId id="2147483667" r:id="rId2"/>
    <p:sldLayoutId id="2147483673" r:id="rId3"/>
    <p:sldLayoutId id="2147483668" r:id="rId4"/>
    <p:sldLayoutId id="2147483669" r:id="rId5"/>
    <p:sldLayoutId id="2147483670" r:id="rId6"/>
    <p:sldLayoutId id="2147483674" r:id="rId7"/>
    <p:sldLayoutId id="2147483675" r:id="rId8"/>
    <p:sldLayoutId id="2147483676" r:id="rId9"/>
    <p:sldLayoutId id="2147483671" r:id="rId10"/>
    <p:sldLayoutId id="2147483677" r:id="rId11"/>
  </p:sldLayoutIdLst>
  <p:transition spd="med">
    <p:fade/>
  </p:transition>
  <p:timing>
    <p:tnLst>
      <p:par>
        <p:cTn id="1" dur="indefinite" restart="never" nodeType="tmRoot"/>
      </p:par>
    </p:tnLst>
  </p:timing>
  <p:hf hdr="0" ftr="0" dt="0"/>
  <p:txStyles>
    <p:titleStyle>
      <a:lvl1pPr algn="l" rtl="0" fontAlgn="base">
        <a:lnSpc>
          <a:spcPct val="90000"/>
        </a:lnSpc>
        <a:spcBef>
          <a:spcPct val="0"/>
        </a:spcBef>
        <a:spcAft>
          <a:spcPct val="0"/>
        </a:spcAft>
        <a:buFont typeface="Arial" panose="020B0604020202020204" pitchFamily="34" charset="0"/>
        <a:defRPr sz="3400" kern="1200">
          <a:solidFill>
            <a:srgbClr val="4A3A2A"/>
          </a:solidFill>
          <a:latin typeface="+mj-lt"/>
          <a:ea typeface="+mj-ea"/>
          <a:cs typeface="+mj-cs"/>
        </a:defRPr>
      </a:lvl1pPr>
      <a:lvl2pPr algn="l" rtl="0" fontAlgn="base">
        <a:lnSpc>
          <a:spcPct val="90000"/>
        </a:lnSpc>
        <a:spcBef>
          <a:spcPct val="0"/>
        </a:spcBef>
        <a:spcAft>
          <a:spcPct val="0"/>
        </a:spcAft>
        <a:buFont typeface="Arial" panose="020B0604020202020204" pitchFamily="34" charset="0"/>
        <a:defRPr sz="3400">
          <a:solidFill>
            <a:srgbClr val="4A3A2A"/>
          </a:solidFill>
          <a:latin typeface="Century Gothic" panose="020B0502020202020204" pitchFamily="34" charset="0"/>
        </a:defRPr>
      </a:lvl2pPr>
      <a:lvl3pPr algn="l" rtl="0" fontAlgn="base">
        <a:lnSpc>
          <a:spcPct val="90000"/>
        </a:lnSpc>
        <a:spcBef>
          <a:spcPct val="0"/>
        </a:spcBef>
        <a:spcAft>
          <a:spcPct val="0"/>
        </a:spcAft>
        <a:buFont typeface="Arial" panose="020B0604020202020204" pitchFamily="34" charset="0"/>
        <a:defRPr sz="3400">
          <a:solidFill>
            <a:srgbClr val="4A3A2A"/>
          </a:solidFill>
          <a:latin typeface="Century Gothic" panose="020B0502020202020204" pitchFamily="34" charset="0"/>
        </a:defRPr>
      </a:lvl3pPr>
      <a:lvl4pPr algn="l" rtl="0" fontAlgn="base">
        <a:lnSpc>
          <a:spcPct val="90000"/>
        </a:lnSpc>
        <a:spcBef>
          <a:spcPct val="0"/>
        </a:spcBef>
        <a:spcAft>
          <a:spcPct val="0"/>
        </a:spcAft>
        <a:buFont typeface="Arial" panose="020B0604020202020204" pitchFamily="34" charset="0"/>
        <a:defRPr sz="3400">
          <a:solidFill>
            <a:srgbClr val="4A3A2A"/>
          </a:solidFill>
          <a:latin typeface="Century Gothic" panose="020B0502020202020204" pitchFamily="34" charset="0"/>
        </a:defRPr>
      </a:lvl4pPr>
      <a:lvl5pPr algn="l" rtl="0" fontAlgn="base">
        <a:lnSpc>
          <a:spcPct val="90000"/>
        </a:lnSpc>
        <a:spcBef>
          <a:spcPct val="0"/>
        </a:spcBef>
        <a:spcAft>
          <a:spcPct val="0"/>
        </a:spcAft>
        <a:buFont typeface="Arial" panose="020B0604020202020204" pitchFamily="34" charset="0"/>
        <a:defRPr sz="3400">
          <a:solidFill>
            <a:srgbClr val="4A3A2A"/>
          </a:solidFill>
          <a:latin typeface="Century Gothic" panose="020B0502020202020204" pitchFamily="34" charset="0"/>
        </a:defRPr>
      </a:lvl5pPr>
      <a:lvl6pPr marL="457200" algn="l" rtl="0" fontAlgn="base">
        <a:lnSpc>
          <a:spcPct val="90000"/>
        </a:lnSpc>
        <a:spcBef>
          <a:spcPct val="0"/>
        </a:spcBef>
        <a:spcAft>
          <a:spcPct val="0"/>
        </a:spcAft>
        <a:buFont typeface="Arial" panose="020B0604020202020204" pitchFamily="34" charset="0"/>
        <a:defRPr sz="3400">
          <a:solidFill>
            <a:srgbClr val="4A3A2A"/>
          </a:solidFill>
          <a:latin typeface="Century Gothic" panose="020B0502020202020204" pitchFamily="34" charset="0"/>
        </a:defRPr>
      </a:lvl6pPr>
      <a:lvl7pPr marL="914400" algn="l" rtl="0" fontAlgn="base">
        <a:lnSpc>
          <a:spcPct val="90000"/>
        </a:lnSpc>
        <a:spcBef>
          <a:spcPct val="0"/>
        </a:spcBef>
        <a:spcAft>
          <a:spcPct val="0"/>
        </a:spcAft>
        <a:buFont typeface="Arial" panose="020B0604020202020204" pitchFamily="34" charset="0"/>
        <a:defRPr sz="3400">
          <a:solidFill>
            <a:srgbClr val="4A3A2A"/>
          </a:solidFill>
          <a:latin typeface="Century Gothic" panose="020B0502020202020204" pitchFamily="34" charset="0"/>
        </a:defRPr>
      </a:lvl7pPr>
      <a:lvl8pPr marL="1371600" algn="l" rtl="0" fontAlgn="base">
        <a:lnSpc>
          <a:spcPct val="90000"/>
        </a:lnSpc>
        <a:spcBef>
          <a:spcPct val="0"/>
        </a:spcBef>
        <a:spcAft>
          <a:spcPct val="0"/>
        </a:spcAft>
        <a:buFont typeface="Arial" panose="020B0604020202020204" pitchFamily="34" charset="0"/>
        <a:defRPr sz="3400">
          <a:solidFill>
            <a:srgbClr val="4A3A2A"/>
          </a:solidFill>
          <a:latin typeface="Century Gothic" panose="020B0502020202020204" pitchFamily="34" charset="0"/>
        </a:defRPr>
      </a:lvl8pPr>
      <a:lvl9pPr marL="1828800" algn="l" rtl="0" fontAlgn="base">
        <a:lnSpc>
          <a:spcPct val="90000"/>
        </a:lnSpc>
        <a:spcBef>
          <a:spcPct val="0"/>
        </a:spcBef>
        <a:spcAft>
          <a:spcPct val="0"/>
        </a:spcAft>
        <a:buFont typeface="Arial" panose="020B0604020202020204" pitchFamily="34" charset="0"/>
        <a:defRPr sz="3400">
          <a:solidFill>
            <a:srgbClr val="4A3A2A"/>
          </a:solidFill>
          <a:latin typeface="Century Gothic" panose="020B0502020202020204" pitchFamily="34" charset="0"/>
        </a:defRPr>
      </a:lvl9pPr>
    </p:titleStyle>
    <p:bodyStyle>
      <a:lvl1pPr marL="273050" indent="-228600" algn="l" rtl="0" fontAlgn="base">
        <a:lnSpc>
          <a:spcPct val="90000"/>
        </a:lnSpc>
        <a:spcBef>
          <a:spcPts val="1800"/>
        </a:spcBef>
        <a:spcAft>
          <a:spcPct val="0"/>
        </a:spcAft>
        <a:buSzPct val="80000"/>
        <a:buFont typeface="Arial" panose="020B0604020202020204" pitchFamily="34" charset="0"/>
        <a:buChar char="•"/>
        <a:defRPr sz="2000" kern="1200">
          <a:solidFill>
            <a:schemeClr val="tx1"/>
          </a:solidFill>
          <a:latin typeface="+mn-lt"/>
          <a:ea typeface="+mn-ea"/>
          <a:cs typeface="+mn-cs"/>
        </a:defRPr>
      </a:lvl1pPr>
      <a:lvl2pPr marL="593725" indent="-228600" algn="l" rtl="0" fontAlgn="base">
        <a:lnSpc>
          <a:spcPct val="90000"/>
        </a:lnSpc>
        <a:spcBef>
          <a:spcPts val="1000"/>
        </a:spcBef>
        <a:spcAft>
          <a:spcPct val="0"/>
        </a:spcAft>
        <a:buSzPct val="80000"/>
        <a:buFont typeface="Arial" panose="020B0604020202020204" pitchFamily="34" charset="0"/>
        <a:buChar char="•"/>
        <a:defRPr kern="1200">
          <a:solidFill>
            <a:schemeClr val="tx1"/>
          </a:solidFill>
          <a:latin typeface="+mn-lt"/>
          <a:ea typeface="+mn-ea"/>
          <a:cs typeface="+mn-cs"/>
        </a:defRPr>
      </a:lvl2pPr>
      <a:lvl3pPr marL="914400" indent="-228600" algn="l" rtl="0" fontAlgn="base">
        <a:lnSpc>
          <a:spcPct val="90000"/>
        </a:lnSpc>
        <a:spcBef>
          <a:spcPts val="800"/>
        </a:spcBef>
        <a:spcAft>
          <a:spcPct val="0"/>
        </a:spcAft>
        <a:buSzPct val="80000"/>
        <a:buFont typeface="Arial" panose="020B0604020202020204" pitchFamily="34" charset="0"/>
        <a:buChar char="•"/>
        <a:defRPr sz="1600" kern="1200">
          <a:solidFill>
            <a:schemeClr val="tx1"/>
          </a:solidFill>
          <a:latin typeface="+mn-lt"/>
          <a:ea typeface="+mn-ea"/>
          <a:cs typeface="+mn-cs"/>
        </a:defRPr>
      </a:lvl3pPr>
      <a:lvl4pPr marL="1233488" indent="-228600" algn="l" rtl="0" fontAlgn="base">
        <a:lnSpc>
          <a:spcPct val="90000"/>
        </a:lnSpc>
        <a:spcBef>
          <a:spcPts val="800"/>
        </a:spcBef>
        <a:spcAft>
          <a:spcPct val="0"/>
        </a:spcAft>
        <a:buSzPct val="80000"/>
        <a:buFont typeface="Arial" panose="020B0604020202020204" pitchFamily="34" charset="0"/>
        <a:buChar char="•"/>
        <a:defRPr sz="1400" kern="1200">
          <a:solidFill>
            <a:schemeClr val="tx1"/>
          </a:solidFill>
          <a:latin typeface="+mn-lt"/>
          <a:ea typeface="+mn-ea"/>
          <a:cs typeface="+mn-cs"/>
        </a:defRPr>
      </a:lvl4pPr>
      <a:lvl5pPr marL="1554163" indent="-228600" algn="l" rtl="0" fontAlgn="base">
        <a:lnSpc>
          <a:spcPct val="90000"/>
        </a:lnSpc>
        <a:spcBef>
          <a:spcPts val="800"/>
        </a:spcBef>
        <a:spcAft>
          <a:spcPct val="0"/>
        </a:spcAft>
        <a:buSzPct val="80000"/>
        <a:buFont typeface="Arial" panose="020B0604020202020204"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ctrTitle"/>
          </p:nvPr>
        </p:nvSpPr>
        <p:spPr>
          <a:xfrm>
            <a:off x="1295400" y="1282700"/>
            <a:ext cx="9601200" cy="2160588"/>
          </a:xfrm>
        </p:spPr>
        <p:txBody>
          <a:bodyPr/>
          <a:lstStyle/>
          <a:p>
            <a:pPr>
              <a:lnSpc>
                <a:spcPct val="110000"/>
              </a:lnSpc>
            </a:pPr>
            <a:r>
              <a:rPr lang="cs-CZ" altLang="cs-CZ" dirty="0"/>
              <a:t>Syntaktický pravopis      ve škole</a:t>
            </a:r>
            <a:endParaRPr lang="cs-CZ" altLang="cs-CZ" b="1" dirty="0" smtClean="0">
              <a:latin typeface="Malgun Gothic Semilight" panose="020B0502040204020203" pitchFamily="34" charset="-128"/>
              <a:ea typeface="Malgun Gothic Semilight" panose="020B0502040204020203" pitchFamily="34" charset="-128"/>
            </a:endParaRPr>
          </a:p>
        </p:txBody>
      </p:sp>
      <p:sp>
        <p:nvSpPr>
          <p:cNvPr id="3" name="Podnadpis 2"/>
          <p:cNvSpPr>
            <a:spLocks noGrp="1"/>
          </p:cNvSpPr>
          <p:nvPr>
            <p:ph type="subTitle" idx="1"/>
          </p:nvPr>
        </p:nvSpPr>
        <p:spPr>
          <a:xfrm>
            <a:off x="1295400" y="4214813"/>
            <a:ext cx="9601200" cy="914400"/>
          </a:xfrm>
        </p:spPr>
        <p:txBody>
          <a:bodyPr rtlCol="0">
            <a:normAutofit fontScale="70000" lnSpcReduction="20000"/>
          </a:bodyPr>
          <a:lstStyle/>
          <a:p>
            <a:pPr fontAlgn="auto">
              <a:spcAft>
                <a:spcPts val="0"/>
              </a:spcAft>
              <a:defRPr/>
            </a:pPr>
            <a:r>
              <a:rPr lang="cs-CZ" sz="3500" dirty="0" smtClean="0"/>
              <a:t>Jana Svobodová</a:t>
            </a:r>
          </a:p>
          <a:p>
            <a:pPr fontAlgn="auto">
              <a:spcAft>
                <a:spcPts val="0"/>
              </a:spcAft>
              <a:defRPr/>
            </a:pPr>
            <a:endParaRPr lang="cs-CZ" dirty="0"/>
          </a:p>
          <a:p>
            <a:pPr fontAlgn="auto">
              <a:spcAft>
                <a:spcPts val="0"/>
              </a:spcAft>
              <a:defRPr/>
            </a:pPr>
            <a:endParaRPr lang="cs-CZ" dirty="0"/>
          </a:p>
          <a:p>
            <a:pPr fontAlgn="auto">
              <a:spcAft>
                <a:spcPts val="0"/>
              </a:spcAft>
              <a:defRPr/>
            </a:pPr>
            <a:r>
              <a:rPr lang="cs-CZ" dirty="0"/>
              <a:t>Pedagogická fakulta OU</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2"/>
          <p:cNvSpPr>
            <a:spLocks noGrp="1"/>
          </p:cNvSpPr>
          <p:nvPr>
            <p:ph type="title"/>
          </p:nvPr>
        </p:nvSpPr>
        <p:spPr>
          <a:xfrm>
            <a:off x="1341438" y="438150"/>
            <a:ext cx="9398000" cy="1089025"/>
          </a:xfrm>
        </p:spPr>
        <p:txBody>
          <a:bodyPr/>
          <a:lstStyle/>
          <a:p>
            <a:r>
              <a:rPr lang="cs-CZ" altLang="cs-CZ" dirty="0" smtClean="0"/>
              <a:t>Pojetí vložené věty dříve a dnes</a:t>
            </a:r>
          </a:p>
        </p:txBody>
      </p:sp>
      <p:sp>
        <p:nvSpPr>
          <p:cNvPr id="14" name="Zástupný symbol pro obsah 13"/>
          <p:cNvSpPr>
            <a:spLocks noGrp="1"/>
          </p:cNvSpPr>
          <p:nvPr>
            <p:ph idx="1"/>
          </p:nvPr>
        </p:nvSpPr>
        <p:spPr>
          <a:xfrm>
            <a:off x="1341438" y="1763713"/>
            <a:ext cx="9145587" cy="4168775"/>
          </a:xfrm>
        </p:spPr>
        <p:txBody>
          <a:bodyPr rtlCol="0">
            <a:normAutofit fontScale="92500" lnSpcReduction="10000"/>
          </a:bodyPr>
          <a:lstStyle/>
          <a:p>
            <a:pPr marL="45720" indent="0" fontAlgn="auto">
              <a:lnSpc>
                <a:spcPct val="110000"/>
              </a:lnSpc>
              <a:spcAft>
                <a:spcPts val="0"/>
              </a:spcAft>
              <a:buFont typeface="Arial" panose="020B0604020202020204" pitchFamily="34" charset="0"/>
              <a:buNone/>
              <a:defRPr/>
            </a:pPr>
            <a:r>
              <a:rPr lang="cs-CZ" sz="2400" dirty="0" smtClean="0"/>
              <a:t>Co </a:t>
            </a:r>
            <a:r>
              <a:rPr lang="cs-CZ" sz="2400" dirty="0"/>
              <a:t>do interpunkce se tyto případy neliší, tj. pokaždé je třeba </a:t>
            </a:r>
            <a:r>
              <a:rPr lang="cs-CZ" sz="2400" dirty="0" smtClean="0"/>
              <a:t>takovou </a:t>
            </a:r>
            <a:r>
              <a:rPr lang="cs-CZ" sz="2400" dirty="0"/>
              <a:t>větu od věty (nebo vět) na vyšší mluvnické úrovni povinně oddělit čárkami. Přesto by bylo vhodné dodat k vymezení vložené vedlejší věty, že tradičně podle Šmilauera (1969, s. 401) platí, že „</a:t>
            </a:r>
            <a:r>
              <a:rPr lang="cs-CZ" sz="2400" b="1" dirty="0"/>
              <a:t>vložená věta je přerušením své věty řídící</a:t>
            </a:r>
            <a:r>
              <a:rPr lang="cs-CZ" sz="2400" dirty="0"/>
              <a:t>: </a:t>
            </a:r>
            <a:r>
              <a:rPr lang="cs-CZ" sz="2400" i="1" dirty="0">
                <a:solidFill>
                  <a:srgbClr val="0000FF"/>
                </a:solidFill>
              </a:rPr>
              <a:t>Pes, který nejvíc štěká, nekouše</a:t>
            </a:r>
            <a:r>
              <a:rPr lang="cs-CZ" sz="2400" dirty="0">
                <a:solidFill>
                  <a:srgbClr val="0000FF"/>
                </a:solidFill>
              </a:rPr>
              <a:t>.</a:t>
            </a:r>
            <a:r>
              <a:rPr lang="cs-CZ" sz="2400" dirty="0"/>
              <a:t>“ Stejně ji vysvětlovali i Havránek a Jedlička (1960, s. 393): „</a:t>
            </a:r>
            <a:r>
              <a:rPr lang="cs-CZ" sz="2400" b="1" dirty="0"/>
              <a:t>Závislá věta vedlejší může být</a:t>
            </a:r>
            <a:r>
              <a:rPr lang="cs-CZ" sz="2400" dirty="0"/>
              <a:t> (…) </a:t>
            </a:r>
            <a:r>
              <a:rPr lang="cs-CZ" sz="2400" b="1" dirty="0"/>
              <a:t>vložena do věty hlavní nebo do věty vedlejší, která je její větou řídící</a:t>
            </a:r>
            <a:r>
              <a:rPr lang="cs-CZ" sz="2400" dirty="0"/>
              <a:t>.“ Stejní autoři na vložené věty upozornili už výše (tamtéž, </a:t>
            </a:r>
            <a:r>
              <a:rPr lang="cs-CZ" sz="2400" dirty="0" smtClean="0"/>
              <a:t>     s</a:t>
            </a:r>
            <a:r>
              <a:rPr lang="cs-CZ" sz="2400" dirty="0"/>
              <a:t>. 335): „</a:t>
            </a:r>
            <a:r>
              <a:rPr lang="cs-CZ" sz="2400" b="1" dirty="0"/>
              <a:t>Od větných vsuvek je třeba lišit tzv. věty vložené, nejčastěji vztažné, které jsou mluvnicky začleněny do stavby větné (souvětné) a mají platnost vět vedlejších</a:t>
            </a:r>
            <a:r>
              <a:rPr lang="cs-CZ" sz="2400" dirty="0"/>
              <a:t>.“</a:t>
            </a:r>
            <a:endParaRPr lang="cs-CZ" sz="2200" dirty="0"/>
          </a:p>
        </p:txBody>
      </p:sp>
      <p:sp>
        <p:nvSpPr>
          <p:cNvPr id="22532"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C8D60504-64F7-4100-ABA3-25356A78CE96}" type="slidenum">
              <a:rPr lang="cs-CZ" altLang="cs-CZ"/>
              <a:pPr fontAlgn="base">
                <a:spcBef>
                  <a:spcPct val="0"/>
                </a:spcBef>
                <a:spcAft>
                  <a:spcPct val="0"/>
                </a:spcAft>
              </a:pPr>
              <a:t>10</a:t>
            </a:fld>
            <a:endParaRPr lang="cs-CZ" altLang="cs-CZ"/>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7170" y="438150"/>
            <a:ext cx="10053394" cy="617415"/>
          </a:xfrm>
        </p:spPr>
        <p:txBody>
          <a:bodyPr/>
          <a:lstStyle/>
          <a:p>
            <a:r>
              <a:rPr lang="cs-CZ" sz="2800" dirty="0" smtClean="0"/>
              <a:t>Interpunkční</a:t>
            </a:r>
            <a:r>
              <a:rPr lang="cs-CZ" dirty="0" smtClean="0"/>
              <a:t> </a:t>
            </a:r>
            <a:r>
              <a:rPr lang="cs-CZ" sz="2800" dirty="0" smtClean="0"/>
              <a:t>diktát Saturnin – zadání</a:t>
            </a:r>
            <a:endParaRPr lang="cs-CZ" sz="2800" dirty="0"/>
          </a:p>
        </p:txBody>
      </p:sp>
      <p:sp>
        <p:nvSpPr>
          <p:cNvPr id="3" name="Zástupný symbol pro obsah 2"/>
          <p:cNvSpPr>
            <a:spLocks noGrp="1"/>
          </p:cNvSpPr>
          <p:nvPr>
            <p:ph idx="1"/>
          </p:nvPr>
        </p:nvSpPr>
        <p:spPr>
          <a:xfrm>
            <a:off x="445477" y="1055565"/>
            <a:ext cx="10405086" cy="4961060"/>
          </a:xfrm>
        </p:spPr>
        <p:txBody>
          <a:bodyPr/>
          <a:lstStyle/>
          <a:p>
            <a:pPr marL="93050" indent="0">
              <a:lnSpc>
                <a:spcPct val="80000"/>
              </a:lnSpc>
              <a:buNone/>
            </a:pPr>
            <a:r>
              <a:rPr lang="cs-CZ" dirty="0" smtClean="0"/>
              <a:t>1</a:t>
            </a:r>
            <a:r>
              <a:rPr lang="cs-CZ" dirty="0"/>
              <a:t>. Přiznám se že v tu chvíli kdy zaznělo Barbořino jméno jsem zrudl jako pivoňka ale dědeček si toho vůbec nevšímal.</a:t>
            </a:r>
          </a:p>
          <a:p>
            <a:pPr marL="93050" indent="0">
              <a:lnSpc>
                <a:spcPct val="80000"/>
              </a:lnSpc>
              <a:spcBef>
                <a:spcPts val="1700"/>
              </a:spcBef>
              <a:buNone/>
            </a:pPr>
            <a:r>
              <a:rPr lang="cs-CZ" dirty="0"/>
              <a:t>2. Také Saturnin vypadal jako by byl její jméno přeslechl. </a:t>
            </a:r>
          </a:p>
          <a:p>
            <a:pPr marL="93050" indent="0">
              <a:lnSpc>
                <a:spcPct val="80000"/>
              </a:lnSpc>
              <a:spcBef>
                <a:spcPts val="1700"/>
              </a:spcBef>
              <a:buNone/>
            </a:pPr>
            <a:r>
              <a:rPr lang="cs-CZ" dirty="0"/>
              <a:t>3. Nevnímal jsem dobře co dědeček dále povídal a vzpamatoval jsem se až se mě žertovně optal proč jsem nepřijel po řece se svou obývací lodí.</a:t>
            </a:r>
          </a:p>
          <a:p>
            <a:pPr marL="93050" indent="0">
              <a:lnSpc>
                <a:spcPct val="80000"/>
              </a:lnSpc>
              <a:spcBef>
                <a:spcPts val="1700"/>
              </a:spcBef>
              <a:buNone/>
            </a:pPr>
            <a:r>
              <a:rPr lang="cs-CZ" dirty="0"/>
              <a:t>4. Chtěl jsem mu odpovědět že mi v tom zabránily jezy četných elektráren avšak rozmyslel jsem si to.</a:t>
            </a:r>
          </a:p>
          <a:p>
            <a:pPr marL="93050" indent="0">
              <a:lnSpc>
                <a:spcPct val="80000"/>
              </a:lnSpc>
              <a:spcBef>
                <a:spcPts val="1700"/>
              </a:spcBef>
              <a:buNone/>
            </a:pPr>
            <a:r>
              <a:rPr lang="cs-CZ" dirty="0"/>
              <a:t>5. On vlastně ani na moji odpověď nečekal spokojeně se pochechtával šibalsky mžoural očkama a znenadání mě pobaveně udeřil do zad.</a:t>
            </a:r>
          </a:p>
          <a:p>
            <a:pPr marL="93050" indent="0">
              <a:lnSpc>
                <a:spcPct val="80000"/>
              </a:lnSpc>
              <a:spcBef>
                <a:spcPts val="1700"/>
              </a:spcBef>
              <a:buNone/>
            </a:pPr>
            <a:r>
              <a:rPr lang="cs-CZ" dirty="0"/>
              <a:t>6. Večer jsem seděl ve svém pokoji a přemýšlel jsem jak nedokonalé jsou úsudky které si člověk učiní o svých bližních neboť dosud jsem považoval dědečka za mrzutého starého pána který je poněkud sobecký.</a:t>
            </a:r>
          </a:p>
          <a:p>
            <a:pPr marL="93050" indent="0">
              <a:lnSpc>
                <a:spcPct val="80000"/>
              </a:lnSpc>
              <a:spcBef>
                <a:spcPts val="1700"/>
              </a:spcBef>
              <a:buNone/>
            </a:pPr>
            <a:r>
              <a:rPr lang="cs-CZ" dirty="0"/>
              <a:t>7. Zřejmě jsem mu křivdil a dnes jsem si marně lámal hlavu odkud dědeček ví o mém zájmu o slečnu Barboru.</a:t>
            </a:r>
          </a:p>
          <a:p>
            <a:pPr marL="93050" indent="0">
              <a:lnSpc>
                <a:spcPct val="80000"/>
              </a:lnSpc>
              <a:spcBef>
                <a:spcPts val="1700"/>
              </a:spcBef>
              <a:buNone/>
            </a:pPr>
            <a:r>
              <a:rPr lang="cs-CZ" dirty="0"/>
              <a:t>8. To teď stejně bylo vedlejší poněvadž hlavní bylo že ji pozval a že na mě čeká nejrozkošnější dovolená jakou jsem kdy prožil.</a:t>
            </a:r>
          </a:p>
        </p:txBody>
      </p:sp>
      <p:sp>
        <p:nvSpPr>
          <p:cNvPr id="4" name="Zástupný symbol pro číslo snímku 3"/>
          <p:cNvSpPr>
            <a:spLocks noGrp="1"/>
          </p:cNvSpPr>
          <p:nvPr>
            <p:ph type="sldNum" sz="quarter" idx="12"/>
          </p:nvPr>
        </p:nvSpPr>
        <p:spPr/>
        <p:txBody>
          <a:bodyPr/>
          <a:lstStyle/>
          <a:p>
            <a:pPr>
              <a:defRPr/>
            </a:pPr>
            <a:fld id="{6AC4CEFE-71D4-4F55-8851-768B14481983}" type="slidenum">
              <a:rPr lang="cs-CZ" smtClean="0"/>
              <a:pPr>
                <a:defRPr/>
              </a:pPr>
              <a:t>11</a:t>
            </a:fld>
            <a:endParaRPr lang="cs-CZ" dirty="0"/>
          </a:p>
        </p:txBody>
      </p:sp>
    </p:spTree>
    <p:extLst>
      <p:ext uri="{BB962C8B-B14F-4D97-AF65-F5344CB8AC3E}">
        <p14:creationId xmlns:p14="http://schemas.microsoft.com/office/powerpoint/2010/main" val="3773866680"/>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2"/>
          <p:cNvSpPr>
            <a:spLocks noGrp="1"/>
          </p:cNvSpPr>
          <p:nvPr>
            <p:ph type="title"/>
          </p:nvPr>
        </p:nvSpPr>
        <p:spPr>
          <a:xfrm>
            <a:off x="1341438" y="438150"/>
            <a:ext cx="9398000" cy="1089025"/>
          </a:xfrm>
        </p:spPr>
        <p:txBody>
          <a:bodyPr/>
          <a:lstStyle/>
          <a:p>
            <a:r>
              <a:rPr lang="cs-CZ" altLang="cs-CZ" dirty="0" smtClean="0"/>
              <a:t>Diktát Saturnin – čtyři sondy</a:t>
            </a:r>
          </a:p>
        </p:txBody>
      </p:sp>
      <p:sp>
        <p:nvSpPr>
          <p:cNvPr id="14" name="Zástupný symbol pro obsah 13"/>
          <p:cNvSpPr>
            <a:spLocks noGrp="1"/>
          </p:cNvSpPr>
          <p:nvPr>
            <p:ph idx="1"/>
          </p:nvPr>
        </p:nvSpPr>
        <p:spPr>
          <a:xfrm>
            <a:off x="1341438" y="1763713"/>
            <a:ext cx="10583862" cy="4303712"/>
          </a:xfrm>
        </p:spPr>
        <p:txBody>
          <a:bodyPr rtlCol="0">
            <a:noAutofit/>
          </a:bodyPr>
          <a:lstStyle/>
          <a:p>
            <a:pPr marL="274320" fontAlgn="auto">
              <a:spcAft>
                <a:spcPts val="0"/>
              </a:spcAft>
              <a:defRPr/>
            </a:pPr>
            <a:r>
              <a:rPr lang="cs-CZ" sz="2200" b="1" dirty="0"/>
              <a:t>1. sonda </a:t>
            </a:r>
            <a:r>
              <a:rPr lang="cs-CZ" sz="2200" dirty="0"/>
              <a:t>(DP R. </a:t>
            </a:r>
            <a:r>
              <a:rPr lang="cs-CZ" sz="2200" dirty="0" err="1"/>
              <a:t>Šinka</a:t>
            </a:r>
            <a:r>
              <a:rPr lang="cs-CZ" sz="2200" dirty="0"/>
              <a:t>, OU), </a:t>
            </a:r>
            <a:r>
              <a:rPr lang="cs-CZ" sz="2200" dirty="0" smtClean="0"/>
              <a:t>2003/2004, </a:t>
            </a:r>
            <a:r>
              <a:rPr lang="cs-CZ" sz="2200" dirty="0"/>
              <a:t>201 respondentů </a:t>
            </a:r>
            <a:r>
              <a:rPr lang="cs-CZ" sz="1800" dirty="0"/>
              <a:t>(ZŠ a nižší gymnázium)</a:t>
            </a:r>
          </a:p>
          <a:p>
            <a:pPr marL="274320" fontAlgn="auto">
              <a:spcAft>
                <a:spcPts val="0"/>
              </a:spcAft>
              <a:defRPr/>
            </a:pPr>
            <a:r>
              <a:rPr lang="cs-CZ" sz="2200" b="1" dirty="0"/>
              <a:t>2. </a:t>
            </a:r>
            <a:r>
              <a:rPr lang="cs-CZ" sz="2200" b="1" dirty="0" smtClean="0"/>
              <a:t>sonda </a:t>
            </a:r>
            <a:r>
              <a:rPr lang="cs-CZ" sz="2200" dirty="0"/>
              <a:t>(DP M. Škrabalové, SU), </a:t>
            </a:r>
            <a:r>
              <a:rPr lang="cs-CZ" sz="2200" dirty="0" smtClean="0"/>
              <a:t>2012/2013, </a:t>
            </a:r>
            <a:r>
              <a:rPr lang="cs-CZ" sz="2200" dirty="0"/>
              <a:t>275 respondentů </a:t>
            </a:r>
            <a:r>
              <a:rPr lang="cs-CZ" sz="1800" dirty="0"/>
              <a:t>(ZŠ a nižší gymnázium)</a:t>
            </a:r>
          </a:p>
          <a:p>
            <a:pPr marL="274320" fontAlgn="auto">
              <a:spcAft>
                <a:spcPts val="0"/>
              </a:spcAft>
              <a:defRPr/>
            </a:pPr>
            <a:r>
              <a:rPr lang="cs-CZ" sz="2200" b="1" dirty="0"/>
              <a:t>3. </a:t>
            </a:r>
            <a:r>
              <a:rPr lang="cs-CZ" sz="2200" b="1" dirty="0" smtClean="0"/>
              <a:t>sonda</a:t>
            </a:r>
            <a:r>
              <a:rPr lang="cs-CZ" sz="2200" dirty="0" smtClean="0"/>
              <a:t> </a:t>
            </a:r>
            <a:r>
              <a:rPr lang="cs-CZ" sz="2200" dirty="0"/>
              <a:t>(DP L. Novákové, OU), </a:t>
            </a:r>
            <a:r>
              <a:rPr lang="cs-CZ" sz="2200" dirty="0" smtClean="0"/>
              <a:t>2015/2016</a:t>
            </a:r>
            <a:r>
              <a:rPr lang="cs-CZ" sz="2200" dirty="0"/>
              <a:t>, 205 respondentů </a:t>
            </a:r>
            <a:r>
              <a:rPr lang="cs-CZ" sz="1800" dirty="0"/>
              <a:t>(jen 8. a 9. roč. na 3 </a:t>
            </a:r>
            <a:r>
              <a:rPr lang="cs-CZ" sz="1800" dirty="0" smtClean="0"/>
              <a:t>ZŠ)</a:t>
            </a:r>
          </a:p>
          <a:p>
            <a:pPr marL="274320" fontAlgn="auto">
              <a:spcAft>
                <a:spcPts val="0"/>
              </a:spcAft>
              <a:defRPr/>
            </a:pPr>
            <a:r>
              <a:rPr lang="cs-CZ" sz="2200" b="1" dirty="0" smtClean="0"/>
              <a:t>4. sonda </a:t>
            </a:r>
            <a:r>
              <a:rPr lang="cs-CZ" sz="2200" dirty="0" smtClean="0"/>
              <a:t>(DP V. </a:t>
            </a:r>
            <a:r>
              <a:rPr lang="cs-CZ" sz="2200" dirty="0" err="1" smtClean="0"/>
              <a:t>Samsely</a:t>
            </a:r>
            <a:r>
              <a:rPr lang="cs-CZ" sz="2200" dirty="0" smtClean="0"/>
              <a:t>, OU), 2017/2018, 219 respondentů </a:t>
            </a:r>
            <a:r>
              <a:rPr lang="cs-CZ" sz="1800" dirty="0" smtClean="0"/>
              <a:t>(</a:t>
            </a:r>
            <a:r>
              <a:rPr lang="cs-CZ" sz="1800" dirty="0"/>
              <a:t>jen 8. a 9. roč. na </a:t>
            </a:r>
            <a:r>
              <a:rPr lang="cs-CZ" sz="1800" dirty="0" smtClean="0"/>
              <a:t>  2 ZŠ)</a:t>
            </a:r>
          </a:p>
          <a:p>
            <a:pPr marL="45720" indent="0" fontAlgn="auto">
              <a:lnSpc>
                <a:spcPct val="100000"/>
              </a:lnSpc>
              <a:spcAft>
                <a:spcPts val="0"/>
              </a:spcAft>
              <a:buFont typeface="Arial" panose="020B0604020202020204" pitchFamily="34" charset="0"/>
              <a:buNone/>
              <a:defRPr/>
            </a:pPr>
            <a:r>
              <a:rPr lang="cs-CZ" sz="2200" dirty="0" smtClean="0"/>
              <a:t>V. </a:t>
            </a:r>
            <a:r>
              <a:rPr lang="cs-CZ" sz="2200" dirty="0" err="1" smtClean="0"/>
              <a:t>Samsely</a:t>
            </a:r>
            <a:r>
              <a:rPr lang="cs-CZ" sz="2200" dirty="0" smtClean="0"/>
              <a:t> se shoduje s ostatními, že </a:t>
            </a:r>
            <a:r>
              <a:rPr lang="cs-CZ" sz="2200" b="1" dirty="0" smtClean="0"/>
              <a:t>nejproblémovější </a:t>
            </a:r>
            <a:r>
              <a:rPr lang="cs-CZ" sz="2200" b="1" dirty="0"/>
              <a:t>byla složitá souvětí, </a:t>
            </a:r>
            <a:r>
              <a:rPr lang="cs-CZ" sz="2200" b="1" dirty="0" smtClean="0"/>
              <a:t>zejména 3. souvětí, ale také 1. souvětí (</a:t>
            </a:r>
            <a:r>
              <a:rPr lang="cs-CZ" sz="2200" b="1" dirty="0"/>
              <a:t>s vloženou větou), </a:t>
            </a:r>
            <a:r>
              <a:rPr lang="cs-CZ" sz="2200" dirty="0" smtClean="0"/>
              <a:t>dále</a:t>
            </a:r>
            <a:r>
              <a:rPr lang="cs-CZ" sz="2200" b="1" dirty="0" smtClean="0"/>
              <a:t> </a:t>
            </a:r>
            <a:r>
              <a:rPr lang="cs-CZ" sz="2200" dirty="0" smtClean="0"/>
              <a:t>pak 8. a 6. souvětí. </a:t>
            </a:r>
            <a:br>
              <a:rPr lang="cs-CZ" sz="2200" dirty="0" smtClean="0"/>
            </a:br>
            <a:endParaRPr lang="cs-CZ" sz="2200" dirty="0"/>
          </a:p>
        </p:txBody>
      </p:sp>
      <p:sp>
        <p:nvSpPr>
          <p:cNvPr id="23556"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C852D5C3-0B62-410D-BA4F-60C258D1E20D}" type="slidenum">
              <a:rPr lang="cs-CZ" altLang="cs-CZ"/>
              <a:pPr fontAlgn="base">
                <a:spcBef>
                  <a:spcPct val="0"/>
                </a:spcBef>
                <a:spcAft>
                  <a:spcPct val="0"/>
                </a:spcAft>
              </a:pPr>
              <a:t>12</a:t>
            </a:fld>
            <a:endParaRPr lang="cs-CZ" altLang="cs-CZ"/>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2"/>
          <p:cNvSpPr>
            <a:spLocks noGrp="1"/>
          </p:cNvSpPr>
          <p:nvPr>
            <p:ph type="title"/>
          </p:nvPr>
        </p:nvSpPr>
        <p:spPr>
          <a:xfrm>
            <a:off x="1341438" y="438150"/>
            <a:ext cx="9398000" cy="1089025"/>
          </a:xfrm>
        </p:spPr>
        <p:txBody>
          <a:bodyPr/>
          <a:lstStyle/>
          <a:p>
            <a:r>
              <a:rPr lang="cs-CZ" altLang="cs-CZ" dirty="0" smtClean="0"/>
              <a:t>Diktát Saturnin – srovnání výsledků</a:t>
            </a:r>
          </a:p>
        </p:txBody>
      </p:sp>
      <p:sp>
        <p:nvSpPr>
          <p:cNvPr id="25603"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A1959F7-2617-48E0-85DB-A6E3C5EB2355}" type="slidenum">
              <a:rPr lang="cs-CZ" altLang="cs-CZ"/>
              <a:pPr fontAlgn="base">
                <a:spcBef>
                  <a:spcPct val="0"/>
                </a:spcBef>
                <a:spcAft>
                  <a:spcPct val="0"/>
                </a:spcAft>
              </a:pPr>
              <a:t>13</a:t>
            </a:fld>
            <a:endParaRPr lang="cs-CZ" altLang="cs-CZ"/>
          </a:p>
        </p:txBody>
      </p:sp>
      <p:graphicFrame>
        <p:nvGraphicFramePr>
          <p:cNvPr id="10" name="Zástupný symbol pro obsah 9"/>
          <p:cNvGraphicFramePr>
            <a:graphicFrameLocks noGrp="1"/>
          </p:cNvGraphicFramePr>
          <p:nvPr>
            <p:ph idx="1"/>
            <p:extLst>
              <p:ext uri="{D42A27DB-BD31-4B8C-83A1-F6EECF244321}">
                <p14:modId xmlns:p14="http://schemas.microsoft.com/office/powerpoint/2010/main" val="820997012"/>
              </p:ext>
            </p:extLst>
          </p:nvPr>
        </p:nvGraphicFramePr>
        <p:xfrm>
          <a:off x="1341438" y="1992924"/>
          <a:ext cx="9509124" cy="2898518"/>
        </p:xfrm>
        <a:graphic>
          <a:graphicData uri="http://schemas.openxmlformats.org/drawingml/2006/table">
            <a:tbl>
              <a:tblPr firstRow="1" firstCol="1" bandRow="1">
                <a:tableStyleId>{B301B821-A1FF-4177-AEE7-76D212191A09}</a:tableStyleId>
              </a:tblPr>
              <a:tblGrid>
                <a:gridCol w="2143101"/>
                <a:gridCol w="2143101"/>
                <a:gridCol w="2143101"/>
                <a:gridCol w="3079821"/>
              </a:tblGrid>
              <a:tr h="621322">
                <a:tc>
                  <a:txBody>
                    <a:bodyPr/>
                    <a:lstStyle/>
                    <a:p>
                      <a:pPr algn="ctr">
                        <a:lnSpc>
                          <a:spcPct val="150000"/>
                        </a:lnSpc>
                        <a:spcAft>
                          <a:spcPts val="0"/>
                        </a:spcAft>
                      </a:pPr>
                      <a:r>
                        <a:rPr lang="cs-CZ" sz="1400" dirty="0">
                          <a:effectLst/>
                        </a:rPr>
                        <a:t>školní rok</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effectLst/>
                        </a:rPr>
                        <a:t>počet chyb celkem</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effectLst/>
                        </a:rPr>
                        <a:t>počet žáků</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effectLst/>
                        </a:rPr>
                        <a:t>průměr chyb na žáka</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569299">
                <a:tc>
                  <a:txBody>
                    <a:bodyPr/>
                    <a:lstStyle/>
                    <a:p>
                      <a:pPr algn="ctr">
                        <a:lnSpc>
                          <a:spcPct val="150000"/>
                        </a:lnSpc>
                        <a:spcAft>
                          <a:spcPts val="0"/>
                        </a:spcAft>
                      </a:pPr>
                      <a:r>
                        <a:rPr lang="cs-CZ" sz="1400" dirty="0">
                          <a:solidFill>
                            <a:schemeClr val="tx2"/>
                          </a:solidFill>
                          <a:effectLst/>
                        </a:rPr>
                        <a:t>2003/2004</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b="0" dirty="0">
                          <a:solidFill>
                            <a:schemeClr val="tx2"/>
                          </a:solidFill>
                          <a:effectLst/>
                        </a:rPr>
                        <a:t>888</a:t>
                      </a:r>
                      <a:endParaRPr lang="cs-CZ" sz="1400" b="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b="0" dirty="0">
                          <a:solidFill>
                            <a:schemeClr val="tx2"/>
                          </a:solidFill>
                          <a:effectLst/>
                        </a:rPr>
                        <a:t>201</a:t>
                      </a:r>
                      <a:endParaRPr lang="cs-CZ" sz="1400" b="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b="0" dirty="0">
                          <a:solidFill>
                            <a:schemeClr val="tx2"/>
                          </a:solidFill>
                          <a:effectLst/>
                        </a:rPr>
                        <a:t>4,4</a:t>
                      </a:r>
                      <a:endParaRPr lang="cs-CZ" sz="1400" b="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569299">
                <a:tc>
                  <a:txBody>
                    <a:bodyPr/>
                    <a:lstStyle/>
                    <a:p>
                      <a:pPr algn="ctr">
                        <a:lnSpc>
                          <a:spcPct val="150000"/>
                        </a:lnSpc>
                        <a:spcAft>
                          <a:spcPts val="0"/>
                        </a:spcAft>
                      </a:pPr>
                      <a:r>
                        <a:rPr lang="cs-CZ" sz="1400" dirty="0">
                          <a:solidFill>
                            <a:schemeClr val="tx2"/>
                          </a:solidFill>
                          <a:effectLst/>
                        </a:rPr>
                        <a:t>2012/2013</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solidFill>
                            <a:schemeClr val="tx2"/>
                          </a:solidFill>
                          <a:effectLst/>
                        </a:rPr>
                        <a:t>1546</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solidFill>
                            <a:schemeClr val="tx2"/>
                          </a:solidFill>
                          <a:effectLst/>
                        </a:rPr>
                        <a:t>275</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a:solidFill>
                            <a:schemeClr val="tx2"/>
                          </a:solidFill>
                          <a:effectLst/>
                        </a:rPr>
                        <a:t>5,6</a:t>
                      </a:r>
                      <a:endParaRPr lang="cs-CZ" sz="14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569299">
                <a:tc>
                  <a:txBody>
                    <a:bodyPr/>
                    <a:lstStyle/>
                    <a:p>
                      <a:pPr algn="ctr">
                        <a:lnSpc>
                          <a:spcPct val="150000"/>
                        </a:lnSpc>
                        <a:spcAft>
                          <a:spcPts val="0"/>
                        </a:spcAft>
                      </a:pPr>
                      <a:r>
                        <a:rPr lang="cs-CZ" sz="1400" dirty="0">
                          <a:solidFill>
                            <a:schemeClr val="tx2"/>
                          </a:solidFill>
                          <a:effectLst/>
                        </a:rPr>
                        <a:t>2015/2016</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solidFill>
                            <a:schemeClr val="tx2"/>
                          </a:solidFill>
                          <a:effectLst/>
                        </a:rPr>
                        <a:t>1612</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solidFill>
                            <a:schemeClr val="tx2"/>
                          </a:solidFill>
                          <a:effectLst/>
                        </a:rPr>
                        <a:t>205</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a:solidFill>
                            <a:schemeClr val="tx2"/>
                          </a:solidFill>
                          <a:effectLst/>
                        </a:rPr>
                        <a:t>7,9</a:t>
                      </a:r>
                      <a:endParaRPr lang="cs-CZ" sz="14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569299">
                <a:tc>
                  <a:txBody>
                    <a:bodyPr/>
                    <a:lstStyle/>
                    <a:p>
                      <a:pPr algn="ctr">
                        <a:lnSpc>
                          <a:spcPct val="150000"/>
                        </a:lnSpc>
                        <a:spcAft>
                          <a:spcPts val="0"/>
                        </a:spcAft>
                      </a:pPr>
                      <a:r>
                        <a:rPr lang="cs-CZ" sz="1400" dirty="0">
                          <a:solidFill>
                            <a:schemeClr val="tx2"/>
                          </a:solidFill>
                          <a:effectLst/>
                        </a:rPr>
                        <a:t>2017/2018</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a:solidFill>
                            <a:schemeClr val="tx2"/>
                          </a:solidFill>
                          <a:effectLst/>
                        </a:rPr>
                        <a:t>2387</a:t>
                      </a:r>
                      <a:endParaRPr lang="cs-CZ" sz="14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solidFill>
                            <a:schemeClr val="tx2"/>
                          </a:solidFill>
                          <a:effectLst/>
                        </a:rPr>
                        <a:t>219</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cs-CZ" sz="1400" dirty="0">
                          <a:solidFill>
                            <a:schemeClr val="tx2"/>
                          </a:solidFill>
                          <a:effectLst/>
                        </a:rPr>
                        <a:t>10,9</a:t>
                      </a:r>
                      <a:endParaRPr lang="cs-CZ"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736547734"/>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2"/>
          <p:cNvSpPr>
            <a:spLocks noGrp="1"/>
          </p:cNvSpPr>
          <p:nvPr>
            <p:ph type="title"/>
          </p:nvPr>
        </p:nvSpPr>
        <p:spPr>
          <a:xfrm>
            <a:off x="1341438" y="438150"/>
            <a:ext cx="9398000" cy="1089025"/>
          </a:xfrm>
        </p:spPr>
        <p:txBody>
          <a:bodyPr/>
          <a:lstStyle/>
          <a:p>
            <a:r>
              <a:rPr lang="cs-CZ" altLang="cs-CZ" smtClean="0"/>
              <a:t>Diktát Saturnin – vývoj chybovosti</a:t>
            </a:r>
          </a:p>
        </p:txBody>
      </p:sp>
      <p:sp>
        <p:nvSpPr>
          <p:cNvPr id="25603"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A1959F7-2617-48E0-85DB-A6E3C5EB2355}" type="slidenum">
              <a:rPr lang="cs-CZ" altLang="cs-CZ"/>
              <a:pPr fontAlgn="base">
                <a:spcBef>
                  <a:spcPct val="0"/>
                </a:spcBef>
                <a:spcAft>
                  <a:spcPct val="0"/>
                </a:spcAft>
              </a:pPr>
              <a:t>14</a:t>
            </a:fld>
            <a:endParaRPr lang="cs-CZ" alt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199249382"/>
              </p:ext>
            </p:extLst>
          </p:nvPr>
        </p:nvGraphicFramePr>
        <p:xfrm>
          <a:off x="1341438" y="1676399"/>
          <a:ext cx="10158900" cy="4373414"/>
        </p:xfrm>
        <a:graphic>
          <a:graphicData uri="http://schemas.openxmlformats.org/drawingml/2006/table">
            <a:tbl>
              <a:tblPr>
                <a:tableStyleId>{B301B821-A1FF-4177-AEE7-76D212191A09}</a:tableStyleId>
              </a:tblPr>
              <a:tblGrid>
                <a:gridCol w="1315266"/>
                <a:gridCol w="2034074"/>
                <a:gridCol w="2278775"/>
                <a:gridCol w="2236717"/>
                <a:gridCol w="2294068"/>
              </a:tblGrid>
              <a:tr h="679939">
                <a:tc>
                  <a:txBody>
                    <a:bodyPr/>
                    <a:lstStyle/>
                    <a:p>
                      <a:pPr algn="ctr" fontAlgn="ctr"/>
                      <a:r>
                        <a:rPr lang="cs-CZ" sz="1400" b="1" u="none" strike="noStrike" dirty="0">
                          <a:solidFill>
                            <a:schemeClr val="bg1"/>
                          </a:solidFill>
                          <a:effectLst/>
                        </a:rPr>
                        <a:t>Souvětí/rok</a:t>
                      </a:r>
                      <a:endParaRPr lang="cs-CZ" sz="1400" b="1" i="0" u="none" strike="noStrike" dirty="0">
                        <a:solidFill>
                          <a:schemeClr val="bg1"/>
                        </a:solidFill>
                        <a:effectLst/>
                        <a:latin typeface="Times New Roman" panose="02020603050405020304" pitchFamily="18" charset="0"/>
                      </a:endParaRPr>
                    </a:p>
                  </a:txBody>
                  <a:tcPr marL="9525" marR="9525" marT="9525" marB="0" anchor="ctr">
                    <a:solidFill>
                      <a:schemeClr val="accent1"/>
                    </a:solidFill>
                  </a:tcPr>
                </a:tc>
                <a:tc>
                  <a:txBody>
                    <a:bodyPr/>
                    <a:lstStyle/>
                    <a:p>
                      <a:pPr algn="ctr" fontAlgn="ctr"/>
                      <a:r>
                        <a:rPr lang="cs-CZ" sz="1400" b="1" u="none" strike="noStrike" dirty="0">
                          <a:solidFill>
                            <a:schemeClr val="bg1"/>
                          </a:solidFill>
                          <a:effectLst/>
                        </a:rPr>
                        <a:t>R. </a:t>
                      </a:r>
                      <a:r>
                        <a:rPr lang="cs-CZ" sz="1400" b="1" u="none" strike="noStrike" dirty="0" err="1">
                          <a:solidFill>
                            <a:schemeClr val="bg1"/>
                          </a:solidFill>
                          <a:effectLst/>
                        </a:rPr>
                        <a:t>Šink</a:t>
                      </a:r>
                      <a:r>
                        <a:rPr lang="cs-CZ" sz="1400" b="1" u="none" strike="noStrike" dirty="0">
                          <a:solidFill>
                            <a:schemeClr val="bg1"/>
                          </a:solidFill>
                          <a:effectLst/>
                        </a:rPr>
                        <a:t> 2003/2004</a:t>
                      </a:r>
                      <a:endParaRPr lang="cs-CZ" sz="1400" b="1" i="0" u="none" strike="noStrike" dirty="0">
                        <a:solidFill>
                          <a:schemeClr val="bg1"/>
                        </a:solidFill>
                        <a:effectLst/>
                        <a:latin typeface="Times New Roman" panose="02020603050405020304" pitchFamily="18" charset="0"/>
                      </a:endParaRPr>
                    </a:p>
                  </a:txBody>
                  <a:tcPr marL="9525" marR="9525" marT="9525" marB="0" anchor="ctr">
                    <a:solidFill>
                      <a:schemeClr val="accent1"/>
                    </a:solidFill>
                  </a:tcPr>
                </a:tc>
                <a:tc>
                  <a:txBody>
                    <a:bodyPr/>
                    <a:lstStyle/>
                    <a:p>
                      <a:pPr algn="ctr" fontAlgn="ctr"/>
                      <a:r>
                        <a:rPr lang="cs-CZ" sz="1400" b="1" u="none" strike="noStrike" dirty="0">
                          <a:solidFill>
                            <a:schemeClr val="bg1"/>
                          </a:solidFill>
                          <a:effectLst/>
                        </a:rPr>
                        <a:t>M. Škrabalová 2012/2013</a:t>
                      </a:r>
                      <a:endParaRPr lang="cs-CZ" sz="1400" b="1" i="0" u="none" strike="noStrike" dirty="0">
                        <a:solidFill>
                          <a:schemeClr val="bg1"/>
                        </a:solidFill>
                        <a:effectLst/>
                        <a:latin typeface="Times New Roman" panose="02020603050405020304" pitchFamily="18" charset="0"/>
                      </a:endParaRPr>
                    </a:p>
                  </a:txBody>
                  <a:tcPr marL="9525" marR="9525" marT="9525" marB="0" anchor="ctr">
                    <a:solidFill>
                      <a:schemeClr val="accent1"/>
                    </a:solidFill>
                  </a:tcPr>
                </a:tc>
                <a:tc>
                  <a:txBody>
                    <a:bodyPr/>
                    <a:lstStyle/>
                    <a:p>
                      <a:pPr algn="ctr" fontAlgn="ctr"/>
                      <a:r>
                        <a:rPr lang="cs-CZ" sz="1400" b="1" u="none" strike="noStrike" dirty="0">
                          <a:solidFill>
                            <a:schemeClr val="bg1"/>
                          </a:solidFill>
                          <a:effectLst/>
                        </a:rPr>
                        <a:t>L. Nováková 2015/2016</a:t>
                      </a:r>
                      <a:endParaRPr lang="cs-CZ" sz="1400" b="1" i="0" u="none" strike="noStrike" dirty="0">
                        <a:solidFill>
                          <a:schemeClr val="bg1"/>
                        </a:solidFill>
                        <a:effectLst/>
                        <a:latin typeface="Times New Roman" panose="02020603050405020304" pitchFamily="18" charset="0"/>
                      </a:endParaRPr>
                    </a:p>
                  </a:txBody>
                  <a:tcPr marL="9525" marR="9525" marT="9525" marB="0" anchor="ctr">
                    <a:solidFill>
                      <a:schemeClr val="accent1"/>
                    </a:solidFill>
                  </a:tcPr>
                </a:tc>
                <a:tc>
                  <a:txBody>
                    <a:bodyPr/>
                    <a:lstStyle/>
                    <a:p>
                      <a:pPr algn="ctr" fontAlgn="ctr"/>
                      <a:r>
                        <a:rPr lang="cs-CZ" sz="1400" b="1" u="none" strike="noStrike" dirty="0">
                          <a:solidFill>
                            <a:schemeClr val="bg1"/>
                          </a:solidFill>
                          <a:effectLst/>
                        </a:rPr>
                        <a:t>V. </a:t>
                      </a:r>
                      <a:r>
                        <a:rPr lang="cs-CZ" sz="1400" b="1" u="none" strike="noStrike" dirty="0" err="1">
                          <a:solidFill>
                            <a:schemeClr val="bg1"/>
                          </a:solidFill>
                          <a:effectLst/>
                        </a:rPr>
                        <a:t>Samsely</a:t>
                      </a:r>
                      <a:r>
                        <a:rPr lang="cs-CZ" sz="1400" b="1" u="none" strike="noStrike" dirty="0">
                          <a:solidFill>
                            <a:schemeClr val="bg1"/>
                          </a:solidFill>
                          <a:effectLst/>
                        </a:rPr>
                        <a:t> 2017/2018 </a:t>
                      </a:r>
                      <a:endParaRPr lang="cs-CZ" sz="1400" b="1" i="0" u="none" strike="noStrike" dirty="0">
                        <a:solidFill>
                          <a:schemeClr val="bg1"/>
                        </a:solidFill>
                        <a:effectLst/>
                        <a:latin typeface="Times New Roman" panose="02020603050405020304" pitchFamily="18" charset="0"/>
                      </a:endParaRPr>
                    </a:p>
                  </a:txBody>
                  <a:tcPr marL="9525" marR="9525" marT="9525" marB="0" anchor="ctr">
                    <a:solidFill>
                      <a:schemeClr val="accent1"/>
                    </a:solidFill>
                  </a:tcPr>
                </a:tc>
              </a:tr>
              <a:tr h="479943">
                <a:tc>
                  <a:txBody>
                    <a:bodyPr/>
                    <a:lstStyle/>
                    <a:p>
                      <a:pPr algn="ctr" fontAlgn="ctr"/>
                      <a:r>
                        <a:rPr lang="cs-CZ" sz="1400" u="none" strike="noStrike" dirty="0">
                          <a:solidFill>
                            <a:schemeClr val="tx2"/>
                          </a:solidFill>
                          <a:effectLst/>
                        </a:rPr>
                        <a:t>1. souvětí</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140</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248</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263</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399</a:t>
                      </a:r>
                      <a:endParaRPr lang="cs-CZ" sz="1400" b="1" i="0" u="none" strike="noStrike" dirty="0">
                        <a:solidFill>
                          <a:schemeClr val="tx2"/>
                        </a:solidFill>
                        <a:effectLst/>
                        <a:latin typeface="Times New Roman" panose="02020603050405020304" pitchFamily="18" charset="0"/>
                      </a:endParaRPr>
                    </a:p>
                  </a:txBody>
                  <a:tcPr marL="9525" marR="9525" marT="9525" marB="0" anchor="ctr"/>
                </a:tc>
              </a:tr>
              <a:tr h="459076">
                <a:tc>
                  <a:txBody>
                    <a:bodyPr/>
                    <a:lstStyle/>
                    <a:p>
                      <a:pPr algn="ctr" fontAlgn="ctr"/>
                      <a:r>
                        <a:rPr lang="cs-CZ" sz="1400" u="none" strike="noStrike">
                          <a:solidFill>
                            <a:schemeClr val="tx2"/>
                          </a:solidFill>
                          <a:effectLst/>
                        </a:rPr>
                        <a:t>2. souvětí</a:t>
                      </a:r>
                      <a:endParaRPr lang="cs-CZ" sz="1400" b="1"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38</a:t>
                      </a:r>
                      <a:endParaRPr lang="cs-CZ" sz="1400" b="0"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a:solidFill>
                            <a:schemeClr val="tx2"/>
                          </a:solidFill>
                          <a:effectLst/>
                        </a:rPr>
                        <a:t>85</a:t>
                      </a:r>
                      <a:endParaRPr lang="cs-CZ" sz="1400" b="0"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91</a:t>
                      </a:r>
                      <a:endParaRPr lang="cs-CZ" sz="1400" b="0"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137</a:t>
                      </a:r>
                      <a:endParaRPr lang="cs-CZ" sz="1400" b="0" i="0" u="none" strike="noStrike" dirty="0">
                        <a:solidFill>
                          <a:schemeClr val="tx2"/>
                        </a:solidFill>
                        <a:effectLst/>
                        <a:latin typeface="Times New Roman" panose="02020603050405020304" pitchFamily="18" charset="0"/>
                      </a:endParaRPr>
                    </a:p>
                  </a:txBody>
                  <a:tcPr marL="9525" marR="9525" marT="9525" marB="0" anchor="ctr"/>
                </a:tc>
              </a:tr>
              <a:tr h="459076">
                <a:tc>
                  <a:txBody>
                    <a:bodyPr/>
                    <a:lstStyle/>
                    <a:p>
                      <a:pPr algn="ctr" fontAlgn="ctr"/>
                      <a:r>
                        <a:rPr lang="cs-CZ" sz="1400" u="none" strike="noStrike">
                          <a:solidFill>
                            <a:schemeClr val="tx2"/>
                          </a:solidFill>
                          <a:effectLst/>
                        </a:rPr>
                        <a:t>3. souvětí</a:t>
                      </a:r>
                      <a:endParaRPr lang="cs-CZ" sz="1400" b="1"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270</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491</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386</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510</a:t>
                      </a:r>
                      <a:endParaRPr lang="cs-CZ" sz="1400" b="1" i="0" u="none" strike="noStrike" dirty="0">
                        <a:solidFill>
                          <a:schemeClr val="tx2"/>
                        </a:solidFill>
                        <a:effectLst/>
                        <a:latin typeface="Times New Roman" panose="02020603050405020304" pitchFamily="18" charset="0"/>
                      </a:endParaRPr>
                    </a:p>
                  </a:txBody>
                  <a:tcPr marL="9525" marR="9525" marT="9525" marB="0" anchor="ctr"/>
                </a:tc>
              </a:tr>
              <a:tr h="459076">
                <a:tc>
                  <a:txBody>
                    <a:bodyPr/>
                    <a:lstStyle/>
                    <a:p>
                      <a:pPr algn="ctr" fontAlgn="ctr"/>
                      <a:r>
                        <a:rPr lang="cs-CZ" sz="1400" u="none" strike="noStrike">
                          <a:solidFill>
                            <a:schemeClr val="tx2"/>
                          </a:solidFill>
                          <a:effectLst/>
                        </a:rPr>
                        <a:t>4. souvětí</a:t>
                      </a:r>
                      <a:endParaRPr lang="cs-CZ" sz="1400" b="1"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9</a:t>
                      </a:r>
                      <a:endParaRPr lang="cs-CZ" sz="1400" b="0"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a:solidFill>
                            <a:schemeClr val="tx2"/>
                          </a:solidFill>
                          <a:effectLst/>
                        </a:rPr>
                        <a:t>35</a:t>
                      </a:r>
                      <a:endParaRPr lang="cs-CZ" sz="1400" b="0"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a:solidFill>
                            <a:schemeClr val="tx2"/>
                          </a:solidFill>
                          <a:effectLst/>
                        </a:rPr>
                        <a:t>50</a:t>
                      </a:r>
                      <a:endParaRPr lang="cs-CZ" sz="1400" b="0"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a:solidFill>
                            <a:schemeClr val="tx2"/>
                          </a:solidFill>
                          <a:effectLst/>
                        </a:rPr>
                        <a:t>115</a:t>
                      </a:r>
                      <a:endParaRPr lang="cs-CZ" sz="1400" b="0" i="0" u="none" strike="noStrike">
                        <a:solidFill>
                          <a:schemeClr val="tx2"/>
                        </a:solidFill>
                        <a:effectLst/>
                        <a:latin typeface="Times New Roman" panose="02020603050405020304" pitchFamily="18" charset="0"/>
                      </a:endParaRPr>
                    </a:p>
                  </a:txBody>
                  <a:tcPr marL="9525" marR="9525" marT="9525" marB="0" anchor="ctr"/>
                </a:tc>
              </a:tr>
              <a:tr h="459076">
                <a:tc>
                  <a:txBody>
                    <a:bodyPr/>
                    <a:lstStyle/>
                    <a:p>
                      <a:pPr algn="ctr" fontAlgn="ctr"/>
                      <a:r>
                        <a:rPr lang="cs-CZ" sz="1400" u="none" strike="noStrike">
                          <a:solidFill>
                            <a:schemeClr val="tx2"/>
                          </a:solidFill>
                          <a:effectLst/>
                        </a:rPr>
                        <a:t>5. souvětí</a:t>
                      </a:r>
                      <a:endParaRPr lang="cs-CZ" sz="1400" b="1"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47</a:t>
                      </a:r>
                      <a:endParaRPr lang="cs-CZ" sz="1400" b="0"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65</a:t>
                      </a:r>
                      <a:endParaRPr lang="cs-CZ" sz="1400" b="0"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a:solidFill>
                            <a:schemeClr val="tx2"/>
                          </a:solidFill>
                          <a:effectLst/>
                        </a:rPr>
                        <a:t>128</a:t>
                      </a:r>
                      <a:endParaRPr lang="cs-CZ" sz="1400" b="0"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a:solidFill>
                            <a:schemeClr val="tx2"/>
                          </a:solidFill>
                          <a:effectLst/>
                        </a:rPr>
                        <a:t>205</a:t>
                      </a:r>
                      <a:endParaRPr lang="cs-CZ" sz="1400" b="0" i="0" u="none" strike="noStrike">
                        <a:solidFill>
                          <a:schemeClr val="tx2"/>
                        </a:solidFill>
                        <a:effectLst/>
                        <a:latin typeface="Times New Roman" panose="02020603050405020304" pitchFamily="18" charset="0"/>
                      </a:endParaRPr>
                    </a:p>
                  </a:txBody>
                  <a:tcPr marL="9525" marR="9525" marT="9525" marB="0" anchor="ctr"/>
                </a:tc>
              </a:tr>
              <a:tr h="459076">
                <a:tc>
                  <a:txBody>
                    <a:bodyPr/>
                    <a:lstStyle/>
                    <a:p>
                      <a:pPr algn="ctr" fontAlgn="ctr"/>
                      <a:r>
                        <a:rPr lang="cs-CZ" sz="1400" u="none" strike="noStrike">
                          <a:solidFill>
                            <a:schemeClr val="tx2"/>
                          </a:solidFill>
                          <a:effectLst/>
                        </a:rPr>
                        <a:t>6. souvětí</a:t>
                      </a:r>
                      <a:endParaRPr lang="cs-CZ" sz="1400" b="1"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116</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182</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269</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396</a:t>
                      </a:r>
                      <a:endParaRPr lang="cs-CZ" sz="1400" b="1" i="0" u="none" strike="noStrike" dirty="0">
                        <a:solidFill>
                          <a:schemeClr val="tx2"/>
                        </a:solidFill>
                        <a:effectLst/>
                        <a:latin typeface="Times New Roman" panose="02020603050405020304" pitchFamily="18" charset="0"/>
                      </a:endParaRPr>
                    </a:p>
                  </a:txBody>
                  <a:tcPr marL="9525" marR="9525" marT="9525" marB="0" anchor="ctr"/>
                </a:tc>
              </a:tr>
              <a:tr h="459076">
                <a:tc>
                  <a:txBody>
                    <a:bodyPr/>
                    <a:lstStyle/>
                    <a:p>
                      <a:pPr algn="ctr" fontAlgn="ctr"/>
                      <a:r>
                        <a:rPr lang="cs-CZ" sz="1400" u="none" strike="noStrike">
                          <a:solidFill>
                            <a:schemeClr val="tx2"/>
                          </a:solidFill>
                          <a:effectLst/>
                        </a:rPr>
                        <a:t>7. souvětí</a:t>
                      </a:r>
                      <a:endParaRPr lang="cs-CZ" sz="1400" b="1"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a:solidFill>
                            <a:schemeClr val="tx2"/>
                          </a:solidFill>
                          <a:effectLst/>
                        </a:rPr>
                        <a:t>54</a:t>
                      </a:r>
                      <a:endParaRPr lang="cs-CZ" sz="1400" b="0" i="0" u="none" strike="noStrike">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115</a:t>
                      </a:r>
                      <a:endParaRPr lang="cs-CZ" sz="1400" b="0"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114</a:t>
                      </a:r>
                      <a:endParaRPr lang="cs-CZ" sz="1400" b="0"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u="none" strike="noStrike" dirty="0">
                          <a:solidFill>
                            <a:schemeClr val="tx2"/>
                          </a:solidFill>
                          <a:effectLst/>
                        </a:rPr>
                        <a:t>169</a:t>
                      </a:r>
                      <a:endParaRPr lang="cs-CZ" sz="1400" b="0" i="0" u="none" strike="noStrike" dirty="0">
                        <a:solidFill>
                          <a:schemeClr val="tx2"/>
                        </a:solidFill>
                        <a:effectLst/>
                        <a:latin typeface="Times New Roman" panose="02020603050405020304" pitchFamily="18" charset="0"/>
                      </a:endParaRPr>
                    </a:p>
                  </a:txBody>
                  <a:tcPr marL="9525" marR="9525" marT="9525" marB="0" anchor="ctr"/>
                </a:tc>
              </a:tr>
              <a:tr h="459076">
                <a:tc>
                  <a:txBody>
                    <a:bodyPr/>
                    <a:lstStyle/>
                    <a:p>
                      <a:pPr algn="ctr" fontAlgn="ctr"/>
                      <a:r>
                        <a:rPr lang="cs-CZ" sz="1400" u="none" strike="noStrike" dirty="0">
                          <a:solidFill>
                            <a:schemeClr val="tx2"/>
                          </a:solidFill>
                          <a:effectLst/>
                        </a:rPr>
                        <a:t>8. souvětí</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214</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325</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311</a:t>
                      </a:r>
                      <a:endParaRPr lang="cs-CZ" sz="1400" b="1" i="0" u="none" strike="noStrike" dirty="0">
                        <a:solidFill>
                          <a:schemeClr val="tx2"/>
                        </a:solidFill>
                        <a:effectLst/>
                        <a:latin typeface="Times New Roman" panose="02020603050405020304" pitchFamily="18" charset="0"/>
                      </a:endParaRPr>
                    </a:p>
                  </a:txBody>
                  <a:tcPr marL="9525" marR="9525" marT="9525" marB="0" anchor="ctr"/>
                </a:tc>
                <a:tc>
                  <a:txBody>
                    <a:bodyPr/>
                    <a:lstStyle/>
                    <a:p>
                      <a:pPr algn="ctr" fontAlgn="ctr"/>
                      <a:r>
                        <a:rPr lang="cs-CZ" sz="1400" b="1" u="none" strike="noStrike" dirty="0">
                          <a:solidFill>
                            <a:schemeClr val="tx2"/>
                          </a:solidFill>
                          <a:effectLst/>
                        </a:rPr>
                        <a:t>456</a:t>
                      </a:r>
                      <a:endParaRPr lang="cs-CZ" sz="1400" b="1" i="0" u="none" strike="noStrike" dirty="0">
                        <a:solidFill>
                          <a:schemeClr val="tx2"/>
                        </a:solidFill>
                        <a:effectLst/>
                        <a:latin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1305736447"/>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2"/>
          <p:cNvSpPr>
            <a:spLocks noGrp="1"/>
          </p:cNvSpPr>
          <p:nvPr>
            <p:ph type="title"/>
          </p:nvPr>
        </p:nvSpPr>
        <p:spPr>
          <a:xfrm>
            <a:off x="1341438" y="438150"/>
            <a:ext cx="9398000" cy="1089025"/>
          </a:xfrm>
        </p:spPr>
        <p:txBody>
          <a:bodyPr/>
          <a:lstStyle/>
          <a:p>
            <a:r>
              <a:rPr lang="cs-CZ" altLang="cs-CZ" smtClean="0"/>
              <a:t>Diktát Saturnin – vývoj chybovosti</a:t>
            </a:r>
          </a:p>
        </p:txBody>
      </p:sp>
      <p:sp>
        <p:nvSpPr>
          <p:cNvPr id="25603"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A1959F7-2617-48E0-85DB-A6E3C5EB2355}" type="slidenum">
              <a:rPr lang="cs-CZ" altLang="cs-CZ"/>
              <a:pPr fontAlgn="base">
                <a:spcBef>
                  <a:spcPct val="0"/>
                </a:spcBef>
                <a:spcAft>
                  <a:spcPct val="0"/>
                </a:spcAft>
              </a:pPr>
              <a:t>15</a:t>
            </a:fld>
            <a:endParaRPr lang="cs-CZ" altLang="cs-CZ"/>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634235338"/>
              </p:ext>
            </p:extLst>
          </p:nvPr>
        </p:nvGraphicFramePr>
        <p:xfrm>
          <a:off x="1341437" y="1527175"/>
          <a:ext cx="9971331" cy="47489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5467280"/>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2"/>
          <p:cNvSpPr>
            <a:spLocks noGrp="1"/>
          </p:cNvSpPr>
          <p:nvPr>
            <p:ph type="title"/>
          </p:nvPr>
        </p:nvSpPr>
        <p:spPr>
          <a:xfrm>
            <a:off x="1341438" y="438150"/>
            <a:ext cx="9109075" cy="1089025"/>
          </a:xfrm>
        </p:spPr>
        <p:txBody>
          <a:bodyPr/>
          <a:lstStyle/>
          <a:p>
            <a:r>
              <a:rPr lang="cs-CZ" altLang="cs-CZ" dirty="0" smtClean="0"/>
              <a:t>Pohled do vlastních řad</a:t>
            </a:r>
            <a:br>
              <a:rPr lang="cs-CZ" altLang="cs-CZ" dirty="0" smtClean="0"/>
            </a:br>
            <a:r>
              <a:rPr lang="cs-CZ" altLang="cs-CZ" dirty="0"/>
              <a:t/>
            </a:r>
            <a:br>
              <a:rPr lang="cs-CZ" altLang="cs-CZ" dirty="0"/>
            </a:br>
            <a:r>
              <a:rPr lang="cs-CZ" altLang="cs-CZ" dirty="0" smtClean="0"/>
              <a:t/>
            </a:r>
            <a:br>
              <a:rPr lang="cs-CZ" altLang="cs-CZ" dirty="0" smtClean="0"/>
            </a:br>
            <a:r>
              <a:rPr lang="cs-CZ" altLang="cs-CZ" dirty="0"/>
              <a:t/>
            </a:r>
            <a:br>
              <a:rPr lang="cs-CZ" altLang="cs-CZ" dirty="0"/>
            </a:br>
            <a:r>
              <a:rPr lang="cs-CZ" altLang="cs-CZ" dirty="0" smtClean="0"/>
              <a:t/>
            </a:r>
            <a:br>
              <a:rPr lang="cs-CZ" altLang="cs-CZ" dirty="0" smtClean="0"/>
            </a:br>
            <a:r>
              <a:rPr lang="cs-CZ" altLang="cs-CZ" dirty="0"/>
              <a:t/>
            </a:r>
            <a:br>
              <a:rPr lang="cs-CZ" altLang="cs-CZ" dirty="0"/>
            </a:br>
            <a:r>
              <a:rPr lang="cs-CZ" altLang="cs-CZ" dirty="0" smtClean="0"/>
              <a:t/>
            </a:r>
            <a:br>
              <a:rPr lang="cs-CZ" altLang="cs-CZ" dirty="0" smtClean="0"/>
            </a:br>
            <a:r>
              <a:rPr lang="cs-CZ" altLang="cs-CZ" dirty="0"/>
              <a:t/>
            </a:r>
            <a:br>
              <a:rPr lang="cs-CZ" altLang="cs-CZ" dirty="0"/>
            </a:br>
            <a:r>
              <a:rPr lang="cs-CZ" altLang="cs-CZ" dirty="0" smtClean="0"/>
              <a:t/>
            </a:r>
            <a:br>
              <a:rPr lang="cs-CZ" altLang="cs-CZ" dirty="0" smtClean="0"/>
            </a:br>
            <a:r>
              <a:rPr lang="cs-CZ" altLang="cs-CZ" dirty="0"/>
              <a:t/>
            </a:r>
            <a:br>
              <a:rPr lang="cs-CZ" altLang="cs-CZ" dirty="0"/>
            </a:br>
            <a:r>
              <a:rPr lang="cs-CZ" altLang="cs-CZ" dirty="0" smtClean="0"/>
              <a:t/>
            </a:r>
            <a:br>
              <a:rPr lang="cs-CZ" altLang="cs-CZ" dirty="0" smtClean="0"/>
            </a:br>
            <a:r>
              <a:rPr lang="cs-CZ" altLang="cs-CZ" dirty="0"/>
              <a:t/>
            </a:r>
            <a:br>
              <a:rPr lang="cs-CZ" altLang="cs-CZ" dirty="0"/>
            </a:br>
            <a:r>
              <a:rPr lang="cs-CZ" altLang="cs-CZ" dirty="0" smtClean="0"/>
              <a:t/>
            </a:r>
            <a:br>
              <a:rPr lang="cs-CZ" altLang="cs-CZ" dirty="0" smtClean="0"/>
            </a:br>
            <a:r>
              <a:rPr lang="cs-CZ" altLang="cs-CZ" dirty="0"/>
              <a:t/>
            </a:r>
            <a:br>
              <a:rPr lang="cs-CZ" altLang="cs-CZ" dirty="0"/>
            </a:br>
            <a:r>
              <a:rPr lang="cs-CZ" altLang="cs-CZ" dirty="0" smtClean="0"/>
              <a:t/>
            </a:r>
            <a:br>
              <a:rPr lang="cs-CZ" altLang="cs-CZ" dirty="0" smtClean="0"/>
            </a:br>
            <a:r>
              <a:rPr lang="cs-CZ" altLang="cs-CZ" dirty="0"/>
              <a:t/>
            </a:r>
            <a:br>
              <a:rPr lang="cs-CZ" altLang="cs-CZ" dirty="0"/>
            </a:br>
            <a:r>
              <a:rPr lang="cs-CZ" altLang="cs-CZ" dirty="0" smtClean="0"/>
              <a:t/>
            </a:r>
            <a:br>
              <a:rPr lang="cs-CZ" altLang="cs-CZ" dirty="0" smtClean="0"/>
            </a:br>
            <a:r>
              <a:rPr lang="cs-CZ" altLang="cs-CZ" dirty="0"/>
              <a:t/>
            </a:r>
            <a:br>
              <a:rPr lang="cs-CZ" altLang="cs-CZ" dirty="0"/>
            </a:br>
            <a:r>
              <a:rPr lang="cs-CZ" altLang="cs-CZ" dirty="0" smtClean="0"/>
              <a:t>Pohled do vlastních řad (2017)</a:t>
            </a:r>
          </a:p>
        </p:txBody>
      </p:sp>
      <p:sp>
        <p:nvSpPr>
          <p:cNvPr id="29699" name="Zástupný symbol pro obsah 13"/>
          <p:cNvSpPr>
            <a:spLocks noGrp="1"/>
          </p:cNvSpPr>
          <p:nvPr>
            <p:ph idx="1"/>
          </p:nvPr>
        </p:nvSpPr>
        <p:spPr>
          <a:xfrm>
            <a:off x="1341438" y="1847850"/>
            <a:ext cx="9005887" cy="4168775"/>
          </a:xfrm>
        </p:spPr>
        <p:txBody>
          <a:bodyPr/>
          <a:lstStyle/>
          <a:p>
            <a:pPr>
              <a:lnSpc>
                <a:spcPct val="110000"/>
              </a:lnSpc>
            </a:pPr>
            <a:r>
              <a:rPr lang="cs-CZ" altLang="cs-CZ" sz="2200" dirty="0"/>
              <a:t>Diktát Saturnin</a:t>
            </a:r>
            <a:r>
              <a:rPr lang="cs-CZ" altLang="cs-CZ" sz="2200" b="1" dirty="0"/>
              <a:t> </a:t>
            </a:r>
            <a:r>
              <a:rPr lang="cs-CZ" altLang="cs-CZ" sz="2200" dirty="0" smtClean="0"/>
              <a:t>anonymně vyřešili ostravští studenti učitelství v navazujícím magisterském studiu, tj. po splnění Bc. stupně   vč. </a:t>
            </a:r>
            <a:r>
              <a:rPr lang="cs-CZ" altLang="cs-CZ" sz="2200" dirty="0"/>
              <a:t>s</a:t>
            </a:r>
            <a:r>
              <a:rPr lang="cs-CZ" altLang="cs-CZ" sz="2200" dirty="0" smtClean="0"/>
              <a:t>yntaxe, kde se zdůrazňuje i znalost interpunkce;</a:t>
            </a:r>
          </a:p>
          <a:p>
            <a:pPr>
              <a:lnSpc>
                <a:spcPct val="110000"/>
              </a:lnSpc>
            </a:pPr>
            <a:r>
              <a:rPr lang="cs-CZ" altLang="cs-CZ" sz="2200" dirty="0" smtClean="0"/>
              <a:t> 31 respondentů, září 2017 – diktát zadán nečekaně a bez předchozího upozornění;</a:t>
            </a:r>
          </a:p>
          <a:p>
            <a:pPr>
              <a:lnSpc>
                <a:spcPct val="110000"/>
              </a:lnSpc>
            </a:pPr>
            <a:r>
              <a:rPr lang="cs-CZ" altLang="cs-CZ" sz="2200" dirty="0" smtClean="0"/>
              <a:t>Výsledek: </a:t>
            </a:r>
            <a:r>
              <a:rPr lang="cs-CZ" altLang="cs-CZ" sz="2200" dirty="0" smtClean="0">
                <a:solidFill>
                  <a:srgbClr val="FF0000"/>
                </a:solidFill>
              </a:rPr>
              <a:t>průměrně </a:t>
            </a:r>
            <a:r>
              <a:rPr lang="cs-CZ" altLang="cs-CZ" sz="2200" b="1" dirty="0" smtClean="0">
                <a:solidFill>
                  <a:srgbClr val="FF0000"/>
                </a:solidFill>
              </a:rPr>
              <a:t>3,9</a:t>
            </a:r>
            <a:r>
              <a:rPr lang="cs-CZ" altLang="cs-CZ" sz="2200" dirty="0" smtClean="0">
                <a:solidFill>
                  <a:srgbClr val="FF0000"/>
                </a:solidFill>
              </a:rPr>
              <a:t> chyb </a:t>
            </a:r>
            <a:r>
              <a:rPr lang="cs-CZ" altLang="cs-CZ" sz="2200" dirty="0" smtClean="0"/>
              <a:t>na diktát (</a:t>
            </a:r>
            <a:r>
              <a:rPr lang="cs-CZ" altLang="cs-CZ" sz="2200" u="sng" dirty="0" smtClean="0">
                <a:solidFill>
                  <a:srgbClr val="FF0000"/>
                </a:solidFill>
              </a:rPr>
              <a:t>max. 15 chyb</a:t>
            </a:r>
            <a:r>
              <a:rPr lang="cs-CZ" altLang="cs-CZ" sz="2200" dirty="0" smtClean="0"/>
              <a:t>(</a:t>
            </a:r>
            <a:r>
              <a:rPr lang="cs-CZ" altLang="cs-CZ" sz="2200" b="1" dirty="0" smtClean="0">
                <a:solidFill>
                  <a:srgbClr val="FF0000"/>
                </a:solidFill>
              </a:rPr>
              <a:t>!</a:t>
            </a:r>
            <a:r>
              <a:rPr lang="cs-CZ" altLang="cs-CZ" sz="2200" dirty="0" smtClean="0"/>
              <a:t>); jenom </a:t>
            </a:r>
            <a:r>
              <a:rPr lang="cs-CZ" altLang="cs-CZ" sz="2200" dirty="0" smtClean="0">
                <a:solidFill>
                  <a:srgbClr val="00B050"/>
                </a:solidFill>
              </a:rPr>
              <a:t>5 diktátů bez chyby</a:t>
            </a:r>
            <a:r>
              <a:rPr lang="cs-CZ" altLang="cs-CZ" sz="2200" dirty="0" smtClean="0"/>
              <a:t>.</a:t>
            </a:r>
          </a:p>
        </p:txBody>
      </p:sp>
      <p:sp>
        <p:nvSpPr>
          <p:cNvPr id="29700"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5D63A37-DF5D-4417-ACD7-E3522768D394}" type="slidenum">
              <a:rPr lang="cs-CZ" altLang="cs-CZ"/>
              <a:pPr fontAlgn="base">
                <a:spcBef>
                  <a:spcPct val="0"/>
                </a:spcBef>
                <a:spcAft>
                  <a:spcPct val="0"/>
                </a:spcAft>
              </a:pPr>
              <a:t>16</a:t>
            </a:fld>
            <a:endParaRPr lang="cs-CZ" altLang="cs-CZ"/>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2"/>
          <p:cNvSpPr>
            <a:spLocks noGrp="1"/>
          </p:cNvSpPr>
          <p:nvPr>
            <p:ph type="title"/>
          </p:nvPr>
        </p:nvSpPr>
        <p:spPr>
          <a:xfrm>
            <a:off x="1341438" y="438150"/>
            <a:ext cx="9109075" cy="1089025"/>
          </a:xfrm>
        </p:spPr>
        <p:txBody>
          <a:bodyPr/>
          <a:lstStyle/>
          <a:p>
            <a:r>
              <a:rPr lang="cs-CZ" altLang="cs-CZ" dirty="0"/>
              <a:t>Pohled do vlastních řad (2017)</a:t>
            </a:r>
            <a:endParaRPr lang="cs-CZ" altLang="cs-CZ" dirty="0" smtClean="0"/>
          </a:p>
        </p:txBody>
      </p:sp>
      <p:sp>
        <p:nvSpPr>
          <p:cNvPr id="30723" name="Zástupný symbol pro obsah 13"/>
          <p:cNvSpPr>
            <a:spLocks noGrp="1"/>
          </p:cNvSpPr>
          <p:nvPr>
            <p:ph idx="1"/>
          </p:nvPr>
        </p:nvSpPr>
        <p:spPr>
          <a:xfrm>
            <a:off x="1341438" y="1847850"/>
            <a:ext cx="9005887" cy="4168775"/>
          </a:xfrm>
        </p:spPr>
        <p:txBody>
          <a:bodyPr/>
          <a:lstStyle/>
          <a:p>
            <a:pPr marL="44450" indent="0">
              <a:lnSpc>
                <a:spcPct val="110000"/>
              </a:lnSpc>
              <a:buFont typeface="Arial" panose="020B0604020202020204" pitchFamily="34" charset="0"/>
              <a:buNone/>
            </a:pPr>
            <a:r>
              <a:rPr lang="cs-CZ" altLang="cs-CZ" sz="2200" smtClean="0"/>
              <a:t>Analýza výsledků potvrdila, že u příštích učitelů češtiny, třebaže v bakalářském stupni byli důkladně teoreticky vyškoleni a složili zkoušku ze syntaxe, je nadále „neuralgickým“ místem kladení čárky před slučovací </a:t>
            </a:r>
            <a:r>
              <a:rPr lang="cs-CZ" altLang="cs-CZ" sz="2200" i="1" smtClean="0"/>
              <a:t>a</a:t>
            </a:r>
            <a:r>
              <a:rPr lang="cs-CZ" altLang="cs-CZ" sz="2200" smtClean="0"/>
              <a:t>, když si čárku vyžaduje rozmístění vět na různých syntaktických úrovních. Zdá se, že </a:t>
            </a:r>
            <a:r>
              <a:rPr lang="cs-CZ" altLang="cs-CZ" sz="2200" b="1" smtClean="0"/>
              <a:t>si s sebou stále nesou ještě z vlastních školních let zátěž nesprávného „ukotvení“ interpunkčního pravopisu</a:t>
            </a:r>
            <a:r>
              <a:rPr lang="cs-CZ" altLang="cs-CZ" sz="2200" smtClean="0"/>
              <a:t>, která byla novými vysokoškolskými syntaktickými poznatky překryta jen krátkodobě, nikoli však trvale.</a:t>
            </a:r>
          </a:p>
        </p:txBody>
      </p:sp>
      <p:sp>
        <p:nvSpPr>
          <p:cNvPr id="30724"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5B4818B5-69D1-464E-9BED-796063E33274}" type="slidenum">
              <a:rPr lang="cs-CZ" altLang="cs-CZ"/>
              <a:pPr fontAlgn="base">
                <a:spcBef>
                  <a:spcPct val="0"/>
                </a:spcBef>
                <a:spcAft>
                  <a:spcPct val="0"/>
                </a:spcAft>
              </a:pPr>
              <a:t>17</a:t>
            </a:fld>
            <a:endParaRPr lang="cs-CZ" altLang="cs-CZ"/>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2"/>
          <p:cNvSpPr>
            <a:spLocks noGrp="1"/>
          </p:cNvSpPr>
          <p:nvPr>
            <p:ph type="title"/>
          </p:nvPr>
        </p:nvSpPr>
        <p:spPr>
          <a:xfrm>
            <a:off x="1341438" y="438150"/>
            <a:ext cx="8577262" cy="1089025"/>
          </a:xfrm>
        </p:spPr>
        <p:txBody>
          <a:bodyPr/>
          <a:lstStyle/>
          <a:p>
            <a:r>
              <a:rPr lang="cs-CZ" altLang="cs-CZ" smtClean="0"/>
              <a:t>Závěry</a:t>
            </a:r>
          </a:p>
        </p:txBody>
      </p:sp>
      <p:sp>
        <p:nvSpPr>
          <p:cNvPr id="32771" name="Zástupný symbol pro obsah 13"/>
          <p:cNvSpPr>
            <a:spLocks noGrp="1"/>
          </p:cNvSpPr>
          <p:nvPr>
            <p:ph idx="1"/>
          </p:nvPr>
        </p:nvSpPr>
        <p:spPr>
          <a:xfrm>
            <a:off x="1341438" y="1716088"/>
            <a:ext cx="8869362" cy="4246562"/>
          </a:xfrm>
        </p:spPr>
        <p:txBody>
          <a:bodyPr/>
          <a:lstStyle/>
          <a:p>
            <a:pPr marL="44450" indent="0">
              <a:lnSpc>
                <a:spcPct val="110000"/>
              </a:lnSpc>
              <a:buNone/>
            </a:pPr>
            <a:r>
              <a:rPr lang="cs-CZ" altLang="cs-CZ" sz="2200" dirty="0" smtClean="0"/>
              <a:t>U pravopisných jevů není možné sledovat dobový úzus              a spoléhat na dodatečné zformování normy; pravopis totiž není lingvistická disciplína, ale je stanoven dohodou, tedy kodifikací. </a:t>
            </a:r>
            <a:r>
              <a:rPr lang="cs-CZ" altLang="cs-CZ" sz="2200" b="1" dirty="0" smtClean="0"/>
              <a:t>Pravopisná kodifikace (z PČP) má fungovat jako výchozí a pro školy závazná. </a:t>
            </a:r>
          </a:p>
          <a:p>
            <a:pPr marL="44450" indent="0">
              <a:lnSpc>
                <a:spcPct val="110000"/>
              </a:lnSpc>
              <a:buNone/>
            </a:pPr>
            <a:r>
              <a:rPr lang="cs-CZ" altLang="cs-CZ" sz="2200" b="1" dirty="0" smtClean="0"/>
              <a:t>Pravopisná norma </a:t>
            </a:r>
            <a:r>
              <a:rPr lang="cs-CZ" altLang="cs-CZ" sz="2200" dirty="0" smtClean="0"/>
              <a:t>„ve vztahu ke kodifikaci je v zásadě odvozená“ a „v mnohem větší míře než spisovné normy jednotlivých jazykových rovin </a:t>
            </a:r>
            <a:r>
              <a:rPr lang="cs-CZ" altLang="cs-CZ" sz="2200" b="1" dirty="0" smtClean="0"/>
              <a:t>se vytváří až působením kodifikace</a:t>
            </a:r>
            <a:r>
              <a:rPr lang="cs-CZ" altLang="cs-CZ" sz="2200" dirty="0" smtClean="0"/>
              <a:t>“.                    Robert </a:t>
            </a:r>
            <a:r>
              <a:rPr lang="cs-CZ" altLang="cs-CZ" sz="2200" dirty="0"/>
              <a:t>Adam (1996) </a:t>
            </a:r>
            <a:endParaRPr lang="cs-CZ" altLang="cs-CZ" sz="2200" dirty="0" smtClean="0"/>
          </a:p>
        </p:txBody>
      </p:sp>
      <p:sp>
        <p:nvSpPr>
          <p:cNvPr id="32772"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5CD6BCDB-5B6C-4A18-942D-B71CA85E5380}" type="slidenum">
              <a:rPr lang="cs-CZ" altLang="cs-CZ"/>
              <a:pPr fontAlgn="base">
                <a:spcBef>
                  <a:spcPct val="0"/>
                </a:spcBef>
                <a:spcAft>
                  <a:spcPct val="0"/>
                </a:spcAft>
              </a:pPr>
              <a:t>18</a:t>
            </a:fld>
            <a:endParaRPr lang="cs-CZ" altLang="cs-CZ"/>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2"/>
          <p:cNvSpPr>
            <a:spLocks noGrp="1"/>
          </p:cNvSpPr>
          <p:nvPr>
            <p:ph type="title"/>
          </p:nvPr>
        </p:nvSpPr>
        <p:spPr>
          <a:xfrm>
            <a:off x="1341438" y="438150"/>
            <a:ext cx="8577262" cy="1089025"/>
          </a:xfrm>
        </p:spPr>
        <p:txBody>
          <a:bodyPr/>
          <a:lstStyle/>
          <a:p>
            <a:r>
              <a:rPr lang="cs-CZ" altLang="cs-CZ" smtClean="0"/>
              <a:t>Závěry</a:t>
            </a:r>
          </a:p>
        </p:txBody>
      </p:sp>
      <p:sp>
        <p:nvSpPr>
          <p:cNvPr id="34819" name="Zástupný symbol pro obsah 13"/>
          <p:cNvSpPr>
            <a:spLocks noGrp="1"/>
          </p:cNvSpPr>
          <p:nvPr>
            <p:ph idx="1"/>
          </p:nvPr>
        </p:nvSpPr>
        <p:spPr>
          <a:xfrm>
            <a:off x="1524794" y="1735138"/>
            <a:ext cx="9005887" cy="4246562"/>
          </a:xfrm>
        </p:spPr>
        <p:txBody>
          <a:bodyPr/>
          <a:lstStyle/>
          <a:p>
            <a:pPr marL="44450" indent="0">
              <a:lnSpc>
                <a:spcPct val="110000"/>
              </a:lnSpc>
              <a:buNone/>
            </a:pPr>
            <a:r>
              <a:rPr lang="cs-CZ" altLang="cs-CZ" sz="2200" dirty="0" smtClean="0"/>
              <a:t>Razantní zásahy do kodifikace interpunkčního pravopisu v PČP se sotva dají očekávat, ani když mnoho uživatelů češtiny včetně školní mládeže použití interpunkce nyní ignoruje nebo omezuje. </a:t>
            </a:r>
          </a:p>
          <a:p>
            <a:pPr marL="44450" indent="0">
              <a:lnSpc>
                <a:spcPct val="110000"/>
              </a:lnSpc>
              <a:buNone/>
            </a:pPr>
            <a:r>
              <a:rPr lang="cs-CZ" altLang="cs-CZ" sz="2200" dirty="0" smtClean="0"/>
              <a:t>Vhodné tedy bude </a:t>
            </a:r>
            <a:r>
              <a:rPr lang="cs-CZ" altLang="cs-CZ" sz="2200" b="1" dirty="0" smtClean="0"/>
              <a:t>věnovat pozornost systematické                    a erudované školní výuce češtiny už od 1. stupně ZŠ, kde se        s elementárními interpunkčními zásadami</a:t>
            </a:r>
            <a:r>
              <a:rPr lang="cs-CZ" altLang="cs-CZ" sz="2200" dirty="0" smtClean="0"/>
              <a:t> začíná –                       a osobnosti kvalifikovaného učitele především (</a:t>
            </a:r>
            <a:r>
              <a:rPr lang="cs-CZ" altLang="cs-CZ" sz="2200" b="1" dirty="0" smtClean="0">
                <a:solidFill>
                  <a:srgbClr val="FF0000"/>
                </a:solidFill>
              </a:rPr>
              <a:t>protože                 i aktuálně používané učebnice ČJ mají v syntaktických              a interpunkčních pasážích zatím některá slabá místa, hlavně   co do systematičnosti a přesnosti výkladů a </a:t>
            </a:r>
            <a:r>
              <a:rPr lang="cs-CZ" altLang="cs-CZ" sz="2200" b="1" dirty="0">
                <a:solidFill>
                  <a:srgbClr val="FF0000"/>
                </a:solidFill>
              </a:rPr>
              <a:t>co do volby </a:t>
            </a:r>
            <a:r>
              <a:rPr lang="cs-CZ" altLang="cs-CZ" sz="2200" b="1" dirty="0" smtClean="0">
                <a:solidFill>
                  <a:srgbClr val="FF0000"/>
                </a:solidFill>
              </a:rPr>
              <a:t>vhodných ukázek</a:t>
            </a:r>
            <a:r>
              <a:rPr lang="cs-CZ" altLang="cs-CZ" sz="2200" dirty="0" smtClean="0"/>
              <a:t>).</a:t>
            </a:r>
          </a:p>
        </p:txBody>
      </p:sp>
      <p:sp>
        <p:nvSpPr>
          <p:cNvPr id="34820"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55942652-F7E3-49D0-BF53-320D3E29176A}" type="slidenum">
              <a:rPr lang="cs-CZ" altLang="cs-CZ"/>
              <a:pPr fontAlgn="base">
                <a:spcBef>
                  <a:spcPct val="0"/>
                </a:spcBef>
                <a:spcAft>
                  <a:spcPct val="0"/>
                </a:spcAft>
              </a:pPr>
              <a:t>19</a:t>
            </a:fld>
            <a:endParaRPr lang="cs-CZ" altLang="cs-CZ"/>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2"/>
          <p:cNvSpPr>
            <a:spLocks noGrp="1"/>
          </p:cNvSpPr>
          <p:nvPr>
            <p:ph type="title"/>
          </p:nvPr>
        </p:nvSpPr>
        <p:spPr>
          <a:xfrm>
            <a:off x="1488831" y="745025"/>
            <a:ext cx="7860934" cy="544513"/>
          </a:xfrm>
        </p:spPr>
        <p:txBody>
          <a:bodyPr/>
          <a:lstStyle/>
          <a:p>
            <a:r>
              <a:rPr lang="cs-CZ" altLang="cs-CZ" dirty="0" smtClean="0"/>
              <a:t/>
            </a:r>
            <a:br>
              <a:rPr lang="cs-CZ" altLang="cs-CZ" dirty="0" smtClean="0"/>
            </a:br>
            <a:r>
              <a:rPr lang="cs-CZ" altLang="cs-CZ" dirty="0" smtClean="0"/>
              <a:t>Historické ohlédnutí</a:t>
            </a:r>
          </a:p>
        </p:txBody>
      </p:sp>
      <p:sp>
        <p:nvSpPr>
          <p:cNvPr id="11267" name="Zástupný symbol pro obsah 13"/>
          <p:cNvSpPr>
            <a:spLocks noGrp="1"/>
          </p:cNvSpPr>
          <p:nvPr>
            <p:ph idx="1"/>
          </p:nvPr>
        </p:nvSpPr>
        <p:spPr>
          <a:xfrm>
            <a:off x="1341438" y="1289538"/>
            <a:ext cx="9948862" cy="4700954"/>
          </a:xfrm>
        </p:spPr>
        <p:txBody>
          <a:bodyPr/>
          <a:lstStyle/>
          <a:p>
            <a:pPr marL="44450" indent="0">
              <a:lnSpc>
                <a:spcPct val="110000"/>
              </a:lnSpc>
              <a:spcBef>
                <a:spcPts val="900"/>
              </a:spcBef>
              <a:buNone/>
            </a:pPr>
            <a:r>
              <a:rPr lang="cs-CZ" altLang="cs-CZ" sz="2200" b="1" dirty="0">
                <a:solidFill>
                  <a:schemeClr val="tx2"/>
                </a:solidFill>
              </a:rPr>
              <a:t>Miloslav Sedláček </a:t>
            </a:r>
            <a:r>
              <a:rPr lang="cs-CZ" altLang="cs-CZ" sz="2200" dirty="0"/>
              <a:t>(1925–1996) </a:t>
            </a:r>
            <a:r>
              <a:rPr lang="cs-CZ" altLang="cs-CZ" sz="2200" dirty="0" smtClean="0"/>
              <a:t>jako </a:t>
            </a:r>
            <a:r>
              <a:rPr lang="cs-CZ" altLang="cs-CZ" sz="2200" dirty="0"/>
              <a:t>teoretik </a:t>
            </a:r>
            <a:r>
              <a:rPr lang="cs-CZ" altLang="cs-CZ" sz="2200" dirty="0" smtClean="0"/>
              <a:t>pravopisu</a:t>
            </a:r>
          </a:p>
          <a:p>
            <a:pPr>
              <a:lnSpc>
                <a:spcPct val="110000"/>
              </a:lnSpc>
              <a:spcBef>
                <a:spcPts val="900"/>
              </a:spcBef>
            </a:pPr>
            <a:r>
              <a:rPr lang="cs-CZ" altLang="cs-CZ" sz="2200" dirty="0" smtClean="0"/>
              <a:t>působil </a:t>
            </a:r>
            <a:r>
              <a:rPr lang="cs-CZ" altLang="cs-CZ" sz="2200" dirty="0"/>
              <a:t>v pražském Ústavu pro jazyk český od roku 1962 až do důchodu, </a:t>
            </a:r>
            <a:r>
              <a:rPr lang="cs-CZ" altLang="cs-CZ" sz="2200" dirty="0" smtClean="0"/>
              <a:t>odborně </a:t>
            </a:r>
            <a:r>
              <a:rPr lang="cs-CZ" altLang="cs-CZ" sz="2200" dirty="0"/>
              <a:t>činný zůstal i v důchodu;</a:t>
            </a:r>
          </a:p>
          <a:p>
            <a:pPr>
              <a:lnSpc>
                <a:spcPct val="110000"/>
              </a:lnSpc>
              <a:spcBef>
                <a:spcPts val="900"/>
              </a:spcBef>
            </a:pPr>
            <a:r>
              <a:rPr lang="cs-CZ" altLang="cs-CZ" sz="2200" dirty="0" smtClean="0"/>
              <a:t>systematicky se věnoval zejména pravopisu a grafické stránce jazyka, ale také morfologii a jazykové kultuře;</a:t>
            </a:r>
          </a:p>
          <a:p>
            <a:pPr>
              <a:lnSpc>
                <a:spcPct val="110000"/>
              </a:lnSpc>
              <a:spcBef>
                <a:spcPts val="900"/>
              </a:spcBef>
            </a:pPr>
            <a:r>
              <a:rPr lang="cs-CZ" altLang="cs-CZ" sz="2200" dirty="0" smtClean="0"/>
              <a:t>výkonný redaktor NŘ (v letech 1965–1973);</a:t>
            </a:r>
          </a:p>
          <a:p>
            <a:pPr>
              <a:lnSpc>
                <a:spcPct val="110000"/>
              </a:lnSpc>
              <a:spcBef>
                <a:spcPts val="900"/>
              </a:spcBef>
            </a:pPr>
            <a:r>
              <a:rPr lang="cs-CZ" altLang="cs-CZ" sz="2200" dirty="0" smtClean="0"/>
              <a:t>spoluautor aktualizovaných PČP z roku 1993, a to školního                      i akademického vydání;</a:t>
            </a:r>
          </a:p>
          <a:p>
            <a:pPr>
              <a:lnSpc>
                <a:spcPct val="110000"/>
              </a:lnSpc>
              <a:spcBef>
                <a:spcPts val="900"/>
              </a:spcBef>
            </a:pPr>
            <a:r>
              <a:rPr lang="cs-CZ" altLang="cs-CZ" sz="2200" dirty="0" smtClean="0"/>
              <a:t>důležité stati: </a:t>
            </a:r>
            <a:r>
              <a:rPr lang="cs-CZ" altLang="cs-CZ" sz="2200" i="1" dirty="0" smtClean="0">
                <a:solidFill>
                  <a:srgbClr val="FF0000"/>
                </a:solidFill>
              </a:rPr>
              <a:t>K základním otázkám interpunkce v češtině</a:t>
            </a:r>
            <a:r>
              <a:rPr lang="cs-CZ" altLang="cs-CZ" sz="2200" i="1" dirty="0" smtClean="0"/>
              <a:t>. </a:t>
            </a:r>
            <a:r>
              <a:rPr lang="cs-CZ" altLang="cs-CZ" sz="2200" dirty="0" smtClean="0"/>
              <a:t>NŘ, roč. 69, </a:t>
            </a:r>
            <a:r>
              <a:rPr lang="cs-CZ" altLang="cs-CZ" sz="2200" dirty="0" smtClean="0">
                <a:solidFill>
                  <a:srgbClr val="FF0000"/>
                </a:solidFill>
              </a:rPr>
              <a:t>1986</a:t>
            </a:r>
            <a:r>
              <a:rPr lang="cs-CZ" altLang="cs-CZ" sz="2200" dirty="0" smtClean="0"/>
              <a:t>, č. s. 121–132; </a:t>
            </a:r>
            <a:r>
              <a:rPr lang="cs-CZ" altLang="cs-CZ" sz="2200" i="1" u="heavy" dirty="0" smtClean="0">
                <a:solidFill>
                  <a:srgbClr val="FF0000"/>
                </a:solidFill>
              </a:rPr>
              <a:t>Čárka před spojkou a</a:t>
            </a:r>
            <a:r>
              <a:rPr lang="cs-CZ" altLang="cs-CZ" sz="2200" dirty="0" smtClean="0"/>
              <a:t>. NŘ, roč. 72, </a:t>
            </a:r>
            <a:r>
              <a:rPr lang="cs-CZ" altLang="cs-CZ" sz="2200" dirty="0" smtClean="0">
                <a:solidFill>
                  <a:srgbClr val="FF0000"/>
                </a:solidFill>
              </a:rPr>
              <a:t>1989</a:t>
            </a:r>
            <a:r>
              <a:rPr lang="cs-CZ" altLang="cs-CZ" sz="2200" dirty="0" smtClean="0"/>
              <a:t>, s. 11–19;  </a:t>
            </a:r>
            <a:r>
              <a:rPr lang="cs-CZ" altLang="cs-CZ" sz="2200" i="1" dirty="0" smtClean="0"/>
              <a:t>K vývoji českého pravopisu. </a:t>
            </a:r>
            <a:r>
              <a:rPr lang="cs-CZ" altLang="cs-CZ" sz="2200" dirty="0" smtClean="0"/>
              <a:t>NŘ, roč. 76, 1993, s. 57–71, 126–138.</a:t>
            </a:r>
            <a:endParaRPr lang="cs-CZ" altLang="cs-CZ" sz="2200" dirty="0" smtClean="0">
              <a:solidFill>
                <a:srgbClr val="624D38"/>
              </a:solidFill>
            </a:endParaRPr>
          </a:p>
        </p:txBody>
      </p:sp>
      <p:sp>
        <p:nvSpPr>
          <p:cNvPr id="11268"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E0594ABB-6ECF-433E-A8B9-029E4655840B}" type="slidenum">
              <a:rPr lang="cs-CZ" altLang="cs-CZ"/>
              <a:pPr fontAlgn="base">
                <a:spcBef>
                  <a:spcPct val="0"/>
                </a:spcBef>
                <a:spcAft>
                  <a:spcPct val="0"/>
                </a:spcAft>
              </a:pPr>
              <a:t>2</a:t>
            </a:fld>
            <a:endParaRPr lang="cs-CZ" altLang="cs-CZ"/>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2"/>
          <p:cNvSpPr>
            <a:spLocks noGrp="1"/>
          </p:cNvSpPr>
          <p:nvPr>
            <p:ph type="title"/>
          </p:nvPr>
        </p:nvSpPr>
        <p:spPr>
          <a:xfrm>
            <a:off x="1341438" y="438150"/>
            <a:ext cx="7867650" cy="1089025"/>
          </a:xfrm>
        </p:spPr>
        <p:txBody>
          <a:bodyPr/>
          <a:lstStyle/>
          <a:p>
            <a:r>
              <a:rPr lang="cs-CZ" altLang="cs-CZ" dirty="0"/>
              <a:t>Historické ohlédnutí</a:t>
            </a:r>
            <a:endParaRPr lang="cs-CZ" altLang="cs-CZ" dirty="0" smtClean="0"/>
          </a:p>
        </p:txBody>
      </p:sp>
      <p:sp>
        <p:nvSpPr>
          <p:cNvPr id="13315" name="Zástupný symbol pro obsah 13"/>
          <p:cNvSpPr>
            <a:spLocks noGrp="1"/>
          </p:cNvSpPr>
          <p:nvPr>
            <p:ph idx="1"/>
          </p:nvPr>
        </p:nvSpPr>
        <p:spPr>
          <a:xfrm>
            <a:off x="1341438" y="1651000"/>
            <a:ext cx="10406062" cy="4600575"/>
          </a:xfrm>
        </p:spPr>
        <p:txBody>
          <a:bodyPr/>
          <a:lstStyle/>
          <a:p>
            <a:pPr marL="44450" indent="0">
              <a:lnSpc>
                <a:spcPct val="110000"/>
              </a:lnSpc>
              <a:buNone/>
            </a:pPr>
            <a:r>
              <a:rPr lang="cs-CZ" altLang="cs-CZ" sz="2200" dirty="0" smtClean="0"/>
              <a:t>„Bylo by asi výhodné, kdyby se psaní čárky jako interpunkčního znaménka mohlo řídit podle spojek, tj. kdyby platilo, že před některými spojkami se čárka píše vždycky, před jinými nikdy. Takto se kdysi podávalo poučení </a:t>
            </a:r>
            <a:br>
              <a:rPr lang="cs-CZ" altLang="cs-CZ" sz="2200" dirty="0" smtClean="0"/>
            </a:br>
            <a:r>
              <a:rPr lang="cs-CZ" altLang="cs-CZ" sz="2200" dirty="0" smtClean="0"/>
              <a:t>o interpunkci ve škole, ba i v některých popularizačních příručkách. </a:t>
            </a:r>
            <a:br>
              <a:rPr lang="cs-CZ" altLang="cs-CZ" sz="2200" dirty="0" smtClean="0"/>
            </a:br>
            <a:r>
              <a:rPr lang="cs-CZ" altLang="cs-CZ" sz="2200" dirty="0" smtClean="0"/>
              <a:t>K dobrému ovládání interpunkce to však nevedlo. Je totiž jen málo spojek, o nichž se dá jednoznačně říci, že se před nimi píše čárka vždy, anebo nikdy. </a:t>
            </a:r>
            <a:r>
              <a:rPr lang="cs-CZ" altLang="cs-CZ" sz="2200" b="1" dirty="0" smtClean="0"/>
              <a:t>Mechanickou poučkou nelze nahradit znalost větné skladby, na níž je interpunkce závislá především</a:t>
            </a:r>
            <a:r>
              <a:rPr lang="cs-CZ" altLang="cs-CZ" sz="2200" dirty="0" smtClean="0"/>
              <a:t>. Je ovšem možné i užitečné uvědomit si, jaké úlohy může spojovací výraz ve skladbě spisovné češtiny plnit a jaké důsledky z toho plynou pro (…) užívání interpunkčních znamének. Tak je možno postupovat i při odpovědi na často kladenou otázku, kdy se píše čárka před spojkou </a:t>
            </a:r>
            <a:r>
              <a:rPr lang="cs-CZ" altLang="cs-CZ" sz="2200" i="1" dirty="0" smtClean="0"/>
              <a:t>a</a:t>
            </a:r>
            <a:r>
              <a:rPr lang="cs-CZ" altLang="cs-CZ" sz="2200" dirty="0" smtClean="0"/>
              <a:t>.“			</a:t>
            </a:r>
            <a:r>
              <a:rPr lang="cs-CZ" altLang="cs-CZ" sz="2400" dirty="0" smtClean="0"/>
              <a:t>Miloslav </a:t>
            </a:r>
            <a:r>
              <a:rPr lang="cs-CZ" altLang="cs-CZ" sz="2400" dirty="0"/>
              <a:t>Sedláček (NŘ, 1989)</a:t>
            </a:r>
            <a:endParaRPr lang="cs-CZ" altLang="cs-CZ" sz="2200" dirty="0" smtClean="0">
              <a:solidFill>
                <a:srgbClr val="624D38"/>
              </a:solidFill>
            </a:endParaRPr>
          </a:p>
        </p:txBody>
      </p:sp>
      <p:sp>
        <p:nvSpPr>
          <p:cNvPr id="13316"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D625EFB-F5EA-4562-AFBE-4B988A7FB545}" type="slidenum">
              <a:rPr lang="cs-CZ" altLang="cs-CZ"/>
              <a:pPr fontAlgn="base">
                <a:spcBef>
                  <a:spcPct val="0"/>
                </a:spcBef>
                <a:spcAft>
                  <a:spcPct val="0"/>
                </a:spcAft>
              </a:pPr>
              <a:t>3</a:t>
            </a:fld>
            <a:endParaRPr lang="cs-CZ" altLang="cs-CZ"/>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2"/>
          <p:cNvSpPr>
            <a:spLocks noGrp="1"/>
          </p:cNvSpPr>
          <p:nvPr>
            <p:ph type="title"/>
          </p:nvPr>
        </p:nvSpPr>
        <p:spPr>
          <a:xfrm>
            <a:off x="1341438" y="438150"/>
            <a:ext cx="7867650" cy="1089025"/>
          </a:xfrm>
        </p:spPr>
        <p:txBody>
          <a:bodyPr/>
          <a:lstStyle/>
          <a:p>
            <a:r>
              <a:rPr lang="cs-CZ" altLang="cs-CZ" dirty="0"/>
              <a:t>Historické ohlédnutí</a:t>
            </a:r>
            <a:endParaRPr lang="cs-CZ" altLang="cs-CZ" dirty="0" smtClean="0"/>
          </a:p>
        </p:txBody>
      </p:sp>
      <p:sp>
        <p:nvSpPr>
          <p:cNvPr id="15363" name="Zástupný symbol pro obsah 13"/>
          <p:cNvSpPr>
            <a:spLocks noGrp="1"/>
          </p:cNvSpPr>
          <p:nvPr>
            <p:ph idx="1"/>
          </p:nvPr>
        </p:nvSpPr>
        <p:spPr>
          <a:xfrm>
            <a:off x="1341438" y="1847850"/>
            <a:ext cx="10107612" cy="4168775"/>
          </a:xfrm>
        </p:spPr>
        <p:txBody>
          <a:bodyPr/>
          <a:lstStyle/>
          <a:p>
            <a:pPr marL="44450" indent="0">
              <a:lnSpc>
                <a:spcPct val="110000"/>
              </a:lnSpc>
              <a:buFont typeface="Arial" panose="020B0604020202020204" pitchFamily="34" charset="0"/>
              <a:buNone/>
            </a:pPr>
            <a:r>
              <a:rPr lang="cs-CZ" altLang="cs-CZ" sz="2200" dirty="0" smtClean="0"/>
              <a:t>„Z </a:t>
            </a:r>
            <a:r>
              <a:rPr lang="cs-CZ" altLang="cs-CZ" sz="2200" b="1" dirty="0" smtClean="0"/>
              <a:t>formálních syntaktických</a:t>
            </a:r>
            <a:r>
              <a:rPr lang="cs-CZ" altLang="cs-CZ" sz="2200" dirty="0" smtClean="0"/>
              <a:t> důvodů se píše čárka před </a:t>
            </a:r>
            <a:r>
              <a:rPr lang="cs-CZ" altLang="cs-CZ" sz="2200" i="1" dirty="0" smtClean="0"/>
              <a:t>a </a:t>
            </a:r>
            <a:r>
              <a:rPr lang="cs-CZ" altLang="cs-CZ" sz="2200" dirty="0" smtClean="0"/>
              <a:t>tehdy, jestliže se tato spojka dostane mezi věty, které jsou na různé úrovni závislosti, nebo jsou závislé na různých větách. Př.: </a:t>
            </a:r>
            <a:r>
              <a:rPr lang="cs-CZ" altLang="cs-CZ" sz="2200" i="1" dirty="0" smtClean="0">
                <a:solidFill>
                  <a:srgbClr val="0000FF"/>
                </a:solidFill>
              </a:rPr>
              <a:t>Ležel schoulený jako dítě, které spí, a déšť skrápěl jeho otevřené oči.</a:t>
            </a:r>
            <a:r>
              <a:rPr lang="cs-CZ" altLang="cs-CZ" sz="2200" i="1" dirty="0" smtClean="0"/>
              <a:t> </a:t>
            </a:r>
            <a:r>
              <a:rPr lang="cs-CZ" altLang="cs-CZ" sz="2200" dirty="0" smtClean="0"/>
              <a:t>Spojka </a:t>
            </a:r>
            <a:r>
              <a:rPr lang="cs-CZ" altLang="cs-CZ" sz="2200" i="1" dirty="0" smtClean="0"/>
              <a:t>a </a:t>
            </a:r>
            <a:r>
              <a:rPr lang="cs-CZ" altLang="cs-CZ" sz="2200" dirty="0" smtClean="0"/>
              <a:t>spojuje dvě věty hlavní, mezi nimi je však jedna věta vedlejší, závislá na větě první. </a:t>
            </a:r>
          </a:p>
          <a:p>
            <a:pPr marL="44450" indent="0">
              <a:lnSpc>
                <a:spcPct val="110000"/>
              </a:lnSpc>
              <a:buNone/>
            </a:pPr>
            <a:r>
              <a:rPr lang="cs-CZ" altLang="cs-CZ" sz="2200" i="1" dirty="0" smtClean="0">
                <a:solidFill>
                  <a:srgbClr val="0000FF"/>
                </a:solidFill>
              </a:rPr>
              <a:t>Těžké boty zadupají za rohem, a než se Frantík stačí ohlédnout, stojí nad ním pan Brejcha.</a:t>
            </a:r>
            <a:r>
              <a:rPr lang="cs-CZ" altLang="cs-CZ" sz="2200" i="1" dirty="0" smtClean="0"/>
              <a:t> </a:t>
            </a:r>
            <a:r>
              <a:rPr lang="cs-CZ" altLang="cs-CZ" sz="2200" dirty="0" smtClean="0"/>
              <a:t>(Řezáč) Spojka </a:t>
            </a:r>
            <a:r>
              <a:rPr lang="cs-CZ" altLang="cs-CZ" sz="2200" i="1" dirty="0" smtClean="0"/>
              <a:t>a </a:t>
            </a:r>
            <a:r>
              <a:rPr lang="cs-CZ" altLang="cs-CZ" sz="2200" dirty="0" smtClean="0"/>
              <a:t>spojuje dvě věty hlavní, mezi nimi je věta vedlejší závislá na druhé větě hlavní. Čárka by měla být vlastně před spojkou </a:t>
            </a:r>
            <a:r>
              <a:rPr lang="cs-CZ" altLang="cs-CZ" sz="2200" i="1" dirty="0" smtClean="0"/>
              <a:t>než, </a:t>
            </a:r>
            <a:r>
              <a:rPr lang="cs-CZ" altLang="cs-CZ" sz="2200" dirty="0" smtClean="0"/>
              <a:t>avšak posunuje se před spojku </a:t>
            </a:r>
            <a:r>
              <a:rPr lang="cs-CZ" altLang="cs-CZ" sz="2200" i="1" dirty="0" smtClean="0"/>
              <a:t>a.“ </a:t>
            </a:r>
          </a:p>
          <a:p>
            <a:pPr marL="44450" indent="0">
              <a:lnSpc>
                <a:spcPct val="110000"/>
              </a:lnSpc>
              <a:buNone/>
            </a:pPr>
            <a:r>
              <a:rPr lang="cs-CZ" altLang="cs-CZ" sz="2200" i="1" dirty="0"/>
              <a:t> </a:t>
            </a:r>
            <a:r>
              <a:rPr lang="cs-CZ" altLang="cs-CZ" sz="2200" i="1" dirty="0" smtClean="0"/>
              <a:t>                                                                   </a:t>
            </a:r>
            <a:r>
              <a:rPr lang="cs-CZ" altLang="cs-CZ" sz="2400" dirty="0" smtClean="0"/>
              <a:t>Miloslav </a:t>
            </a:r>
            <a:r>
              <a:rPr lang="cs-CZ" altLang="cs-CZ" sz="2400" dirty="0"/>
              <a:t>Sedláček (NŘ, 1989)</a:t>
            </a:r>
            <a:endParaRPr lang="cs-CZ" altLang="cs-CZ" sz="2200" dirty="0" smtClean="0"/>
          </a:p>
        </p:txBody>
      </p:sp>
      <p:sp>
        <p:nvSpPr>
          <p:cNvPr id="15364"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364A7F4-9E60-4885-B3CD-0C9BEAB28373}" type="slidenum">
              <a:rPr lang="cs-CZ" altLang="cs-CZ"/>
              <a:pPr fontAlgn="base">
                <a:spcBef>
                  <a:spcPct val="0"/>
                </a:spcBef>
                <a:spcAft>
                  <a:spcPct val="0"/>
                </a:spcAft>
              </a:pPr>
              <a:t>4</a:t>
            </a:fld>
            <a:endParaRPr lang="cs-CZ" altLang="cs-CZ"/>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2"/>
          <p:cNvSpPr>
            <a:spLocks noGrp="1"/>
          </p:cNvSpPr>
          <p:nvPr>
            <p:ph type="title"/>
          </p:nvPr>
        </p:nvSpPr>
        <p:spPr>
          <a:xfrm>
            <a:off x="1341438" y="438150"/>
            <a:ext cx="7867650" cy="1089025"/>
          </a:xfrm>
        </p:spPr>
        <p:txBody>
          <a:bodyPr/>
          <a:lstStyle/>
          <a:p>
            <a:r>
              <a:rPr lang="cs-CZ" altLang="cs-CZ" dirty="0" smtClean="0"/>
              <a:t>Související výklady o interpunkci</a:t>
            </a:r>
          </a:p>
        </p:txBody>
      </p:sp>
      <p:sp>
        <p:nvSpPr>
          <p:cNvPr id="16387" name="Zástupný symbol pro obsah 13"/>
          <p:cNvSpPr>
            <a:spLocks noGrp="1"/>
          </p:cNvSpPr>
          <p:nvPr>
            <p:ph idx="1"/>
          </p:nvPr>
        </p:nvSpPr>
        <p:spPr>
          <a:xfrm>
            <a:off x="1341438" y="1847850"/>
            <a:ext cx="9005887" cy="4168775"/>
          </a:xfrm>
        </p:spPr>
        <p:txBody>
          <a:bodyPr/>
          <a:lstStyle/>
          <a:p>
            <a:pPr marL="44450" indent="0">
              <a:lnSpc>
                <a:spcPct val="110000"/>
              </a:lnSpc>
              <a:buFont typeface="Arial" panose="020B0604020202020204" pitchFamily="34" charset="0"/>
              <a:buNone/>
            </a:pPr>
            <a:r>
              <a:rPr lang="cs-CZ" altLang="cs-CZ" sz="2200" dirty="0" smtClean="0"/>
              <a:t>Pokud spolu sousedí věta hlavní (nebo obecně vzato řídící)        a věta vedlejší, není v českém textu vůbec možné, aby byly navzájem spojeny slučovacím (ani jiným) </a:t>
            </a:r>
            <a:r>
              <a:rPr lang="cs-CZ" altLang="cs-CZ" sz="2200" b="1" i="1" dirty="0" smtClean="0"/>
              <a:t>a</a:t>
            </a:r>
            <a:r>
              <a:rPr lang="cs-CZ" altLang="cs-CZ" sz="2200" i="1" dirty="0" smtClean="0"/>
              <a:t> </a:t>
            </a:r>
            <a:r>
              <a:rPr lang="cs-CZ" altLang="cs-CZ" sz="2200" dirty="0" smtClean="0"/>
              <a:t>a aby se čárka nenapsala. Srov.:</a:t>
            </a:r>
          </a:p>
          <a:p>
            <a:pPr marL="44450" indent="0">
              <a:lnSpc>
                <a:spcPct val="110000"/>
              </a:lnSpc>
              <a:buNone/>
            </a:pPr>
            <a:r>
              <a:rPr lang="cs-CZ" altLang="cs-CZ" sz="2200" dirty="0" smtClean="0">
                <a:solidFill>
                  <a:schemeClr val="tx2"/>
                </a:solidFill>
              </a:rPr>
              <a:t>(1)</a:t>
            </a:r>
            <a:r>
              <a:rPr lang="cs-CZ" altLang="cs-CZ" sz="2200" i="1" dirty="0" smtClean="0">
                <a:solidFill>
                  <a:srgbClr val="0000FF"/>
                </a:solidFill>
              </a:rPr>
              <a:t> </a:t>
            </a:r>
            <a:r>
              <a:rPr lang="cs-CZ" altLang="cs-CZ" sz="2200" i="1" dirty="0">
                <a:solidFill>
                  <a:srgbClr val="0000FF"/>
                </a:solidFill>
              </a:rPr>
              <a:t>Uvádíme </a:t>
            </a:r>
            <a:r>
              <a:rPr lang="cs-CZ" altLang="cs-CZ" sz="2200" i="1" dirty="0" smtClean="0">
                <a:solidFill>
                  <a:srgbClr val="0000FF"/>
                </a:solidFill>
              </a:rPr>
              <a:t>příklad, kde slučovací spojka vyžaduje kladení čárky</a:t>
            </a:r>
            <a:r>
              <a:rPr lang="cs-CZ" altLang="cs-CZ" sz="2400" b="1" i="1" dirty="0" smtClean="0">
                <a:solidFill>
                  <a:srgbClr val="FF0000"/>
                </a:solidFill>
              </a:rPr>
              <a:t>,</a:t>
            </a:r>
            <a:r>
              <a:rPr lang="cs-CZ" altLang="cs-CZ" sz="2200" i="1" dirty="0" smtClean="0">
                <a:solidFill>
                  <a:srgbClr val="0000FF"/>
                </a:solidFill>
              </a:rPr>
              <a:t> </a:t>
            </a:r>
            <a:r>
              <a:rPr lang="cs-CZ" altLang="cs-CZ" sz="2200" b="1" i="1" dirty="0" smtClean="0">
                <a:solidFill>
                  <a:srgbClr val="0000FF"/>
                </a:solidFill>
              </a:rPr>
              <a:t>a</a:t>
            </a:r>
            <a:r>
              <a:rPr lang="cs-CZ" altLang="cs-CZ" sz="2200" i="1" dirty="0" smtClean="0">
                <a:solidFill>
                  <a:srgbClr val="0000FF"/>
                </a:solidFill>
              </a:rPr>
              <a:t> vysvětlujeme interpunkci</a:t>
            </a:r>
            <a:r>
              <a:rPr lang="cs-CZ" altLang="cs-CZ" sz="2200" dirty="0" smtClean="0">
                <a:solidFill>
                  <a:srgbClr val="0000FF"/>
                </a:solidFill>
              </a:rPr>
              <a:t>.</a:t>
            </a:r>
          </a:p>
          <a:p>
            <a:pPr marL="44450" indent="0">
              <a:lnSpc>
                <a:spcPct val="110000"/>
              </a:lnSpc>
              <a:buNone/>
            </a:pPr>
            <a:r>
              <a:rPr lang="cs-CZ" altLang="cs-CZ" sz="2200" dirty="0" smtClean="0">
                <a:solidFill>
                  <a:schemeClr val="tx2"/>
                </a:solidFill>
              </a:rPr>
              <a:t>Podobně v učebnici ČJ 6 z nakl. Fraus: </a:t>
            </a:r>
            <a:r>
              <a:rPr lang="cs-CZ" altLang="cs-CZ" sz="2200" i="1" dirty="0" smtClean="0">
                <a:solidFill>
                  <a:srgbClr val="0000FF"/>
                </a:solidFill>
              </a:rPr>
              <a:t>Marta seděla v křesle, které stálo u okna</a:t>
            </a:r>
            <a:r>
              <a:rPr lang="cs-CZ" altLang="cs-CZ" sz="3000" b="1" i="1" dirty="0" smtClean="0">
                <a:solidFill>
                  <a:srgbClr val="FF0000"/>
                </a:solidFill>
              </a:rPr>
              <a:t>,</a:t>
            </a:r>
            <a:r>
              <a:rPr lang="cs-CZ" altLang="cs-CZ" sz="2500" b="1" i="1" dirty="0" smtClean="0">
                <a:solidFill>
                  <a:srgbClr val="FF0000"/>
                </a:solidFill>
              </a:rPr>
              <a:t> </a:t>
            </a:r>
            <a:r>
              <a:rPr lang="cs-CZ" altLang="cs-CZ" sz="2200" b="1" i="1" dirty="0" smtClean="0">
                <a:solidFill>
                  <a:srgbClr val="0000FF"/>
                </a:solidFill>
              </a:rPr>
              <a:t>a</a:t>
            </a:r>
            <a:r>
              <a:rPr lang="cs-CZ" altLang="cs-CZ" sz="2200" i="1" dirty="0" smtClean="0">
                <a:solidFill>
                  <a:srgbClr val="0000FF"/>
                </a:solidFill>
              </a:rPr>
              <a:t> četla si knihu.</a:t>
            </a:r>
          </a:p>
          <a:p>
            <a:pPr marL="44450" indent="0">
              <a:lnSpc>
                <a:spcPct val="110000"/>
              </a:lnSpc>
              <a:buFont typeface="Arial" panose="020B0604020202020204" pitchFamily="34" charset="0"/>
              <a:buNone/>
            </a:pPr>
            <a:r>
              <a:rPr lang="cs-CZ" altLang="cs-CZ" sz="2200" dirty="0" smtClean="0">
                <a:solidFill>
                  <a:schemeClr val="tx2"/>
                </a:solidFill>
              </a:rPr>
              <a:t>„Neuralgické místo“ kladení čárky zde značíme </a:t>
            </a:r>
            <a:r>
              <a:rPr lang="cs-CZ" altLang="cs-CZ" sz="2200" dirty="0" smtClean="0">
                <a:solidFill>
                  <a:srgbClr val="FF0000"/>
                </a:solidFill>
              </a:rPr>
              <a:t>červeně</a:t>
            </a:r>
            <a:r>
              <a:rPr lang="cs-CZ" altLang="cs-CZ" sz="2200" dirty="0" smtClean="0">
                <a:solidFill>
                  <a:schemeClr val="tx2"/>
                </a:solidFill>
              </a:rPr>
              <a:t>.</a:t>
            </a:r>
          </a:p>
        </p:txBody>
      </p:sp>
      <p:sp>
        <p:nvSpPr>
          <p:cNvPr id="16388"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84946E9D-96B8-4D3D-A675-D41EA5C9AC36}" type="slidenum">
              <a:rPr lang="cs-CZ" altLang="cs-CZ"/>
              <a:pPr fontAlgn="base">
                <a:spcBef>
                  <a:spcPct val="0"/>
                </a:spcBef>
                <a:spcAft>
                  <a:spcPct val="0"/>
                </a:spcAft>
              </a:pPr>
              <a:t>5</a:t>
            </a:fld>
            <a:endParaRPr lang="cs-CZ" altLang="cs-CZ"/>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2"/>
          <p:cNvSpPr>
            <a:spLocks noGrp="1"/>
          </p:cNvSpPr>
          <p:nvPr>
            <p:ph type="title"/>
          </p:nvPr>
        </p:nvSpPr>
        <p:spPr>
          <a:xfrm>
            <a:off x="1341438" y="438150"/>
            <a:ext cx="7867650" cy="1089025"/>
          </a:xfrm>
        </p:spPr>
        <p:txBody>
          <a:bodyPr/>
          <a:lstStyle/>
          <a:p>
            <a:r>
              <a:rPr lang="cs-CZ" altLang="cs-CZ" dirty="0" smtClean="0"/>
              <a:t>Související výklady o interpunkci</a:t>
            </a:r>
          </a:p>
        </p:txBody>
      </p:sp>
      <p:sp>
        <p:nvSpPr>
          <p:cNvPr id="16387" name="Zástupný symbol pro obsah 13"/>
          <p:cNvSpPr>
            <a:spLocks noGrp="1"/>
          </p:cNvSpPr>
          <p:nvPr>
            <p:ph idx="1"/>
          </p:nvPr>
        </p:nvSpPr>
        <p:spPr>
          <a:xfrm>
            <a:off x="1341438" y="1847850"/>
            <a:ext cx="9005887" cy="4168775"/>
          </a:xfrm>
        </p:spPr>
        <p:txBody>
          <a:bodyPr/>
          <a:lstStyle/>
          <a:p>
            <a:pPr marL="44450" indent="0">
              <a:lnSpc>
                <a:spcPct val="110000"/>
              </a:lnSpc>
              <a:buFont typeface="Arial" panose="020B0604020202020204" pitchFamily="34" charset="0"/>
              <a:buNone/>
            </a:pPr>
            <a:r>
              <a:rPr lang="cs-CZ" altLang="cs-CZ" sz="2200" dirty="0" smtClean="0"/>
              <a:t>Shodně i u jiného směru závislosti vedlejší věty:</a:t>
            </a:r>
          </a:p>
          <a:p>
            <a:pPr marL="44450" indent="0">
              <a:lnSpc>
                <a:spcPct val="110000"/>
              </a:lnSpc>
              <a:buNone/>
            </a:pPr>
            <a:r>
              <a:rPr lang="cs-CZ" altLang="cs-CZ" sz="2200" dirty="0"/>
              <a:t>(2)</a:t>
            </a:r>
            <a:r>
              <a:rPr lang="cs-CZ" altLang="cs-CZ" sz="2200" dirty="0">
                <a:solidFill>
                  <a:srgbClr val="0000FF"/>
                </a:solidFill>
              </a:rPr>
              <a:t> </a:t>
            </a:r>
            <a:r>
              <a:rPr lang="cs-CZ" altLang="cs-CZ" sz="2200" i="1" dirty="0">
                <a:solidFill>
                  <a:srgbClr val="0000FF"/>
                </a:solidFill>
              </a:rPr>
              <a:t>Použili jsme </a:t>
            </a:r>
            <a:r>
              <a:rPr lang="cs-CZ" altLang="cs-CZ" sz="2200" i="1" dirty="0" smtClean="0">
                <a:solidFill>
                  <a:srgbClr val="0000FF"/>
                </a:solidFill>
              </a:rPr>
              <a:t>příklad</a:t>
            </a:r>
            <a:r>
              <a:rPr lang="cs-CZ" altLang="cs-CZ" sz="3000" b="1" i="1" dirty="0" smtClean="0">
                <a:solidFill>
                  <a:srgbClr val="FF0000"/>
                </a:solidFill>
              </a:rPr>
              <a:t>, </a:t>
            </a:r>
            <a:r>
              <a:rPr lang="cs-CZ" altLang="cs-CZ" sz="2200" b="1" i="1" dirty="0" smtClean="0">
                <a:solidFill>
                  <a:srgbClr val="0000FF"/>
                </a:solidFill>
              </a:rPr>
              <a:t>a</a:t>
            </a:r>
            <a:r>
              <a:rPr lang="cs-CZ" altLang="cs-CZ" sz="2200" i="1" dirty="0" smtClean="0">
                <a:solidFill>
                  <a:srgbClr val="0000FF"/>
                </a:solidFill>
              </a:rPr>
              <a:t> </a:t>
            </a:r>
            <a:r>
              <a:rPr lang="cs-CZ" altLang="cs-CZ" sz="2200" i="1" dirty="0">
                <a:solidFill>
                  <a:srgbClr val="0000FF"/>
                </a:solidFill>
              </a:rPr>
              <a:t>až jsme si objasnili řešení, pochopili jsme nutnost kladení čárky</a:t>
            </a:r>
            <a:r>
              <a:rPr lang="cs-CZ" altLang="cs-CZ" sz="2200" dirty="0">
                <a:solidFill>
                  <a:srgbClr val="0000FF"/>
                </a:solidFill>
              </a:rPr>
              <a:t>.</a:t>
            </a:r>
          </a:p>
          <a:p>
            <a:pPr marL="44450" indent="0">
              <a:lnSpc>
                <a:spcPct val="110000"/>
              </a:lnSpc>
              <a:buNone/>
            </a:pPr>
            <a:r>
              <a:rPr lang="cs-CZ" altLang="cs-CZ" sz="2200" dirty="0" smtClean="0">
                <a:solidFill>
                  <a:schemeClr val="tx2"/>
                </a:solidFill>
              </a:rPr>
              <a:t>Podobně v učebnici ČJ 6 z nakl. Fraus: </a:t>
            </a:r>
            <a:r>
              <a:rPr lang="cs-CZ" altLang="cs-CZ" sz="2200" i="1" dirty="0" smtClean="0">
                <a:solidFill>
                  <a:srgbClr val="0000FF"/>
                </a:solidFill>
              </a:rPr>
              <a:t>Půjdeme ven</a:t>
            </a:r>
            <a:r>
              <a:rPr lang="cs-CZ" altLang="cs-CZ" sz="3000" b="1" i="1" dirty="0" smtClean="0">
                <a:solidFill>
                  <a:srgbClr val="FF0000"/>
                </a:solidFill>
              </a:rPr>
              <a:t>,</a:t>
            </a:r>
            <a:r>
              <a:rPr lang="cs-CZ" altLang="cs-CZ" sz="2500" b="1" i="1" dirty="0" smtClean="0">
                <a:solidFill>
                  <a:srgbClr val="FF0000"/>
                </a:solidFill>
              </a:rPr>
              <a:t> </a:t>
            </a:r>
            <a:r>
              <a:rPr lang="cs-CZ" altLang="cs-CZ" sz="2200" b="1" i="1" dirty="0" smtClean="0">
                <a:solidFill>
                  <a:srgbClr val="0000FF"/>
                </a:solidFill>
              </a:rPr>
              <a:t>a</a:t>
            </a:r>
            <a:r>
              <a:rPr lang="cs-CZ" altLang="cs-CZ" sz="2200" i="1" dirty="0" smtClean="0">
                <a:solidFill>
                  <a:srgbClr val="0000FF"/>
                </a:solidFill>
              </a:rPr>
              <a:t> když bude pršet, vrátíme se domů.</a:t>
            </a:r>
          </a:p>
          <a:p>
            <a:pPr marL="44450" indent="0">
              <a:lnSpc>
                <a:spcPct val="110000"/>
              </a:lnSpc>
              <a:buNone/>
            </a:pPr>
            <a:r>
              <a:rPr lang="cs-CZ" altLang="cs-CZ" sz="2200" dirty="0" smtClean="0">
                <a:solidFill>
                  <a:schemeClr val="tx2"/>
                </a:solidFill>
              </a:rPr>
              <a:t>Také zde je neuralgické místo kladení čárky zvýrazněno </a:t>
            </a:r>
            <a:r>
              <a:rPr lang="cs-CZ" altLang="cs-CZ" sz="2200" dirty="0" smtClean="0">
                <a:solidFill>
                  <a:srgbClr val="FF0000"/>
                </a:solidFill>
              </a:rPr>
              <a:t>červeně</a:t>
            </a:r>
            <a:r>
              <a:rPr lang="cs-CZ" altLang="cs-CZ" sz="2200" dirty="0" smtClean="0">
                <a:solidFill>
                  <a:schemeClr val="tx2"/>
                </a:solidFill>
              </a:rPr>
              <a:t>.</a:t>
            </a:r>
          </a:p>
        </p:txBody>
      </p:sp>
      <p:sp>
        <p:nvSpPr>
          <p:cNvPr id="16388"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84946E9D-96B8-4D3D-A675-D41EA5C9AC36}" type="slidenum">
              <a:rPr lang="cs-CZ" altLang="cs-CZ"/>
              <a:pPr fontAlgn="base">
                <a:spcBef>
                  <a:spcPct val="0"/>
                </a:spcBef>
                <a:spcAft>
                  <a:spcPct val="0"/>
                </a:spcAft>
              </a:pPr>
              <a:t>6</a:t>
            </a:fld>
            <a:endParaRPr lang="cs-CZ" altLang="cs-CZ"/>
          </a:p>
        </p:txBody>
      </p:sp>
    </p:spTree>
    <p:extLst>
      <p:ext uri="{BB962C8B-B14F-4D97-AF65-F5344CB8AC3E}">
        <p14:creationId xmlns:p14="http://schemas.microsoft.com/office/powerpoint/2010/main" val="3105803459"/>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2"/>
          <p:cNvSpPr>
            <a:spLocks noGrp="1"/>
          </p:cNvSpPr>
          <p:nvPr>
            <p:ph type="title"/>
          </p:nvPr>
        </p:nvSpPr>
        <p:spPr/>
        <p:txBody>
          <a:bodyPr/>
          <a:lstStyle/>
          <a:p>
            <a:r>
              <a:rPr lang="cs-CZ" altLang="cs-CZ" sz="3000" dirty="0"/>
              <a:t>Související výklady o </a:t>
            </a:r>
            <a:r>
              <a:rPr lang="cs-CZ" altLang="cs-CZ" sz="3000" dirty="0" smtClean="0"/>
              <a:t>interpunkci – příklady Fraus </a:t>
            </a:r>
          </a:p>
        </p:txBody>
      </p:sp>
      <p:sp>
        <p:nvSpPr>
          <p:cNvPr id="14" name="Zástupný symbol pro obsah 13"/>
          <p:cNvSpPr>
            <a:spLocks noGrp="1"/>
          </p:cNvSpPr>
          <p:nvPr>
            <p:ph idx="1"/>
          </p:nvPr>
        </p:nvSpPr>
        <p:spPr>
          <a:xfrm>
            <a:off x="1341438" y="1744663"/>
            <a:ext cx="9417050" cy="4168775"/>
          </a:xfrm>
        </p:spPr>
        <p:txBody>
          <a:bodyPr rtlCol="0">
            <a:normAutofit fontScale="92500" lnSpcReduction="10000"/>
          </a:bodyPr>
          <a:lstStyle/>
          <a:p>
            <a:pPr marL="45720" indent="0" fontAlgn="auto">
              <a:lnSpc>
                <a:spcPct val="110000"/>
              </a:lnSpc>
              <a:spcAft>
                <a:spcPts val="0"/>
              </a:spcAft>
              <a:buNone/>
              <a:defRPr/>
            </a:pPr>
            <a:r>
              <a:rPr lang="cs-CZ" sz="2390" dirty="0" smtClean="0"/>
              <a:t>V</a:t>
            </a:r>
            <a:r>
              <a:rPr lang="cs-CZ" sz="2390" dirty="0"/>
              <a:t> zájmu přesnosti bychom u </a:t>
            </a:r>
            <a:r>
              <a:rPr lang="cs-CZ" sz="2390" dirty="0" smtClean="0"/>
              <a:t>1. příkladu měli </a:t>
            </a:r>
            <a:r>
              <a:rPr lang="cs-CZ" sz="2390" dirty="0"/>
              <a:t>vždy žákům vysvětlovat, že </a:t>
            </a:r>
            <a:r>
              <a:rPr lang="cs-CZ" sz="2390" u="sng" dirty="0">
                <a:solidFill>
                  <a:schemeClr val="tx2"/>
                </a:solidFill>
              </a:rPr>
              <a:t>1. a 3. věta v pořadí </a:t>
            </a:r>
            <a:r>
              <a:rPr lang="cs-CZ" sz="2390" dirty="0">
                <a:solidFill>
                  <a:schemeClr val="tx2"/>
                </a:solidFill>
              </a:rPr>
              <a:t>jsou vzájemně</a:t>
            </a:r>
            <a:r>
              <a:rPr lang="cs-CZ" sz="2390" b="1" dirty="0">
                <a:solidFill>
                  <a:srgbClr val="FF0000"/>
                </a:solidFill>
              </a:rPr>
              <a:t> spojeny </a:t>
            </a:r>
            <a:r>
              <a:rPr lang="cs-CZ" sz="2390" dirty="0">
                <a:solidFill>
                  <a:schemeClr val="tx2"/>
                </a:solidFill>
              </a:rPr>
              <a:t>slučovacím </a:t>
            </a:r>
            <a:r>
              <a:rPr lang="cs-CZ" sz="2390" b="1" i="1" dirty="0">
                <a:solidFill>
                  <a:srgbClr val="0000FF"/>
                </a:solidFill>
              </a:rPr>
              <a:t>a</a:t>
            </a:r>
            <a:r>
              <a:rPr lang="cs-CZ" sz="2390" dirty="0">
                <a:solidFill>
                  <a:schemeClr val="tx2"/>
                </a:solidFill>
              </a:rPr>
              <a:t>,</a:t>
            </a:r>
            <a:r>
              <a:rPr lang="cs-CZ" sz="2390" dirty="0"/>
              <a:t> kdežto 2. věta</a:t>
            </a:r>
            <a:r>
              <a:rPr lang="cs-CZ" sz="2390" b="1" dirty="0"/>
              <a:t> </a:t>
            </a:r>
            <a:r>
              <a:rPr lang="cs-CZ" sz="2390" dirty="0"/>
              <a:t>(vedlejší)</a:t>
            </a:r>
            <a:r>
              <a:rPr lang="cs-CZ" sz="2390" b="1" dirty="0"/>
              <a:t> </a:t>
            </a:r>
            <a:r>
              <a:rPr lang="cs-CZ" sz="2390" dirty="0">
                <a:solidFill>
                  <a:schemeClr val="tx2"/>
                </a:solidFill>
              </a:rPr>
              <a:t>je </a:t>
            </a:r>
            <a:r>
              <a:rPr lang="cs-CZ" sz="2390" b="1" dirty="0">
                <a:solidFill>
                  <a:srgbClr val="FF0000"/>
                </a:solidFill>
              </a:rPr>
              <a:t>připojena </a:t>
            </a:r>
            <a:r>
              <a:rPr lang="cs-CZ" sz="2390" dirty="0"/>
              <a:t>ke své řídící větě</a:t>
            </a:r>
            <a:r>
              <a:rPr lang="cs-CZ" sz="2390" dirty="0">
                <a:solidFill>
                  <a:srgbClr val="FF0000"/>
                </a:solidFill>
              </a:rPr>
              <a:t> </a:t>
            </a:r>
            <a:r>
              <a:rPr lang="cs-CZ" sz="2390" dirty="0" smtClean="0">
                <a:solidFill>
                  <a:schemeClr val="tx2"/>
                </a:solidFill>
              </a:rPr>
              <a:t>(1. v pořadí) podřadicím </a:t>
            </a:r>
            <a:r>
              <a:rPr lang="cs-CZ" sz="2390" dirty="0">
                <a:solidFill>
                  <a:schemeClr val="tx2"/>
                </a:solidFill>
              </a:rPr>
              <a:t>prostředkem </a:t>
            </a:r>
            <a:r>
              <a:rPr lang="cs-CZ" sz="2390" dirty="0"/>
              <a:t>(</a:t>
            </a:r>
            <a:r>
              <a:rPr lang="cs-CZ" sz="2390" b="1" i="1" dirty="0" smtClean="0">
                <a:solidFill>
                  <a:srgbClr val="0000FF"/>
                </a:solidFill>
              </a:rPr>
              <a:t>které</a:t>
            </a:r>
            <a:r>
              <a:rPr lang="cs-CZ" sz="2390" dirty="0" smtClean="0"/>
              <a:t>).</a:t>
            </a:r>
          </a:p>
          <a:p>
            <a:pPr marL="45720" indent="0" fontAlgn="auto">
              <a:lnSpc>
                <a:spcPct val="110000"/>
              </a:lnSpc>
              <a:spcAft>
                <a:spcPts val="0"/>
              </a:spcAft>
              <a:buNone/>
              <a:defRPr/>
            </a:pPr>
            <a:r>
              <a:rPr lang="cs-CZ" altLang="cs-CZ" sz="2390" dirty="0" smtClean="0"/>
              <a:t>Obdobně pak u 2. příkladu jsou </a:t>
            </a:r>
            <a:r>
              <a:rPr lang="cs-CZ" altLang="cs-CZ" sz="2390" u="sng" dirty="0" smtClean="0">
                <a:solidFill>
                  <a:schemeClr val="tx2"/>
                </a:solidFill>
              </a:rPr>
              <a:t>1. a 3. věta v pořadí </a:t>
            </a:r>
            <a:r>
              <a:rPr lang="cs-CZ" sz="2390" dirty="0"/>
              <a:t>vzájemně </a:t>
            </a:r>
            <a:r>
              <a:rPr lang="cs-CZ" sz="2390" b="1" dirty="0">
                <a:solidFill>
                  <a:srgbClr val="FF0000"/>
                </a:solidFill>
              </a:rPr>
              <a:t>spojeny </a:t>
            </a:r>
            <a:r>
              <a:rPr lang="cs-CZ" sz="2390" dirty="0">
                <a:solidFill>
                  <a:schemeClr val="tx2"/>
                </a:solidFill>
              </a:rPr>
              <a:t>slučovacím </a:t>
            </a:r>
            <a:r>
              <a:rPr lang="cs-CZ" sz="2390" b="1" i="1" dirty="0" smtClean="0">
                <a:solidFill>
                  <a:srgbClr val="0000FF"/>
                </a:solidFill>
              </a:rPr>
              <a:t>a</a:t>
            </a:r>
            <a:r>
              <a:rPr lang="cs-CZ" sz="2390" b="1" dirty="0" smtClean="0">
                <a:solidFill>
                  <a:schemeClr val="tx2"/>
                </a:solidFill>
              </a:rPr>
              <a:t>, </a:t>
            </a:r>
            <a:r>
              <a:rPr lang="cs-CZ" sz="2390" dirty="0" smtClean="0">
                <a:solidFill>
                  <a:schemeClr val="tx2"/>
                </a:solidFill>
              </a:rPr>
              <a:t>zatímco 2. věta v pořadí je </a:t>
            </a:r>
            <a:r>
              <a:rPr lang="cs-CZ" sz="2390" b="1" dirty="0" smtClean="0">
                <a:solidFill>
                  <a:srgbClr val="FF0000"/>
                </a:solidFill>
              </a:rPr>
              <a:t>připojena</a:t>
            </a:r>
            <a:r>
              <a:rPr lang="cs-CZ" sz="2390" dirty="0" smtClean="0">
                <a:solidFill>
                  <a:schemeClr val="tx2"/>
                </a:solidFill>
              </a:rPr>
              <a:t> pomocí podřadicího prostředku </a:t>
            </a:r>
            <a:r>
              <a:rPr lang="cs-CZ" sz="2390" b="1" i="1" dirty="0" smtClean="0">
                <a:solidFill>
                  <a:srgbClr val="0000FF"/>
                </a:solidFill>
              </a:rPr>
              <a:t>když </a:t>
            </a:r>
            <a:r>
              <a:rPr lang="cs-CZ" sz="2390" dirty="0" smtClean="0">
                <a:solidFill>
                  <a:schemeClr val="tx2"/>
                </a:solidFill>
              </a:rPr>
              <a:t>ke 3. větě v pořadí</a:t>
            </a:r>
            <a:r>
              <a:rPr lang="cs-CZ" sz="2390" b="1" dirty="0" smtClean="0">
                <a:solidFill>
                  <a:schemeClr val="tx2"/>
                </a:solidFill>
              </a:rPr>
              <a:t>. </a:t>
            </a:r>
          </a:p>
          <a:p>
            <a:pPr marL="45720" indent="0" fontAlgn="auto">
              <a:lnSpc>
                <a:spcPct val="110000"/>
              </a:lnSpc>
              <a:spcAft>
                <a:spcPts val="0"/>
              </a:spcAft>
              <a:buNone/>
              <a:defRPr/>
            </a:pPr>
            <a:r>
              <a:rPr lang="cs-CZ" altLang="cs-CZ" sz="2390" dirty="0" smtClean="0"/>
              <a:t>Opět platí, že obě </a:t>
            </a:r>
            <a:r>
              <a:rPr lang="cs-CZ" altLang="cs-CZ" sz="2390" dirty="0"/>
              <a:t>hlavní věty jsou </a:t>
            </a:r>
            <a:r>
              <a:rPr lang="cs-CZ" altLang="cs-CZ" sz="2390" dirty="0" smtClean="0"/>
              <a:t>spojeny slučovacím </a:t>
            </a:r>
            <a:r>
              <a:rPr lang="cs-CZ" altLang="cs-CZ" sz="2390" b="1" i="1" dirty="0">
                <a:solidFill>
                  <a:srgbClr val="0000FF"/>
                </a:solidFill>
              </a:rPr>
              <a:t>a,</a:t>
            </a:r>
            <a:r>
              <a:rPr lang="cs-CZ" altLang="cs-CZ" sz="2390" dirty="0"/>
              <a:t> ale interpunkční čárka se </a:t>
            </a:r>
            <a:r>
              <a:rPr lang="cs-CZ" altLang="cs-CZ" sz="2390" dirty="0" smtClean="0"/>
              <a:t>umístí před toto </a:t>
            </a:r>
            <a:r>
              <a:rPr lang="cs-CZ" altLang="cs-CZ" sz="2390" b="1" i="1" dirty="0" smtClean="0">
                <a:solidFill>
                  <a:srgbClr val="0000FF"/>
                </a:solidFill>
              </a:rPr>
              <a:t>a </a:t>
            </a:r>
            <a:r>
              <a:rPr lang="cs-CZ" altLang="cs-CZ" sz="2390" dirty="0" smtClean="0"/>
              <a:t>z</a:t>
            </a:r>
            <a:r>
              <a:rPr lang="cs-CZ" altLang="cs-CZ" sz="2390" dirty="0"/>
              <a:t> důvodu </a:t>
            </a:r>
            <a:r>
              <a:rPr lang="cs-CZ" altLang="cs-CZ" sz="2390" dirty="0" smtClean="0"/>
              <a:t>oddělení vět     na různých úrovních(1</a:t>
            </a:r>
            <a:r>
              <a:rPr lang="cs-CZ" altLang="cs-CZ" sz="2390" dirty="0"/>
              <a:t>. hlavní, 2. vedlejší, 3. hlavní). </a:t>
            </a:r>
          </a:p>
          <a:p>
            <a:pPr marL="45720" indent="0" fontAlgn="auto">
              <a:lnSpc>
                <a:spcPct val="110000"/>
              </a:lnSpc>
              <a:spcAft>
                <a:spcPts val="0"/>
              </a:spcAft>
              <a:buNone/>
              <a:defRPr/>
            </a:pPr>
            <a:endParaRPr lang="cs-CZ" sz="2200" dirty="0"/>
          </a:p>
        </p:txBody>
      </p:sp>
      <p:sp>
        <p:nvSpPr>
          <p:cNvPr id="17412"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ED2FC0FC-4571-4A07-A47C-707CCF8D265C}" type="slidenum">
              <a:rPr lang="cs-CZ" altLang="cs-CZ"/>
              <a:pPr fontAlgn="base">
                <a:spcBef>
                  <a:spcPct val="0"/>
                </a:spcBef>
                <a:spcAft>
                  <a:spcPct val="0"/>
                </a:spcAft>
              </a:pPr>
              <a:t>7</a:t>
            </a:fld>
            <a:endParaRPr lang="cs-CZ" altLang="cs-CZ"/>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2"/>
          <p:cNvSpPr>
            <a:spLocks noGrp="1"/>
          </p:cNvSpPr>
          <p:nvPr>
            <p:ph type="title"/>
          </p:nvPr>
        </p:nvSpPr>
        <p:spPr>
          <a:xfrm>
            <a:off x="1341438" y="438150"/>
            <a:ext cx="9398000" cy="1089025"/>
          </a:xfrm>
        </p:spPr>
        <p:txBody>
          <a:bodyPr/>
          <a:lstStyle/>
          <a:p>
            <a:r>
              <a:rPr lang="cs-CZ" altLang="cs-CZ" dirty="0"/>
              <a:t>Související výklady o </a:t>
            </a:r>
            <a:r>
              <a:rPr lang="cs-CZ" altLang="cs-CZ" dirty="0" smtClean="0"/>
              <a:t>interpunkci </a:t>
            </a:r>
          </a:p>
        </p:txBody>
      </p:sp>
      <p:sp>
        <p:nvSpPr>
          <p:cNvPr id="19459" name="Zástupný symbol pro obsah 13"/>
          <p:cNvSpPr>
            <a:spLocks noGrp="1"/>
          </p:cNvSpPr>
          <p:nvPr>
            <p:ph idx="1"/>
          </p:nvPr>
        </p:nvSpPr>
        <p:spPr>
          <a:xfrm>
            <a:off x="1341438" y="1763713"/>
            <a:ext cx="9874250" cy="4168775"/>
          </a:xfrm>
        </p:spPr>
        <p:txBody>
          <a:bodyPr/>
          <a:lstStyle/>
          <a:p>
            <a:pPr marL="44450" indent="0">
              <a:lnSpc>
                <a:spcPct val="110000"/>
              </a:lnSpc>
              <a:buFont typeface="Arial" panose="020B0604020202020204" pitchFamily="34" charset="0"/>
              <a:buNone/>
            </a:pPr>
            <a:r>
              <a:rPr lang="cs-CZ" altLang="cs-CZ" sz="2200" dirty="0" smtClean="0">
                <a:solidFill>
                  <a:srgbClr val="CC00CC"/>
                </a:solidFill>
              </a:rPr>
              <a:t>Nepochopením situace jsou tvrzení o „víceslovném spojovacím výrazu“ typu „a když“…</a:t>
            </a:r>
          </a:p>
          <a:p>
            <a:pPr marL="44450" indent="0">
              <a:lnSpc>
                <a:spcPct val="110000"/>
              </a:lnSpc>
              <a:buFont typeface="Arial" panose="020B0604020202020204" pitchFamily="34" charset="0"/>
              <a:buNone/>
            </a:pPr>
            <a:r>
              <a:rPr lang="cs-CZ" altLang="cs-CZ" sz="2200" dirty="0" smtClean="0">
                <a:solidFill>
                  <a:srgbClr val="CC00CC"/>
                </a:solidFill>
              </a:rPr>
              <a:t>Srov. v popularizačním seriálu MF </a:t>
            </a:r>
            <a:r>
              <a:rPr lang="cs-CZ" altLang="cs-CZ" sz="2200" dirty="0" smtClean="0">
                <a:solidFill>
                  <a:srgbClr val="CC00CC"/>
                </a:solidFill>
              </a:rPr>
              <a:t>Dnes (11. 4. 2018):</a:t>
            </a:r>
            <a:endParaRPr lang="cs-CZ" altLang="cs-CZ" sz="2200" dirty="0" smtClean="0">
              <a:solidFill>
                <a:srgbClr val="CC00CC"/>
              </a:solidFill>
            </a:endParaRPr>
          </a:p>
          <a:p>
            <a:pPr marL="44450" indent="0">
              <a:lnSpc>
                <a:spcPct val="110000"/>
              </a:lnSpc>
              <a:spcBef>
                <a:spcPts val="0"/>
              </a:spcBef>
              <a:buFont typeface="Arial" panose="020B0604020202020204" pitchFamily="34" charset="0"/>
              <a:buNone/>
            </a:pPr>
            <a:r>
              <a:rPr lang="cs-CZ" altLang="cs-CZ" sz="2200" dirty="0" smtClean="0">
                <a:solidFill>
                  <a:srgbClr val="CC00CC"/>
                </a:solidFill>
              </a:rPr>
              <a:t>„</a:t>
            </a:r>
            <a:r>
              <a:rPr lang="cs-CZ" altLang="cs-CZ" sz="2200" dirty="0">
                <a:solidFill>
                  <a:srgbClr val="CC00CC"/>
                </a:solidFill>
              </a:rPr>
              <a:t>Č</a:t>
            </a:r>
            <a:r>
              <a:rPr lang="cs-CZ" altLang="cs-CZ" sz="2200" dirty="0" smtClean="0">
                <a:solidFill>
                  <a:srgbClr val="CC00CC"/>
                </a:solidFill>
              </a:rPr>
              <a:t>árkami se oddělují „vedlejší věty vložené, které obsahují víceslovný spojovací výraz; zde se čárka předsouvá před jeho první složku:</a:t>
            </a:r>
            <a:br>
              <a:rPr lang="cs-CZ" altLang="cs-CZ" sz="2200" dirty="0" smtClean="0">
                <a:solidFill>
                  <a:srgbClr val="CC00CC"/>
                </a:solidFill>
              </a:rPr>
            </a:br>
            <a:r>
              <a:rPr lang="cs-CZ" altLang="cs-CZ" sz="2200" dirty="0" smtClean="0">
                <a:solidFill>
                  <a:srgbClr val="CC00CC"/>
                </a:solidFill>
              </a:rPr>
              <a:t>Vyslechnu vás, </a:t>
            </a:r>
            <a:r>
              <a:rPr lang="cs-CZ" altLang="cs-CZ" sz="2200" b="1" i="1" dirty="0" smtClean="0">
                <a:solidFill>
                  <a:srgbClr val="CC00CC"/>
                </a:solidFill>
              </a:rPr>
              <a:t>a když </a:t>
            </a:r>
            <a:r>
              <a:rPr lang="cs-CZ" altLang="cs-CZ" sz="2200" dirty="0" smtClean="0">
                <a:solidFill>
                  <a:srgbClr val="CC00CC"/>
                </a:solidFill>
              </a:rPr>
              <a:t>mě přesvědčíte, pomůžu vám.“</a:t>
            </a:r>
          </a:p>
          <a:p>
            <a:pPr marL="44450" indent="0">
              <a:lnSpc>
                <a:spcPct val="110000"/>
              </a:lnSpc>
              <a:buNone/>
            </a:pPr>
            <a:r>
              <a:rPr lang="cs-CZ" altLang="cs-CZ" sz="2200" dirty="0" smtClean="0"/>
              <a:t>Důkaz: při přestylizování jedna interpunkční čárka zmizí a ukáže se, že v textu nemáme žádný tzv. víceslovný spojovací výraz, ale </a:t>
            </a:r>
            <a:r>
              <a:rPr lang="cs-CZ" altLang="cs-CZ" sz="2200" dirty="0" smtClean="0">
                <a:solidFill>
                  <a:srgbClr val="FF0000"/>
                </a:solidFill>
              </a:rPr>
              <a:t>DVĚ SPOJKY (1 souřadicí a 1 podřadicí</a:t>
            </a:r>
            <a:r>
              <a:rPr lang="cs-CZ" altLang="cs-CZ" sz="2200" dirty="0" smtClean="0"/>
              <a:t>):</a:t>
            </a:r>
            <a:r>
              <a:rPr lang="cs-CZ" altLang="cs-CZ" sz="2200" dirty="0" smtClean="0">
                <a:solidFill>
                  <a:srgbClr val="0000FF"/>
                </a:solidFill>
              </a:rPr>
              <a:t>„</a:t>
            </a:r>
            <a:r>
              <a:rPr lang="cs-CZ" altLang="cs-CZ" sz="2200" i="1" dirty="0">
                <a:solidFill>
                  <a:srgbClr val="0000FF"/>
                </a:solidFill>
              </a:rPr>
              <a:t>Vyslechnu </a:t>
            </a:r>
            <a:r>
              <a:rPr lang="cs-CZ" altLang="cs-CZ" sz="2200" i="1" dirty="0" smtClean="0">
                <a:solidFill>
                  <a:srgbClr val="0000FF"/>
                </a:solidFill>
              </a:rPr>
              <a:t>vás </a:t>
            </a:r>
            <a:r>
              <a:rPr lang="cs-CZ" altLang="cs-CZ" sz="2200" b="1" i="1" dirty="0">
                <a:solidFill>
                  <a:srgbClr val="FF0000"/>
                </a:solidFill>
              </a:rPr>
              <a:t>a</a:t>
            </a:r>
            <a:r>
              <a:rPr lang="cs-CZ" altLang="cs-CZ" sz="2200" i="1" dirty="0">
                <a:solidFill>
                  <a:srgbClr val="0000FF"/>
                </a:solidFill>
              </a:rPr>
              <a:t> pomůžu </a:t>
            </a:r>
            <a:r>
              <a:rPr lang="cs-CZ" altLang="cs-CZ" sz="2200" i="1" dirty="0" smtClean="0">
                <a:solidFill>
                  <a:srgbClr val="0000FF"/>
                </a:solidFill>
              </a:rPr>
              <a:t>vám, </a:t>
            </a:r>
            <a:r>
              <a:rPr lang="cs-CZ" altLang="cs-CZ" sz="2200" b="1" i="1" dirty="0" smtClean="0">
                <a:solidFill>
                  <a:srgbClr val="FF0000"/>
                </a:solidFill>
              </a:rPr>
              <a:t>když</a:t>
            </a:r>
            <a:r>
              <a:rPr lang="cs-CZ" altLang="cs-CZ" sz="2200" i="1" dirty="0" smtClean="0">
                <a:solidFill>
                  <a:srgbClr val="0000FF"/>
                </a:solidFill>
              </a:rPr>
              <a:t> </a:t>
            </a:r>
            <a:r>
              <a:rPr lang="cs-CZ" altLang="cs-CZ" sz="2200" i="1" dirty="0">
                <a:solidFill>
                  <a:srgbClr val="0000FF"/>
                </a:solidFill>
              </a:rPr>
              <a:t>mě </a:t>
            </a:r>
            <a:r>
              <a:rPr lang="cs-CZ" altLang="cs-CZ" sz="2200" i="1" dirty="0" smtClean="0">
                <a:solidFill>
                  <a:srgbClr val="0000FF"/>
                </a:solidFill>
              </a:rPr>
              <a:t>přesvědčíte.</a:t>
            </a:r>
            <a:r>
              <a:rPr lang="cs-CZ" altLang="cs-CZ" sz="2200" dirty="0" smtClean="0">
                <a:solidFill>
                  <a:srgbClr val="0000FF"/>
                </a:solidFill>
              </a:rPr>
              <a:t>“</a:t>
            </a:r>
          </a:p>
        </p:txBody>
      </p:sp>
      <p:sp>
        <p:nvSpPr>
          <p:cNvPr id="19460"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EE6FCC76-3AA8-410A-A38A-912DC07E5654}" type="slidenum">
              <a:rPr lang="cs-CZ" altLang="cs-CZ"/>
              <a:pPr fontAlgn="base">
                <a:spcBef>
                  <a:spcPct val="0"/>
                </a:spcBef>
                <a:spcAft>
                  <a:spcPct val="0"/>
                </a:spcAft>
              </a:pPr>
              <a:t>8</a:t>
            </a:fld>
            <a:endParaRPr lang="cs-CZ" altLang="cs-CZ"/>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2"/>
          <p:cNvSpPr>
            <a:spLocks noGrp="1"/>
          </p:cNvSpPr>
          <p:nvPr>
            <p:ph type="title"/>
          </p:nvPr>
        </p:nvSpPr>
        <p:spPr>
          <a:xfrm>
            <a:off x="1341438" y="438150"/>
            <a:ext cx="9398000" cy="1089025"/>
          </a:xfrm>
        </p:spPr>
        <p:txBody>
          <a:bodyPr/>
          <a:lstStyle/>
          <a:p>
            <a:r>
              <a:rPr lang="cs-CZ" altLang="cs-CZ" dirty="0" smtClean="0"/>
              <a:t>Pojetí vložené věty dříve a dnes</a:t>
            </a:r>
          </a:p>
        </p:txBody>
      </p:sp>
      <p:sp>
        <p:nvSpPr>
          <p:cNvPr id="14" name="Zástupný symbol pro obsah 13"/>
          <p:cNvSpPr>
            <a:spLocks noGrp="1"/>
          </p:cNvSpPr>
          <p:nvPr>
            <p:ph idx="1"/>
          </p:nvPr>
        </p:nvSpPr>
        <p:spPr>
          <a:xfrm>
            <a:off x="1341438" y="1763713"/>
            <a:ext cx="9145587" cy="4168775"/>
          </a:xfrm>
        </p:spPr>
        <p:txBody>
          <a:bodyPr rtlCol="0">
            <a:normAutofit fontScale="92500"/>
          </a:bodyPr>
          <a:lstStyle/>
          <a:p>
            <a:pPr marL="45720" indent="0" fontAlgn="auto">
              <a:lnSpc>
                <a:spcPct val="110000"/>
              </a:lnSpc>
              <a:spcAft>
                <a:spcPts val="0"/>
              </a:spcAft>
              <a:buFont typeface="Arial" panose="020B0604020202020204" pitchFamily="34" charset="0"/>
              <a:buNone/>
              <a:defRPr/>
            </a:pPr>
            <a:r>
              <a:rPr lang="cs-CZ" sz="2400" dirty="0"/>
              <a:t>Současné učebnice ČJ Fraus ji zařazují, resp. naznačují v 6. </a:t>
            </a:r>
            <a:r>
              <a:rPr lang="cs-CZ" sz="2400" dirty="0" smtClean="0"/>
              <a:t>roč., </a:t>
            </a:r>
            <a:r>
              <a:rPr lang="cs-CZ" sz="2400" dirty="0"/>
              <a:t>dále je v 7. </a:t>
            </a:r>
            <a:r>
              <a:rPr lang="cs-CZ" sz="2400" dirty="0" smtClean="0"/>
              <a:t>roč. </a:t>
            </a:r>
            <a:r>
              <a:rPr lang="cs-CZ" sz="2400" dirty="0"/>
              <a:t>připomenuta v rámci výkladu o větě přívlastkové: „Vložené věty oddělujeme z obou stran čárkou.“  Podle širšího vymezení v IJP se jako vložená věta chápe nejen typ, kdy taková věta přeruší (nedokončenou) větu a vstoupí do jejího rámce (právě ta bývá často přívlastková, např.: </a:t>
            </a:r>
            <a:r>
              <a:rPr lang="cs-CZ" sz="2400" i="1" dirty="0">
                <a:solidFill>
                  <a:srgbClr val="0000FF"/>
                </a:solidFill>
              </a:rPr>
              <a:t>Věta, </a:t>
            </a:r>
            <a:r>
              <a:rPr lang="cs-CZ" sz="2400" i="1" u="sng" dirty="0">
                <a:solidFill>
                  <a:srgbClr val="0000FF"/>
                </a:solidFill>
              </a:rPr>
              <a:t>která přeruší jinou na vyšší mluvnické úrovni</a:t>
            </a:r>
            <a:r>
              <a:rPr lang="cs-CZ" sz="2400" i="1" dirty="0">
                <a:solidFill>
                  <a:srgbClr val="0000FF"/>
                </a:solidFill>
              </a:rPr>
              <a:t>, se jmenuje vložená.</a:t>
            </a:r>
            <a:r>
              <a:rPr lang="cs-CZ" sz="2400" dirty="0"/>
              <a:t>), ale i jiné případy, např. </a:t>
            </a:r>
            <a:r>
              <a:rPr lang="cs-CZ" sz="2400" dirty="0">
                <a:solidFill>
                  <a:srgbClr val="00B050"/>
                </a:solidFill>
              </a:rPr>
              <a:t>tzv. vložená věta</a:t>
            </a:r>
            <a:r>
              <a:rPr lang="cs-CZ" sz="2400" dirty="0"/>
              <a:t>, která vstoupí mezi dvě </a:t>
            </a:r>
            <a:r>
              <a:rPr lang="cs-CZ" sz="2400" dirty="0" smtClean="0"/>
              <a:t>jiné (kompletní) věty </a:t>
            </a:r>
            <a:r>
              <a:rPr lang="cs-CZ" sz="2400" dirty="0"/>
              <a:t>na vyšší úrovni (IJP uvádí jako příklady: </a:t>
            </a:r>
            <a:r>
              <a:rPr lang="cs-CZ" sz="2400" i="1" dirty="0">
                <a:solidFill>
                  <a:srgbClr val="00B050"/>
                </a:solidFill>
              </a:rPr>
              <a:t>Bylo to v revíru, který patří známému, a všichni si to pamatují. Říká se, že starý Loukota bojoval v Itálii, a málokdo o tom pochybuje.</a:t>
            </a:r>
            <a:r>
              <a:rPr lang="cs-CZ" sz="2400" dirty="0"/>
              <a:t>).</a:t>
            </a:r>
            <a:endParaRPr lang="cs-CZ" sz="2200" dirty="0"/>
          </a:p>
        </p:txBody>
      </p:sp>
      <p:sp>
        <p:nvSpPr>
          <p:cNvPr id="21508"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ADE646E-A241-4E92-AD79-9F233F940C97}" type="slidenum">
              <a:rPr lang="cs-CZ" altLang="cs-CZ"/>
              <a:pPr fontAlgn="base">
                <a:spcBef>
                  <a:spcPct val="0"/>
                </a:spcBef>
                <a:spcAft>
                  <a:spcPct val="0"/>
                </a:spcAft>
              </a:pPr>
              <a:t>9</a:t>
            </a:fld>
            <a:endParaRPr lang="cs-CZ" altLang="cs-CZ"/>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Sheer Green 16x9">
  <a:themeElements>
    <a:clrScheme name="Sheer Green">
      <a:dk1>
        <a:srgbClr val="624D38"/>
      </a:dk1>
      <a:lt1>
        <a:srgbClr val="FFFFFF"/>
      </a:lt1>
      <a:dk2>
        <a:srgbClr val="404040"/>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Širokoúhlá prezentace s jasně zeleným ohraničením</Template>
  <TotalTime>0</TotalTime>
  <Words>658</Words>
  <Application>Microsoft Office PowerPoint</Application>
  <PresentationFormat>Širokoúhlá obrazovka</PresentationFormat>
  <Paragraphs>159</Paragraphs>
  <Slides>19</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Malgun Gothic Semilight</vt:lpstr>
      <vt:lpstr>Arial</vt:lpstr>
      <vt:lpstr>Calibri</vt:lpstr>
      <vt:lpstr>Century Gothic</vt:lpstr>
      <vt:lpstr>Times New Roman</vt:lpstr>
      <vt:lpstr>Sheer Green 16x9</vt:lpstr>
      <vt:lpstr>Syntaktický pravopis      ve škole</vt:lpstr>
      <vt:lpstr> Historické ohlédnutí</vt:lpstr>
      <vt:lpstr>Historické ohlédnutí</vt:lpstr>
      <vt:lpstr>Historické ohlédnutí</vt:lpstr>
      <vt:lpstr>Související výklady o interpunkci</vt:lpstr>
      <vt:lpstr>Související výklady o interpunkci</vt:lpstr>
      <vt:lpstr>Související výklady o interpunkci – příklady Fraus </vt:lpstr>
      <vt:lpstr>Související výklady o interpunkci </vt:lpstr>
      <vt:lpstr>Pojetí vložené věty dříve a dnes</vt:lpstr>
      <vt:lpstr>Pojetí vložené věty dříve a dnes</vt:lpstr>
      <vt:lpstr>Interpunkční diktát Saturnin – zadání</vt:lpstr>
      <vt:lpstr>Diktát Saturnin – čtyři sondy</vt:lpstr>
      <vt:lpstr>Diktát Saturnin – srovnání výsledků</vt:lpstr>
      <vt:lpstr>Diktát Saturnin – vývoj chybovosti</vt:lpstr>
      <vt:lpstr>Diktát Saturnin – vývoj chybovosti</vt:lpstr>
      <vt:lpstr>Pohled do vlastních řad                  Pohled do vlastních řad (2017)</vt:lpstr>
      <vt:lpstr>Pohled do vlastních řad (2017)</vt:lpstr>
      <vt:lpstr>Závěry</vt:lpstr>
      <vt:lpstr>Závěry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2017-09-03T14:52:07Z</dcterms:created>
  <dcterms:modified xsi:type="dcterms:W3CDTF">2018-05-08T19:22:16Z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TC029208979991</vt:lpwstr>
  </property>
</Properties>
</file>