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3"/>
  </p:notesMasterIdLst>
  <p:sldIdLst>
    <p:sldId id="256" r:id="rId2"/>
    <p:sldId id="257" r:id="rId3"/>
    <p:sldId id="349" r:id="rId4"/>
    <p:sldId id="350" r:id="rId5"/>
    <p:sldId id="351" r:id="rId6"/>
    <p:sldId id="361" r:id="rId7"/>
    <p:sldId id="305" r:id="rId8"/>
    <p:sldId id="354" r:id="rId9"/>
    <p:sldId id="300" r:id="rId10"/>
    <p:sldId id="333" r:id="rId11"/>
    <p:sldId id="336" r:id="rId12"/>
    <p:sldId id="337" r:id="rId13"/>
    <p:sldId id="335" r:id="rId14"/>
    <p:sldId id="338" r:id="rId15"/>
    <p:sldId id="334" r:id="rId16"/>
    <p:sldId id="353" r:id="rId17"/>
    <p:sldId id="294" r:id="rId18"/>
    <p:sldId id="295" r:id="rId19"/>
    <p:sldId id="296" r:id="rId20"/>
    <p:sldId id="297" r:id="rId21"/>
    <p:sldId id="352" r:id="rId22"/>
    <p:sldId id="339" r:id="rId23"/>
    <p:sldId id="306" r:id="rId24"/>
    <p:sldId id="308" r:id="rId25"/>
    <p:sldId id="313" r:id="rId26"/>
    <p:sldId id="314" r:id="rId27"/>
    <p:sldId id="355" r:id="rId28"/>
    <p:sldId id="307" r:id="rId29"/>
    <p:sldId id="309" r:id="rId30"/>
    <p:sldId id="310" r:id="rId31"/>
    <p:sldId id="315" r:id="rId32"/>
    <p:sldId id="316" r:id="rId33"/>
    <p:sldId id="317" r:id="rId34"/>
    <p:sldId id="318" r:id="rId35"/>
    <p:sldId id="324" r:id="rId36"/>
    <p:sldId id="356" r:id="rId37"/>
    <p:sldId id="357" r:id="rId38"/>
    <p:sldId id="358" r:id="rId39"/>
    <p:sldId id="359" r:id="rId40"/>
    <p:sldId id="360" r:id="rId41"/>
    <p:sldId id="274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82263"/>
  </p:normalViewPr>
  <p:slideViewPr>
    <p:cSldViewPr snapToGrid="0" snapToObjects="1">
      <p:cViewPr varScale="1">
        <p:scale>
          <a:sx n="92" d="100"/>
          <a:sy n="92" d="100"/>
        </p:scale>
        <p:origin x="13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736723-C358-4122-A197-A7ACCF609E6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1419CBA2-3F24-42EC-9A73-60AE22675DD0}">
      <dgm:prSet phldrT="[Text]"/>
      <dgm:spPr/>
      <dgm:t>
        <a:bodyPr/>
        <a:lstStyle/>
        <a:p>
          <a:r>
            <a:rPr lang="cs-CZ" dirty="0"/>
            <a:t>Město poskytne finance</a:t>
          </a:r>
          <a:endParaRPr lang="en-US" dirty="0"/>
        </a:p>
      </dgm:t>
    </dgm:pt>
    <dgm:pt modelId="{101A7FF2-55E1-40E0-B0EB-4C9DE13C7772}" type="parTrans" cxnId="{61176726-3B4C-4536-9A44-988C93E2C8C7}">
      <dgm:prSet/>
      <dgm:spPr/>
      <dgm:t>
        <a:bodyPr/>
        <a:lstStyle/>
        <a:p>
          <a:endParaRPr lang="en-US"/>
        </a:p>
      </dgm:t>
    </dgm:pt>
    <dgm:pt modelId="{F1486C31-E321-4D07-9583-E49B3EED65EF}" type="sibTrans" cxnId="{61176726-3B4C-4536-9A44-988C93E2C8C7}">
      <dgm:prSet/>
      <dgm:spPr/>
      <dgm:t>
        <a:bodyPr/>
        <a:lstStyle/>
        <a:p>
          <a:endParaRPr lang="en-US"/>
        </a:p>
      </dgm:t>
    </dgm:pt>
    <dgm:pt modelId="{9F91B65A-75BA-43EC-A1A6-12E60D882F8A}">
      <dgm:prSet phldrT="[Text]"/>
      <dgm:spPr/>
      <dgm:t>
        <a:bodyPr/>
        <a:lstStyle/>
        <a:p>
          <a:r>
            <a:rPr lang="cs-CZ" dirty="0"/>
            <a:t>Poskytovatel se zaregistruje</a:t>
          </a:r>
          <a:endParaRPr lang="en-US" dirty="0"/>
        </a:p>
      </dgm:t>
    </dgm:pt>
    <dgm:pt modelId="{2814EE6D-8FC4-4E7D-AA96-40D1A959BC3E}" type="parTrans" cxnId="{3975B73B-DA3C-4096-904A-C483D35F95B0}">
      <dgm:prSet/>
      <dgm:spPr/>
      <dgm:t>
        <a:bodyPr/>
        <a:lstStyle/>
        <a:p>
          <a:endParaRPr lang="en-US"/>
        </a:p>
      </dgm:t>
    </dgm:pt>
    <dgm:pt modelId="{0812B9FE-D7A8-40FA-9A7A-3DEF6AB7393C}" type="sibTrans" cxnId="{3975B73B-DA3C-4096-904A-C483D35F95B0}">
      <dgm:prSet/>
      <dgm:spPr/>
      <dgm:t>
        <a:bodyPr/>
        <a:lstStyle/>
        <a:p>
          <a:endParaRPr lang="en-US"/>
        </a:p>
      </dgm:t>
    </dgm:pt>
    <dgm:pt modelId="{FB0DB828-B29A-4112-A2AE-E64EF607F46C}">
      <dgm:prSet phldrT="[Text]"/>
      <dgm:spPr/>
      <dgm:t>
        <a:bodyPr/>
        <a:lstStyle/>
        <a:p>
          <a:r>
            <a:rPr lang="cs-CZ" dirty="0"/>
            <a:t>Občané zažádají o příspěvek a uplatní ho u poskytovatele</a:t>
          </a:r>
          <a:endParaRPr lang="en-US" dirty="0"/>
        </a:p>
      </dgm:t>
    </dgm:pt>
    <dgm:pt modelId="{C800BB97-BAC2-4F08-8AB1-6F31C45A4485}" type="parTrans" cxnId="{543BDCCD-D8C2-46B6-AABC-170CC47FAC85}">
      <dgm:prSet/>
      <dgm:spPr/>
      <dgm:t>
        <a:bodyPr/>
        <a:lstStyle/>
        <a:p>
          <a:endParaRPr lang="en-US"/>
        </a:p>
      </dgm:t>
    </dgm:pt>
    <dgm:pt modelId="{31E90328-5DAE-4F81-A9F3-AB355476C34D}" type="sibTrans" cxnId="{543BDCCD-D8C2-46B6-AABC-170CC47FAC85}">
      <dgm:prSet/>
      <dgm:spPr/>
      <dgm:t>
        <a:bodyPr/>
        <a:lstStyle/>
        <a:p>
          <a:endParaRPr lang="en-US"/>
        </a:p>
      </dgm:t>
    </dgm:pt>
    <dgm:pt modelId="{2DB8D20A-36F0-4F8B-B7C7-33735CD3CF93}">
      <dgm:prSet phldrT="[Text]"/>
      <dgm:spPr/>
      <dgm:t>
        <a:bodyPr/>
        <a:lstStyle/>
        <a:p>
          <a:r>
            <a:rPr lang="cs-CZ" dirty="0"/>
            <a:t>Poskytovatel obdrží příspěvek a sníží platbu občanovi</a:t>
          </a:r>
          <a:endParaRPr lang="en-US" dirty="0"/>
        </a:p>
      </dgm:t>
    </dgm:pt>
    <dgm:pt modelId="{0CEDA890-2FFA-4A62-A326-DE1B70867D99}" type="parTrans" cxnId="{F921E3D0-96CA-4E8C-BE07-EE883CB2B335}">
      <dgm:prSet/>
      <dgm:spPr/>
      <dgm:t>
        <a:bodyPr/>
        <a:lstStyle/>
        <a:p>
          <a:endParaRPr lang="en-US"/>
        </a:p>
      </dgm:t>
    </dgm:pt>
    <dgm:pt modelId="{02D8F9A3-D3DA-4AA3-A8DB-7DE4BB0BE4A8}" type="sibTrans" cxnId="{F921E3D0-96CA-4E8C-BE07-EE883CB2B335}">
      <dgm:prSet/>
      <dgm:spPr/>
      <dgm:t>
        <a:bodyPr/>
        <a:lstStyle/>
        <a:p>
          <a:endParaRPr lang="en-US"/>
        </a:p>
      </dgm:t>
    </dgm:pt>
    <dgm:pt modelId="{882C8814-ABB6-4B96-A6F4-E1F520F2635A}" type="pres">
      <dgm:prSet presAssocID="{CA736723-C358-4122-A197-A7ACCF609E69}" presName="Name0" presStyleCnt="0">
        <dgm:presLayoutVars>
          <dgm:dir/>
          <dgm:animLvl val="lvl"/>
          <dgm:resizeHandles val="exact"/>
        </dgm:presLayoutVars>
      </dgm:prSet>
      <dgm:spPr/>
    </dgm:pt>
    <dgm:pt modelId="{09A63AE3-5082-4514-BB68-7530390AEE34}" type="pres">
      <dgm:prSet presAssocID="{1419CBA2-3F24-42EC-9A73-60AE22675DD0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C9E7542-00EF-4C48-894D-0F177E1AE786}" type="pres">
      <dgm:prSet presAssocID="{F1486C31-E321-4D07-9583-E49B3EED65EF}" presName="parTxOnlySpace" presStyleCnt="0"/>
      <dgm:spPr/>
    </dgm:pt>
    <dgm:pt modelId="{09E69941-1549-494F-A9A1-17BA0DC3E1CA}" type="pres">
      <dgm:prSet presAssocID="{9F91B65A-75BA-43EC-A1A6-12E60D882F8A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A7CD1A0-1A56-4B94-94E2-71F4F5D38D70}" type="pres">
      <dgm:prSet presAssocID="{0812B9FE-D7A8-40FA-9A7A-3DEF6AB7393C}" presName="parTxOnlySpace" presStyleCnt="0"/>
      <dgm:spPr/>
    </dgm:pt>
    <dgm:pt modelId="{C777D2D2-D856-4E98-8F9D-765AF3FB7D22}" type="pres">
      <dgm:prSet presAssocID="{FB0DB828-B29A-4112-A2AE-E64EF607F46C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206AEB-BB4B-4A8A-86D0-0A3B011DB211}" type="pres">
      <dgm:prSet presAssocID="{31E90328-5DAE-4F81-A9F3-AB355476C34D}" presName="parTxOnlySpace" presStyleCnt="0"/>
      <dgm:spPr/>
    </dgm:pt>
    <dgm:pt modelId="{B0F129CA-8BCD-4AB9-8476-D435AFFBE258}" type="pres">
      <dgm:prSet presAssocID="{2DB8D20A-36F0-4F8B-B7C7-33735CD3CF93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37F7508-CB6B-437A-A536-C29AD48EB39B}" type="presOf" srcId="{CA736723-C358-4122-A197-A7ACCF609E69}" destId="{882C8814-ABB6-4B96-A6F4-E1F520F2635A}" srcOrd="0" destOrd="0" presId="urn:microsoft.com/office/officeart/2005/8/layout/chevron1"/>
    <dgm:cxn modelId="{8A832D19-8DFF-45CD-B82E-F29C5BB28B7E}" type="presOf" srcId="{9F91B65A-75BA-43EC-A1A6-12E60D882F8A}" destId="{09E69941-1549-494F-A9A1-17BA0DC3E1CA}" srcOrd="0" destOrd="0" presId="urn:microsoft.com/office/officeart/2005/8/layout/chevron1"/>
    <dgm:cxn modelId="{61176726-3B4C-4536-9A44-988C93E2C8C7}" srcId="{CA736723-C358-4122-A197-A7ACCF609E69}" destId="{1419CBA2-3F24-42EC-9A73-60AE22675DD0}" srcOrd="0" destOrd="0" parTransId="{101A7FF2-55E1-40E0-B0EB-4C9DE13C7772}" sibTransId="{F1486C31-E321-4D07-9583-E49B3EED65EF}"/>
    <dgm:cxn modelId="{3975B73B-DA3C-4096-904A-C483D35F95B0}" srcId="{CA736723-C358-4122-A197-A7ACCF609E69}" destId="{9F91B65A-75BA-43EC-A1A6-12E60D882F8A}" srcOrd="1" destOrd="0" parTransId="{2814EE6D-8FC4-4E7D-AA96-40D1A959BC3E}" sibTransId="{0812B9FE-D7A8-40FA-9A7A-3DEF6AB7393C}"/>
    <dgm:cxn modelId="{B11A1D51-958B-4A23-9DF3-D82A2B50AD3A}" type="presOf" srcId="{1419CBA2-3F24-42EC-9A73-60AE22675DD0}" destId="{09A63AE3-5082-4514-BB68-7530390AEE34}" srcOrd="0" destOrd="0" presId="urn:microsoft.com/office/officeart/2005/8/layout/chevron1"/>
    <dgm:cxn modelId="{78E12158-6060-4EEF-A037-2F73DCE5D4B2}" type="presOf" srcId="{FB0DB828-B29A-4112-A2AE-E64EF607F46C}" destId="{C777D2D2-D856-4E98-8F9D-765AF3FB7D22}" srcOrd="0" destOrd="0" presId="urn:microsoft.com/office/officeart/2005/8/layout/chevron1"/>
    <dgm:cxn modelId="{08E2A0A0-B6F2-417A-8D16-3F50A6F38FF9}" type="presOf" srcId="{2DB8D20A-36F0-4F8B-B7C7-33735CD3CF93}" destId="{B0F129CA-8BCD-4AB9-8476-D435AFFBE258}" srcOrd="0" destOrd="0" presId="urn:microsoft.com/office/officeart/2005/8/layout/chevron1"/>
    <dgm:cxn modelId="{543BDCCD-D8C2-46B6-AABC-170CC47FAC85}" srcId="{CA736723-C358-4122-A197-A7ACCF609E69}" destId="{FB0DB828-B29A-4112-A2AE-E64EF607F46C}" srcOrd="2" destOrd="0" parTransId="{C800BB97-BAC2-4F08-8AB1-6F31C45A4485}" sibTransId="{31E90328-5DAE-4F81-A9F3-AB355476C34D}"/>
    <dgm:cxn modelId="{F921E3D0-96CA-4E8C-BE07-EE883CB2B335}" srcId="{CA736723-C358-4122-A197-A7ACCF609E69}" destId="{2DB8D20A-36F0-4F8B-B7C7-33735CD3CF93}" srcOrd="3" destOrd="0" parTransId="{0CEDA890-2FFA-4A62-A326-DE1B70867D99}" sibTransId="{02D8F9A3-D3DA-4AA3-A8DB-7DE4BB0BE4A8}"/>
    <dgm:cxn modelId="{4C2B6EBA-D261-4ECC-93A9-8E7F27569BC2}" type="presParOf" srcId="{882C8814-ABB6-4B96-A6F4-E1F520F2635A}" destId="{09A63AE3-5082-4514-BB68-7530390AEE34}" srcOrd="0" destOrd="0" presId="urn:microsoft.com/office/officeart/2005/8/layout/chevron1"/>
    <dgm:cxn modelId="{BEE079E1-B6B6-4AF1-8294-B5F4FC3C78CB}" type="presParOf" srcId="{882C8814-ABB6-4B96-A6F4-E1F520F2635A}" destId="{FC9E7542-00EF-4C48-894D-0F177E1AE786}" srcOrd="1" destOrd="0" presId="urn:microsoft.com/office/officeart/2005/8/layout/chevron1"/>
    <dgm:cxn modelId="{98DDE704-D1D8-4271-932B-202834750600}" type="presParOf" srcId="{882C8814-ABB6-4B96-A6F4-E1F520F2635A}" destId="{09E69941-1549-494F-A9A1-17BA0DC3E1CA}" srcOrd="2" destOrd="0" presId="urn:microsoft.com/office/officeart/2005/8/layout/chevron1"/>
    <dgm:cxn modelId="{A0DA7402-1EB1-4900-A45F-1851EE89A139}" type="presParOf" srcId="{882C8814-ABB6-4B96-A6F4-E1F520F2635A}" destId="{DA7CD1A0-1A56-4B94-94E2-71F4F5D38D70}" srcOrd="3" destOrd="0" presId="urn:microsoft.com/office/officeart/2005/8/layout/chevron1"/>
    <dgm:cxn modelId="{8E1E3C24-EB08-4BFE-B700-E4A25D86D584}" type="presParOf" srcId="{882C8814-ABB6-4B96-A6F4-E1F520F2635A}" destId="{C777D2D2-D856-4E98-8F9D-765AF3FB7D22}" srcOrd="4" destOrd="0" presId="urn:microsoft.com/office/officeart/2005/8/layout/chevron1"/>
    <dgm:cxn modelId="{6275A194-A6B8-46A4-93D3-28CE34E0105E}" type="presParOf" srcId="{882C8814-ABB6-4B96-A6F4-E1F520F2635A}" destId="{90206AEB-BB4B-4A8A-86D0-0A3B011DB211}" srcOrd="5" destOrd="0" presId="urn:microsoft.com/office/officeart/2005/8/layout/chevron1"/>
    <dgm:cxn modelId="{B6D420DF-A6F8-402E-A91A-4E012FB839C4}" type="presParOf" srcId="{882C8814-ABB6-4B96-A6F4-E1F520F2635A}" destId="{B0F129CA-8BCD-4AB9-8476-D435AFFBE258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63AE3-5082-4514-BB68-7530390AEE34}">
      <dsp:nvSpPr>
        <dsp:cNvPr id="0" name=""/>
        <dsp:cNvSpPr/>
      </dsp:nvSpPr>
      <dsp:spPr>
        <a:xfrm>
          <a:off x="4606" y="1476485"/>
          <a:ext cx="2681485" cy="10725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Město poskytne finance</a:t>
          </a:r>
          <a:endParaRPr lang="en-US" sz="1600" kern="1200" dirty="0"/>
        </a:p>
      </dsp:txBody>
      <dsp:txXfrm>
        <a:off x="540903" y="1476485"/>
        <a:ext cx="1608891" cy="1072594"/>
      </dsp:txXfrm>
    </dsp:sp>
    <dsp:sp modelId="{09E69941-1549-494F-A9A1-17BA0DC3E1CA}">
      <dsp:nvSpPr>
        <dsp:cNvPr id="0" name=""/>
        <dsp:cNvSpPr/>
      </dsp:nvSpPr>
      <dsp:spPr>
        <a:xfrm>
          <a:off x="2417943" y="1476485"/>
          <a:ext cx="2681485" cy="10725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Poskytovatel se zaregistruje</a:t>
          </a:r>
          <a:endParaRPr lang="en-US" sz="1600" kern="1200" dirty="0"/>
        </a:p>
      </dsp:txBody>
      <dsp:txXfrm>
        <a:off x="2954240" y="1476485"/>
        <a:ext cx="1608891" cy="1072594"/>
      </dsp:txXfrm>
    </dsp:sp>
    <dsp:sp modelId="{C777D2D2-D856-4E98-8F9D-765AF3FB7D22}">
      <dsp:nvSpPr>
        <dsp:cNvPr id="0" name=""/>
        <dsp:cNvSpPr/>
      </dsp:nvSpPr>
      <dsp:spPr>
        <a:xfrm>
          <a:off x="4831279" y="1476485"/>
          <a:ext cx="2681485" cy="10725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Občané zažádají o příspěvek a uplatní ho u poskytovatele</a:t>
          </a:r>
          <a:endParaRPr lang="en-US" sz="1600" kern="1200" dirty="0"/>
        </a:p>
      </dsp:txBody>
      <dsp:txXfrm>
        <a:off x="5367576" y="1476485"/>
        <a:ext cx="1608891" cy="1072594"/>
      </dsp:txXfrm>
    </dsp:sp>
    <dsp:sp modelId="{B0F129CA-8BCD-4AB9-8476-D435AFFBE258}">
      <dsp:nvSpPr>
        <dsp:cNvPr id="0" name=""/>
        <dsp:cNvSpPr/>
      </dsp:nvSpPr>
      <dsp:spPr>
        <a:xfrm>
          <a:off x="7244616" y="1476485"/>
          <a:ext cx="2681485" cy="10725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Poskytovatel obdrží příspěvek a sníží platbu občanovi</a:t>
          </a:r>
          <a:endParaRPr lang="en-US" sz="1600" kern="1200" dirty="0"/>
        </a:p>
      </dsp:txBody>
      <dsp:txXfrm>
        <a:off x="7780913" y="1476485"/>
        <a:ext cx="1608891" cy="1072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089BE-F818-8543-8DF7-128281BF41BB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9CDA1-CE2A-2B41-8EBE-D2DACAB42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420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297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987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018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415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46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37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6652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494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622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886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161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94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0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09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16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26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29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50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45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52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0FB93-1BD2-814C-B432-64C0C3382D44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31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stredoceskykraj.cz/web/skolstvi/fsvC-2025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sport-1" TargetMode="External"/><Relationship Id="rId7" Type="http://schemas.openxmlformats.org/officeDocument/2006/relationships/hyperlink" Target="https://aktivnimesto.cz/" TargetMode="External"/><Relationship Id="rId2" Type="http://schemas.openxmlformats.org/officeDocument/2006/relationships/hyperlink" Target="https://agenturasport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raha6.cz/dotace/dotace-rozcestnik.html" TargetMode="External"/><Relationship Id="rId5" Type="http://schemas.openxmlformats.org/officeDocument/2006/relationships/hyperlink" Target="https://praha.eu/w/program_podpory_sportu_pro_rok_2025" TargetMode="External"/><Relationship Id="rId4" Type="http://schemas.openxmlformats.org/officeDocument/2006/relationships/hyperlink" Target="https://stredoceskykraj.cz/web/skolstvi/fsvC-2025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82080-79C2-8746-88BC-7D0E2FDDED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Ekonomie, ekonomika a management sportu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DB4630-9B8C-734B-BEE4-8882E460A5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Mgr. Veronika Krause</a:t>
            </a:r>
          </a:p>
          <a:p>
            <a:r>
              <a:rPr lang="cs-CZ" b="1" dirty="0"/>
              <a:t>Katedra managementu sportu</a:t>
            </a:r>
          </a:p>
        </p:txBody>
      </p:sp>
    </p:spTree>
    <p:extLst>
      <p:ext uri="{BB962C8B-B14F-4D97-AF65-F5344CB8AC3E}">
        <p14:creationId xmlns:p14="http://schemas.microsoft.com/office/powerpoint/2010/main" val="309504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2D641-7F78-8F46-9693-47E328B29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neinvestiční výzvy – Všesportovní organizace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AE9A15D-4E2B-694B-AC1A-1EAECC57D5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395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Všesportovní organizace – oprávněný žadatel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25931"/>
            <a:ext cx="8596668" cy="5132069"/>
          </a:xfrm>
        </p:spPr>
        <p:txBody>
          <a:bodyPr>
            <a:normAutofit/>
          </a:bodyPr>
          <a:lstStyle/>
          <a:p>
            <a:r>
              <a:rPr lang="cs-CZ" sz="2000" dirty="0"/>
              <a:t>Celostátní působnost </a:t>
            </a:r>
          </a:p>
          <a:p>
            <a:r>
              <a:rPr lang="cs-CZ" sz="2000" dirty="0"/>
              <a:t>Organizovaný a neorganizovaný sport a pohybová rekreace určené širokým vrstvám obyvatelstva.</a:t>
            </a:r>
          </a:p>
          <a:p>
            <a:r>
              <a:rPr lang="cs-CZ" sz="2000" dirty="0"/>
              <a:t>Předmětem činnosti je pravidelná (celoroční) organizace všesportovní pohybové aktivity ve prospěch svých členů a široké veřejnosti zaměřené zejména na:</a:t>
            </a:r>
          </a:p>
          <a:p>
            <a:pPr lvl="1"/>
            <a:r>
              <a:rPr lang="cs-CZ" sz="1800" dirty="0"/>
              <a:t>Podporu aktivního životního stylu</a:t>
            </a:r>
          </a:p>
          <a:p>
            <a:pPr lvl="1"/>
            <a:r>
              <a:rPr lang="cs-CZ" sz="1800" dirty="0"/>
              <a:t>Rozvoj a zvyšování tělesné zdatnosti</a:t>
            </a:r>
          </a:p>
          <a:p>
            <a:pPr lvl="1"/>
            <a:r>
              <a:rPr lang="cs-CZ" sz="1800" dirty="0"/>
              <a:t>Upevnění a zachování zdraví, redukci hmotnosti</a:t>
            </a:r>
          </a:p>
          <a:p>
            <a:pPr lvl="1"/>
            <a:r>
              <a:rPr lang="cs-CZ" sz="1800" dirty="0"/>
              <a:t>Podporu aktivního trávení volného času</a:t>
            </a:r>
          </a:p>
          <a:p>
            <a:pPr lvl="1"/>
            <a:r>
              <a:rPr lang="cs-CZ" sz="1800" dirty="0"/>
              <a:t>Zvýšení a zachování pohybové výkonnosti</a:t>
            </a:r>
          </a:p>
          <a:p>
            <a:pPr lvl="1"/>
            <a:r>
              <a:rPr lang="cs-CZ" sz="1800" dirty="0"/>
              <a:t>Prodloužení délky aktivního věku</a:t>
            </a:r>
          </a:p>
        </p:txBody>
      </p:sp>
    </p:spTree>
    <p:extLst>
      <p:ext uri="{BB962C8B-B14F-4D97-AF65-F5344CB8AC3E}">
        <p14:creationId xmlns:p14="http://schemas.microsoft.com/office/powerpoint/2010/main" val="3198642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Všesportovní organizace – výše a žadatel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71650"/>
            <a:ext cx="8596668" cy="4754880"/>
          </a:xfrm>
        </p:spPr>
        <p:txBody>
          <a:bodyPr>
            <a:normAutofit/>
          </a:bodyPr>
          <a:lstStyle/>
          <a:p>
            <a:r>
              <a:rPr lang="cs-CZ" sz="2400" dirty="0"/>
              <a:t>Celková alokace: 100 000 000 Kč</a:t>
            </a:r>
          </a:p>
          <a:p>
            <a:r>
              <a:rPr lang="cs-CZ" sz="2400" b="1" dirty="0"/>
              <a:t>Další podmínky pro žadatele:</a:t>
            </a:r>
          </a:p>
          <a:p>
            <a:pPr lvl="1"/>
            <a:r>
              <a:rPr lang="cs-CZ" sz="2000" dirty="0"/>
              <a:t>žadatel má právní formu spolku </a:t>
            </a:r>
          </a:p>
          <a:p>
            <a:pPr lvl="1"/>
            <a:r>
              <a:rPr lang="cs-CZ" sz="2000" dirty="0"/>
              <a:t>ke dni podání žádosti o poskytnutí dotace je alespoň po dobu pěti (5) let hlavním předmětem činnosti žadatele činnost sportovní</a:t>
            </a:r>
          </a:p>
          <a:p>
            <a:pPr lvl="1"/>
            <a:r>
              <a:rPr lang="cs-CZ" sz="2000" dirty="0"/>
              <a:t>žadatel je zapsán v Rejstříku sportu</a:t>
            </a:r>
          </a:p>
          <a:p>
            <a:pPr lvl="1"/>
            <a:r>
              <a:rPr lang="cs-CZ" sz="2000" dirty="0"/>
              <a:t>žadatel je bezúhonnou osobou</a:t>
            </a:r>
          </a:p>
          <a:p>
            <a:pPr lvl="1"/>
            <a:r>
              <a:rPr lang="cs-CZ" sz="2000" dirty="0"/>
              <a:t>žadatel je </a:t>
            </a:r>
            <a:r>
              <a:rPr lang="cs-CZ" sz="2000" dirty="0" err="1"/>
              <a:t>bezdlužnou</a:t>
            </a:r>
            <a:r>
              <a:rPr lang="cs-CZ" sz="2000" dirty="0"/>
              <a:t> osobou</a:t>
            </a:r>
          </a:p>
          <a:p>
            <a:pPr lvl="1"/>
            <a:r>
              <a:rPr lang="cs-CZ" sz="2000" dirty="0"/>
              <a:t>žadatel nesmí být v likvidaci, v insolvenci nebo exekuci</a:t>
            </a:r>
          </a:p>
        </p:txBody>
      </p:sp>
    </p:spTree>
    <p:extLst>
      <p:ext uri="{BB962C8B-B14F-4D97-AF65-F5344CB8AC3E}">
        <p14:creationId xmlns:p14="http://schemas.microsoft.com/office/powerpoint/2010/main" val="1159680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Všesportovní organizace – účel výzvy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23060"/>
            <a:ext cx="8596668" cy="5097780"/>
          </a:xfrm>
        </p:spPr>
        <p:txBody>
          <a:bodyPr>
            <a:normAutofit fontScale="92500"/>
          </a:bodyPr>
          <a:lstStyle/>
          <a:p>
            <a:r>
              <a:rPr lang="cs-CZ" sz="2200" dirty="0"/>
              <a:t>podpora činnosti sportovní organizace všesportovního charakteru</a:t>
            </a:r>
          </a:p>
          <a:p>
            <a:pPr lvl="1"/>
            <a:r>
              <a:rPr lang="cs-CZ" sz="1900" dirty="0"/>
              <a:t>a) organizace pravidelných pohybových aktivit pro organizované sportovce či veřejnost se zacílením na zdraví, zdatnost a aktivní životní styl,</a:t>
            </a:r>
          </a:p>
          <a:p>
            <a:pPr lvl="1"/>
            <a:r>
              <a:rPr lang="cs-CZ" sz="1900" dirty="0"/>
              <a:t>b) organizace pohybových programů sportu pro všechny, zejména vícegeneračních a rodinných pohybových programů, zdravotně orientovaných pohybových programů a pohybových programů pro seniory,</a:t>
            </a:r>
          </a:p>
          <a:p>
            <a:pPr lvl="1"/>
            <a:r>
              <a:rPr lang="cs-CZ" sz="1900" dirty="0"/>
              <a:t>c) vzdělávání trenérů, cvičitelů a dalších odborníků včetně dobrovolných pracovníků zajišťujících realizaci pohybových programů a aktivit v oblasti sportu pro všechny,</a:t>
            </a:r>
          </a:p>
          <a:p>
            <a:pPr lvl="1"/>
            <a:r>
              <a:rPr lang="cs-CZ" sz="1900" dirty="0"/>
              <a:t>d) organizace sportovních přehlídek, slavností, festivalů a masových sportovních akcí v oblasti sportu pro všechny,</a:t>
            </a:r>
          </a:p>
          <a:p>
            <a:pPr lvl="1"/>
            <a:r>
              <a:rPr lang="cs-CZ" sz="1900" dirty="0"/>
              <a:t>e) rozvoje pohybové turistiky,</a:t>
            </a:r>
          </a:p>
          <a:p>
            <a:pPr lvl="1"/>
            <a:r>
              <a:rPr lang="cs-CZ" sz="1900" dirty="0"/>
              <a:t>f) rozvoje pohybové rekreace a rekreačního sportu.</a:t>
            </a:r>
          </a:p>
          <a:p>
            <a:r>
              <a:rPr lang="cs-CZ" sz="2100" dirty="0"/>
              <a:t>Není určeno pro výkonnostní sport!</a:t>
            </a:r>
            <a:endParaRPr lang="cs-CZ" sz="2300" dirty="0"/>
          </a:p>
          <a:p>
            <a:pPr lvl="1"/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955070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Všesportovní organizace –Vybrané způsobilé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40230"/>
            <a:ext cx="8596668" cy="4674870"/>
          </a:xfrm>
        </p:spPr>
        <p:txBody>
          <a:bodyPr>
            <a:noAutofit/>
          </a:bodyPr>
          <a:lstStyle/>
          <a:p>
            <a:r>
              <a:rPr lang="cs-CZ" dirty="0"/>
              <a:t>Náklady na zabezpečení sportovní, tělovýchovné, organizační a servisní funkce sportovní organizace</a:t>
            </a:r>
          </a:p>
          <a:p>
            <a:r>
              <a:rPr lang="cs-CZ" dirty="0"/>
              <a:t>Náklady na údržbu a provoz sportovních zařízení ve vlastnictví žadatele maximálně do výše 10 % poskytnuté dotace</a:t>
            </a:r>
          </a:p>
          <a:p>
            <a:r>
              <a:rPr lang="cs-CZ" dirty="0"/>
              <a:t>Výdaje na osobní náklady zaměstnanců – trenérů a členů realizačního týmu (maximálně 60 000 Kč měsíčně) – platí pro DPP i DPČ (hodinová sazba max. 400 Kč)</a:t>
            </a:r>
          </a:p>
          <a:p>
            <a:r>
              <a:rPr lang="cs-CZ" dirty="0"/>
              <a:t>Náklady na trenérské služby, služby zdravotního zabezpečení, metodické služby, služby technického a servisního zabezpečení</a:t>
            </a:r>
          </a:p>
          <a:p>
            <a:r>
              <a:rPr lang="cs-CZ" dirty="0"/>
              <a:t>Nájemné prostor a zařízení; </a:t>
            </a:r>
            <a:r>
              <a:rPr lang="pl-PL" dirty="0"/>
              <a:t>cestovné, startovné a náklady na dopravu </a:t>
            </a:r>
          </a:p>
          <a:p>
            <a:r>
              <a:rPr lang="cs-CZ" dirty="0"/>
              <a:t>náklady na vzdělávání cvičitelů, trenérů, lektorů, instruktorů a dalších odborníků včetně dobrovolných pracovníků podílejících se na daných aktivitách</a:t>
            </a:r>
          </a:p>
          <a:p>
            <a:r>
              <a:rPr lang="cs-CZ" dirty="0"/>
              <a:t>náklady na organizaci sportovních přehlídek, slavností, festivalů a masových sportovních akcí a další…</a:t>
            </a:r>
          </a:p>
        </p:txBody>
      </p:sp>
    </p:spTree>
    <p:extLst>
      <p:ext uri="{BB962C8B-B14F-4D97-AF65-F5344CB8AC3E}">
        <p14:creationId xmlns:p14="http://schemas.microsoft.com/office/powerpoint/2010/main" val="2055894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2D641-7F78-8F46-9693-47E328B29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neinvestiční výzvy – Můj klub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AE9A15D-4E2B-694B-AC1A-1EAECC57D5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Aneb nejdůležitější dotace pro kluby v ČR</a:t>
            </a:r>
          </a:p>
        </p:txBody>
      </p:sp>
    </p:spTree>
    <p:extLst>
      <p:ext uri="{BB962C8B-B14F-4D97-AF65-F5344CB8AC3E}">
        <p14:creationId xmlns:p14="http://schemas.microsoft.com/office/powerpoint/2010/main" val="1893377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0D28384-95B9-DEE6-9C89-5F723B837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Můj klub 2025 - účel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307E0D-5564-A145-E41E-039646A57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sportovní</a:t>
            </a:r>
            <a:r>
              <a:rPr lang="en-US" sz="2400" dirty="0"/>
              <a:t> </a:t>
            </a:r>
            <a:r>
              <a:rPr lang="en-US" sz="2400" dirty="0" err="1"/>
              <a:t>aktivity</a:t>
            </a:r>
            <a:r>
              <a:rPr lang="en-US" sz="2400" dirty="0"/>
              <a:t> </a:t>
            </a:r>
            <a:r>
              <a:rPr lang="en-US" sz="2400" dirty="0" err="1"/>
              <a:t>dětí</a:t>
            </a:r>
            <a:r>
              <a:rPr lang="en-US" sz="2400" dirty="0"/>
              <a:t> a </a:t>
            </a:r>
            <a:r>
              <a:rPr lang="en-US" sz="2400" dirty="0" err="1"/>
              <a:t>mládeže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věku</a:t>
            </a:r>
            <a:r>
              <a:rPr lang="en-US" sz="2400" dirty="0"/>
              <a:t> 4 </a:t>
            </a:r>
            <a:r>
              <a:rPr lang="en-US" sz="2400" dirty="0" err="1"/>
              <a:t>až</a:t>
            </a:r>
            <a:r>
              <a:rPr lang="en-US" sz="2400" dirty="0"/>
              <a:t> 19 let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zabezpečení</a:t>
            </a:r>
            <a:r>
              <a:rPr lang="en-US" sz="2400" dirty="0"/>
              <a:t> </a:t>
            </a:r>
            <a:r>
              <a:rPr lang="en-US" sz="2400" dirty="0" err="1"/>
              <a:t>sportovní</a:t>
            </a:r>
            <a:r>
              <a:rPr lang="en-US" sz="2400" dirty="0"/>
              <a:t>, </a:t>
            </a:r>
            <a:r>
              <a:rPr lang="en-US" sz="2400" dirty="0" err="1"/>
              <a:t>tělovýchovné</a:t>
            </a:r>
            <a:r>
              <a:rPr lang="en-US" sz="2400" dirty="0"/>
              <a:t> a </a:t>
            </a:r>
            <a:r>
              <a:rPr lang="en-US" sz="2400" dirty="0" err="1"/>
              <a:t>organizační</a:t>
            </a:r>
            <a:r>
              <a:rPr lang="en-US" sz="2400" dirty="0"/>
              <a:t> </a:t>
            </a:r>
            <a:r>
              <a:rPr lang="en-US" sz="2400" dirty="0" err="1"/>
              <a:t>funkce</a:t>
            </a:r>
            <a:r>
              <a:rPr lang="en-US" sz="2400" dirty="0"/>
              <a:t> </a:t>
            </a:r>
            <a:r>
              <a:rPr lang="en-US" sz="2400" dirty="0" err="1"/>
              <a:t>žadatele</a:t>
            </a:r>
            <a:r>
              <a:rPr lang="en-US" sz="2400" dirty="0"/>
              <a:t> </a:t>
            </a:r>
            <a:r>
              <a:rPr lang="en-US" sz="2400" dirty="0" err="1"/>
              <a:t>realizující</a:t>
            </a:r>
            <a:r>
              <a:rPr lang="en-US" sz="2400" dirty="0"/>
              <a:t> </a:t>
            </a:r>
            <a:r>
              <a:rPr lang="en-US" sz="2400" dirty="0" err="1"/>
              <a:t>sportovní</a:t>
            </a:r>
            <a:r>
              <a:rPr lang="cs-CZ" sz="2400" dirty="0"/>
              <a:t> </a:t>
            </a:r>
            <a:r>
              <a:rPr lang="en-US" sz="2400" dirty="0" err="1"/>
              <a:t>aktivity</a:t>
            </a:r>
            <a:r>
              <a:rPr lang="en-US" sz="2400" dirty="0"/>
              <a:t> </a:t>
            </a:r>
            <a:r>
              <a:rPr lang="en-US" sz="2400" dirty="0" err="1"/>
              <a:t>dětí</a:t>
            </a:r>
            <a:r>
              <a:rPr lang="en-US" sz="2400" dirty="0"/>
              <a:t> a </a:t>
            </a:r>
            <a:r>
              <a:rPr lang="en-US" sz="2400" dirty="0" err="1"/>
              <a:t>mládeže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věku</a:t>
            </a:r>
            <a:r>
              <a:rPr lang="en-US" sz="2400" dirty="0"/>
              <a:t> od 4 do 19 let v </a:t>
            </a:r>
            <a:r>
              <a:rPr lang="en-US" sz="2400" dirty="0" err="1"/>
              <a:t>souladu</a:t>
            </a:r>
            <a:r>
              <a:rPr lang="en-US" sz="2400" dirty="0"/>
              <a:t> s </a:t>
            </a:r>
            <a:r>
              <a:rPr lang="en-US" sz="2400" dirty="0" err="1"/>
              <a:t>platnými</a:t>
            </a:r>
            <a:r>
              <a:rPr lang="en-US" sz="2400" dirty="0"/>
              <a:t> a </a:t>
            </a:r>
            <a:r>
              <a:rPr lang="en-US" sz="2400" dirty="0" err="1"/>
              <a:t>registrovanými</a:t>
            </a:r>
            <a:r>
              <a:rPr lang="en-US" sz="2400" dirty="0"/>
              <a:t> </a:t>
            </a:r>
            <a:r>
              <a:rPr lang="en-US" sz="2400" dirty="0" err="1"/>
              <a:t>stanovami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provoz</a:t>
            </a:r>
            <a:r>
              <a:rPr lang="en-US" sz="2400" dirty="0"/>
              <a:t> a </a:t>
            </a:r>
            <a:r>
              <a:rPr lang="en-US" sz="2400" dirty="0" err="1"/>
              <a:t>údržba</a:t>
            </a:r>
            <a:r>
              <a:rPr lang="en-US" sz="2400" dirty="0"/>
              <a:t> </a:t>
            </a:r>
            <a:r>
              <a:rPr lang="en-US" sz="2400" dirty="0" err="1"/>
              <a:t>sportovních</a:t>
            </a:r>
            <a:r>
              <a:rPr lang="en-US" sz="2400" dirty="0"/>
              <a:t> </a:t>
            </a:r>
            <a:r>
              <a:rPr lang="en-US" sz="2400" dirty="0" err="1"/>
              <a:t>zařízení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2237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1BF24-005F-CB49-90A2-5C96FAA59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Můj klub 2025 – oprávněný žadatel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0D5D8F-256C-544F-A248-F9BE85CA6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spolek, pobočný spolek</a:t>
            </a:r>
          </a:p>
          <a:p>
            <a:r>
              <a:rPr lang="cs-CZ" sz="2400" dirty="0"/>
              <a:t>Hlavní účel spolku = sport (2 roky)</a:t>
            </a:r>
          </a:p>
          <a:p>
            <a:r>
              <a:rPr lang="cs-CZ" sz="2400" dirty="0"/>
              <a:t>Sportovní klub, tělovýchovná jednota</a:t>
            </a:r>
          </a:p>
          <a:p>
            <a:r>
              <a:rPr lang="cs-CZ" sz="2400" dirty="0"/>
              <a:t>Regionální působnost</a:t>
            </a:r>
          </a:p>
          <a:p>
            <a:r>
              <a:rPr lang="cs-CZ" sz="2400" dirty="0"/>
              <a:t>Alespoň 15 sportovců, vybírá členské příspěvky (min. 100 Kč)</a:t>
            </a:r>
          </a:p>
          <a:p>
            <a:r>
              <a:rPr lang="cs-CZ" sz="2400" dirty="0"/>
              <a:t>Organizuje pravidelnou sportovní činnost</a:t>
            </a:r>
          </a:p>
          <a:p>
            <a:r>
              <a:rPr lang="cs-CZ" sz="2400" dirty="0"/>
              <a:t>Bezúhonnost, bezdlužnost, není v likvidaci, exekuci, insolvenci</a:t>
            </a:r>
          </a:p>
          <a:p>
            <a:r>
              <a:rPr lang="cs-CZ" sz="2400" dirty="0"/>
              <a:t>Pro sportovní zařízení – vlastnictví nebo dlouhodobé využívání zařízení</a:t>
            </a:r>
          </a:p>
        </p:txBody>
      </p:sp>
    </p:spTree>
    <p:extLst>
      <p:ext uri="{BB962C8B-B14F-4D97-AF65-F5344CB8AC3E}">
        <p14:creationId xmlns:p14="http://schemas.microsoft.com/office/powerpoint/2010/main" val="2539290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7F9CB-D092-F54D-A0EB-786472B32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Můj klub 2025 – způsobilé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AAEB94-B52E-8544-A1E7-A0ED363A8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68703"/>
          </a:xfrm>
        </p:spPr>
        <p:txBody>
          <a:bodyPr>
            <a:normAutofit/>
          </a:bodyPr>
          <a:lstStyle/>
          <a:p>
            <a:r>
              <a:rPr lang="cs-CZ" sz="2400" dirty="0"/>
              <a:t>Osobní náklady (trenér, člen realizačního týmu) – limit 60 tis. Kč/měsíc, 400 Kč/hodinu</a:t>
            </a:r>
          </a:p>
          <a:p>
            <a:r>
              <a:rPr lang="cs-CZ" sz="2400" dirty="0"/>
              <a:t>Trenérské služby, metodické služby, fyzioterapie, … - limit 60 tis. Kč/měsíc/os</a:t>
            </a:r>
          </a:p>
          <a:p>
            <a:r>
              <a:rPr lang="cs-CZ" sz="2400" dirty="0"/>
              <a:t>Krátkodobý pronájem sportovišť</a:t>
            </a:r>
          </a:p>
          <a:p>
            <a:r>
              <a:rPr lang="cs-CZ" sz="2400" dirty="0"/>
              <a:t>Cestovné, startovné</a:t>
            </a:r>
          </a:p>
          <a:p>
            <a:r>
              <a:rPr lang="cs-CZ" sz="2400" dirty="0"/>
              <a:t>Ubytování a stravování</a:t>
            </a:r>
          </a:p>
          <a:p>
            <a:r>
              <a:rPr lang="cs-CZ" sz="2400" dirty="0"/>
              <a:t>Pořízení drobného hmotného majetku (limit 60 tis. Kč)</a:t>
            </a:r>
          </a:p>
          <a:p>
            <a:r>
              <a:rPr lang="cs-CZ" sz="2400" dirty="0"/>
              <a:t>Provoz a údržba sportovního zařízení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36492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D3A31-DE90-A64C-ACB1-C5F5DF827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Můj klub 2025 – výše dotace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CC2B2D-A151-7B49-BD51-868AEF630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000" dirty="0"/>
              <a:t>4-15 let, minimálně 1x týdně tréninková jednotka (není nutná účast na soutěžích)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16-19 let, minimálně 2x týdně tréninková </a:t>
            </a:r>
            <a:r>
              <a:rPr lang="cs-CZ" sz="2000" dirty="0" err="1"/>
              <a:t>jednotkanení</a:t>
            </a:r>
            <a:r>
              <a:rPr lang="cs-CZ" sz="2000" dirty="0"/>
              <a:t> nutná účast na soutěžích)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6-19 let, minimálně 2x týdně tréninková jednotka, účast alespoň na 6 soutěžních dnech (12 měsíců zpětně)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11-16 let, , minimálně 2x týdně tréninková jednotka, účast alespoň na 6 soutěžních dnech (12 měsíců zpětně)</a:t>
            </a:r>
          </a:p>
          <a:p>
            <a:pPr marL="457200" indent="-457200">
              <a:buFont typeface="+mj-lt"/>
              <a:buAutoNum type="arabicPeriod"/>
            </a:pPr>
            <a:endParaRPr lang="cs-CZ" sz="2000" dirty="0"/>
          </a:p>
          <a:p>
            <a:r>
              <a:rPr lang="cs-CZ" sz="2000" dirty="0"/>
              <a:t>Musí být evidence, že sportovci nejsou v klubu nahodile</a:t>
            </a:r>
          </a:p>
          <a:p>
            <a:r>
              <a:rPr lang="cs-CZ" sz="2000" dirty="0"/>
              <a:t>Hostování – čerpání financí tam, kde skutečně sportuje</a:t>
            </a:r>
          </a:p>
        </p:txBody>
      </p:sp>
    </p:spTree>
    <p:extLst>
      <p:ext uri="{BB962C8B-B14F-4D97-AF65-F5344CB8AC3E}">
        <p14:creationId xmlns:p14="http://schemas.microsoft.com/office/powerpoint/2010/main" val="981000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0BA97-B26D-964D-960B-7EA0C9BE4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DB52A0-78E1-0449-8D61-737EFCA76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Dotace ve sportu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Státní financování sportu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Krajské financování sportu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Obecní (městské) financování sportu</a:t>
            </a:r>
          </a:p>
        </p:txBody>
      </p:sp>
    </p:spTree>
    <p:extLst>
      <p:ext uri="{BB962C8B-B14F-4D97-AF65-F5344CB8AC3E}">
        <p14:creationId xmlns:p14="http://schemas.microsoft.com/office/powerpoint/2010/main" val="2480675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D3A31-DE90-A64C-ACB1-C5F5DF827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Můj klub 2025 – výše dotace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CC2B2D-A151-7B49-BD51-868AEF630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sz="2400" dirty="0"/>
              <a:t>A = Počet sportovců žadatele kategorie 1 * 1100 Kč</a:t>
            </a:r>
          </a:p>
          <a:p>
            <a:r>
              <a:rPr lang="cs-CZ" altLang="cs-CZ" sz="2400" dirty="0"/>
              <a:t>B = Počet sportovců žadatele kategorie 2 * 1100 Kč </a:t>
            </a:r>
          </a:p>
          <a:p>
            <a:r>
              <a:rPr lang="cs-CZ" altLang="cs-CZ" sz="2400" dirty="0"/>
              <a:t>C = Počet sportovců žadatele kategorie 3 * 4 000 Kč</a:t>
            </a:r>
          </a:p>
          <a:p>
            <a:r>
              <a:rPr lang="cs-CZ" altLang="cs-CZ" sz="2400" dirty="0"/>
              <a:t>D = Počet sportovců žadatele kategorie 4 * 1000 Kč</a:t>
            </a:r>
          </a:p>
          <a:p>
            <a:r>
              <a:rPr lang="cs-CZ" altLang="cs-CZ" sz="2400" dirty="0"/>
              <a:t>Celková výše dotace = A + B + C + D</a:t>
            </a:r>
          </a:p>
          <a:p>
            <a:endParaRPr lang="cs-CZ" altLang="cs-CZ" sz="2400" dirty="0"/>
          </a:p>
          <a:p>
            <a:endParaRPr lang="cs-CZ" altLang="cs-CZ" sz="2400" dirty="0"/>
          </a:p>
          <a:p>
            <a:r>
              <a:rPr lang="cs-CZ" altLang="cs-CZ" sz="2400" dirty="0"/>
              <a:t>Pozor v případě překročení alokace se částka snižuje určitým koeficientem (pro rok 2024 byl 0,92)</a:t>
            </a:r>
          </a:p>
          <a:p>
            <a:r>
              <a:rPr lang="cs-CZ" altLang="cs-CZ" sz="2400" dirty="0"/>
              <a:t>Alokace: 1 750 000 000 Kč</a:t>
            </a:r>
          </a:p>
        </p:txBody>
      </p:sp>
    </p:spTree>
    <p:extLst>
      <p:ext uri="{BB962C8B-B14F-4D97-AF65-F5344CB8AC3E}">
        <p14:creationId xmlns:p14="http://schemas.microsoft.com/office/powerpoint/2010/main" val="3857274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69D95B-1184-7C25-CB65-E58D937A8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6" y="999460"/>
            <a:ext cx="5698067" cy="44798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/>
              <a:t>Kde najdu informace?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C43572-A732-0208-C61F-FDDB96564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71971" y="999460"/>
            <a:ext cx="3123620" cy="447985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Stránky NSA!</a:t>
            </a: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79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Čerpal Váš klub dotaci a v jaké výši?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Dnes i dříve?</a:t>
            </a:r>
          </a:p>
        </p:txBody>
      </p:sp>
    </p:spTree>
    <p:extLst>
      <p:ext uri="{BB962C8B-B14F-4D97-AF65-F5344CB8AC3E}">
        <p14:creationId xmlns:p14="http://schemas.microsoft.com/office/powerpoint/2010/main" val="33862443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3E8A2-B81C-044E-A39E-3F1D80D8F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financování sportu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05F005-6A3A-C345-8719-19146DFDA3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Formy podpory sportu krajem</a:t>
            </a:r>
          </a:p>
        </p:txBody>
      </p:sp>
    </p:spTree>
    <p:extLst>
      <p:ext uri="{BB962C8B-B14F-4D97-AF65-F5344CB8AC3E}">
        <p14:creationId xmlns:p14="http://schemas.microsoft.com/office/powerpoint/2010/main" val="32409367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Programy podpory - municipality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altLang="cs-CZ" sz="2400" dirty="0"/>
              <a:t>Podpora z krajů </a:t>
            </a:r>
          </a:p>
          <a:p>
            <a:pPr>
              <a:lnSpc>
                <a:spcPct val="150000"/>
              </a:lnSpc>
            </a:pPr>
            <a:r>
              <a:rPr lang="cs-CZ" altLang="cs-CZ" sz="2400" dirty="0"/>
              <a:t>Rozlišné dle krajské působnosti</a:t>
            </a:r>
          </a:p>
          <a:p>
            <a:pPr>
              <a:lnSpc>
                <a:spcPct val="150000"/>
              </a:lnSpc>
            </a:pPr>
            <a:r>
              <a:rPr lang="cs-CZ" altLang="cs-CZ" sz="2400" dirty="0"/>
              <a:t>Často podání žádostí v druhé polovině roku na další období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/>
              <a:t>Např. v roce 2024 na rok 2025</a:t>
            </a:r>
          </a:p>
          <a:p>
            <a:pPr>
              <a:lnSpc>
                <a:spcPct val="150000"/>
              </a:lnSpc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643260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Programy podpory - kraje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r>
              <a:rPr lang="cs-CZ" altLang="cs-CZ" sz="2000" dirty="0"/>
              <a:t>Přístup za pomoci tzv. grantové a negrantové politiky</a:t>
            </a:r>
          </a:p>
          <a:p>
            <a:r>
              <a:rPr lang="cs-CZ" sz="2000" b="1" dirty="0">
                <a:solidFill>
                  <a:schemeClr val="accent1"/>
                </a:solidFill>
              </a:rPr>
              <a:t>Grantová politika </a:t>
            </a:r>
          </a:p>
          <a:p>
            <a:r>
              <a:rPr lang="cs-CZ" sz="2000" dirty="0"/>
              <a:t>především podpora </a:t>
            </a:r>
            <a:r>
              <a:rPr lang="cs-CZ" sz="2000" dirty="0">
                <a:solidFill>
                  <a:schemeClr val="tx2"/>
                </a:solidFill>
              </a:rPr>
              <a:t>nestátních</a:t>
            </a:r>
            <a:r>
              <a:rPr lang="cs-CZ" sz="2000" b="1" dirty="0"/>
              <a:t> </a:t>
            </a:r>
            <a:r>
              <a:rPr lang="cs-CZ" sz="2000" dirty="0"/>
              <a:t>neziskových organizací zaměřených na sport</a:t>
            </a:r>
          </a:p>
          <a:p>
            <a:r>
              <a:rPr lang="cs-CZ" sz="2000" dirty="0"/>
              <a:t>Cílem je podpora aktivního sportování obyvatelstva </a:t>
            </a:r>
          </a:p>
          <a:p>
            <a:r>
              <a:rPr lang="cs-CZ" sz="2000" dirty="0"/>
              <a:t>Snaha o zvýšení pohybové rekreace</a:t>
            </a:r>
          </a:p>
          <a:p>
            <a:r>
              <a:rPr lang="cs-CZ" sz="2000" b="1" dirty="0">
                <a:solidFill>
                  <a:schemeClr val="accent1"/>
                </a:solidFill>
              </a:rPr>
              <a:t>Negrantová politika </a:t>
            </a:r>
          </a:p>
          <a:p>
            <a:r>
              <a:rPr lang="cs-CZ" sz="2000" dirty="0"/>
              <a:t>Zaměřena na podporu profesionálního sportu</a:t>
            </a:r>
            <a:endParaRPr lang="cs-CZ" sz="2000" b="1" dirty="0">
              <a:solidFill>
                <a:srgbClr val="6E6D37"/>
              </a:solidFill>
            </a:endParaRPr>
          </a:p>
          <a:p>
            <a:r>
              <a:rPr lang="cs-CZ" sz="2000" dirty="0">
                <a:solidFill>
                  <a:schemeClr val="tx2"/>
                </a:solidFill>
              </a:rPr>
              <a:t>Cílem je zvýšení prestiže</a:t>
            </a:r>
          </a:p>
          <a:p>
            <a:r>
              <a:rPr lang="cs-CZ" sz="2000" dirty="0">
                <a:solidFill>
                  <a:schemeClr val="tx2"/>
                </a:solidFill>
              </a:rPr>
              <a:t>Snaha o zvýšení popularity kraje prostřednictvím sportu</a:t>
            </a:r>
            <a:endParaRPr lang="cs-CZ" sz="2000" dirty="0"/>
          </a:p>
          <a:p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785651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Programy podpory – kraje - 2018</a:t>
            </a:r>
          </a:p>
        </p:txBody>
      </p:sp>
      <p:graphicFrame>
        <p:nvGraphicFramePr>
          <p:cNvPr id="4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655198"/>
              </p:ext>
            </p:extLst>
          </p:nvPr>
        </p:nvGraphicFramePr>
        <p:xfrm>
          <a:off x="1159318" y="1700214"/>
          <a:ext cx="7632700" cy="4465639"/>
        </p:xfrm>
        <a:graphic>
          <a:graphicData uri="http://schemas.openxmlformats.org/drawingml/2006/table">
            <a:tbl>
              <a:tblPr/>
              <a:tblGrid>
                <a:gridCol w="190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30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Přehled finančních prostředků jednotlivých krajů ČR do oblasti sportu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Praha 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350 000 000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Královehradecký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12 265 000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0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Středočeský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29 100 000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Pardubický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10 020 000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Jihočeský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17 700 000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Vysočina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48 436 000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Plzeňský</a:t>
                      </a:r>
                      <a:endParaRPr kumimoji="0" lang="cs-CZ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  6 255 000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Jihomoravský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22 000 000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8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Karlovarský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15 175 000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Olomoucký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32 700 000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8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Ústecký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  9 200 000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Zlínský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20 707 000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00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Liberecký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  7 000 000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Moravskoslezský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35 000 000</a:t>
                      </a:r>
                      <a:endParaRPr kumimoji="0" lang="cs-CZ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84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Celkem  615 558 000</a:t>
                      </a:r>
                      <a:endParaRPr kumimoji="0" lang="cs-CZ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627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29769-94B8-9370-BDF0-7394D3129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Středočeský kraj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F475F-D97B-5DB8-2644-0F9EA53B3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Fond </a:t>
            </a:r>
            <a:r>
              <a:rPr lang="en-US" sz="2000" dirty="0" err="1"/>
              <a:t>sportu</a:t>
            </a:r>
            <a:r>
              <a:rPr lang="en-US" sz="2000" dirty="0"/>
              <a:t> a </a:t>
            </a:r>
            <a:r>
              <a:rPr lang="en-US" sz="2000" dirty="0" err="1"/>
              <a:t>volného</a:t>
            </a:r>
            <a:r>
              <a:rPr lang="en-US" sz="2000" dirty="0"/>
              <a:t> </a:t>
            </a:r>
            <a:r>
              <a:rPr lang="en-US" sz="2000" dirty="0" err="1"/>
              <a:t>času</a:t>
            </a:r>
            <a:r>
              <a:rPr lang="en-US" sz="2000" dirty="0"/>
              <a:t> - </a:t>
            </a:r>
            <a:r>
              <a:rPr lang="en-US" sz="2000" dirty="0" err="1"/>
              <a:t>sportovní</a:t>
            </a:r>
            <a:r>
              <a:rPr lang="en-US" sz="2000" dirty="0"/>
              <a:t> </a:t>
            </a:r>
            <a:r>
              <a:rPr lang="en-US" sz="2000" dirty="0" err="1"/>
              <a:t>aktivity</a:t>
            </a:r>
            <a:r>
              <a:rPr lang="en-US" sz="2000" dirty="0"/>
              <a:t> - Podpora </a:t>
            </a:r>
            <a:r>
              <a:rPr lang="en-US" sz="2000" dirty="0" err="1"/>
              <a:t>sportovních</a:t>
            </a:r>
            <a:r>
              <a:rPr lang="en-US" sz="2000" dirty="0"/>
              <a:t> </a:t>
            </a:r>
            <a:r>
              <a:rPr lang="en-US" sz="2000" dirty="0" err="1"/>
              <a:t>aktivit</a:t>
            </a:r>
            <a:r>
              <a:rPr lang="en-US" sz="2000" dirty="0"/>
              <a:t> – </a:t>
            </a:r>
            <a:r>
              <a:rPr lang="en-US" sz="2000" dirty="0" err="1"/>
              <a:t>neinvestiční</a:t>
            </a:r>
            <a:r>
              <a:rPr lang="en-US" sz="2000" dirty="0"/>
              <a:t> </a:t>
            </a:r>
            <a:r>
              <a:rPr lang="en-US" sz="2000" dirty="0" err="1"/>
              <a:t>podpora</a:t>
            </a:r>
            <a:r>
              <a:rPr lang="en-US" sz="2000" dirty="0"/>
              <a:t> </a:t>
            </a:r>
          </a:p>
          <a:p>
            <a:r>
              <a:rPr lang="en-US" sz="2000" dirty="0"/>
              <a:t>Fond </a:t>
            </a:r>
            <a:r>
              <a:rPr lang="en-US" sz="2000" dirty="0" err="1"/>
              <a:t>sportu</a:t>
            </a:r>
            <a:r>
              <a:rPr lang="en-US" sz="2000" dirty="0"/>
              <a:t> a </a:t>
            </a:r>
            <a:r>
              <a:rPr lang="en-US" sz="2000" dirty="0" err="1"/>
              <a:t>volného</a:t>
            </a:r>
            <a:r>
              <a:rPr lang="en-US" sz="2000" dirty="0"/>
              <a:t> </a:t>
            </a:r>
            <a:r>
              <a:rPr lang="en-US" sz="2000" dirty="0" err="1"/>
              <a:t>času</a:t>
            </a:r>
            <a:r>
              <a:rPr lang="en-US" sz="2000" dirty="0"/>
              <a:t> - </a:t>
            </a:r>
            <a:r>
              <a:rPr lang="en-US" sz="2000" dirty="0" err="1"/>
              <a:t>sportovní</a:t>
            </a:r>
            <a:r>
              <a:rPr lang="en-US" sz="2000" dirty="0"/>
              <a:t> </a:t>
            </a:r>
            <a:r>
              <a:rPr lang="en-US" sz="2000" dirty="0" err="1"/>
              <a:t>aktivity</a:t>
            </a:r>
            <a:r>
              <a:rPr lang="en-US" sz="2000" dirty="0"/>
              <a:t> - Podpora </a:t>
            </a:r>
            <a:r>
              <a:rPr lang="en-US" sz="2000" dirty="0" err="1"/>
              <a:t>vrcholového</a:t>
            </a:r>
            <a:r>
              <a:rPr lang="en-US" sz="2000" dirty="0"/>
              <a:t> </a:t>
            </a:r>
            <a:r>
              <a:rPr lang="en-US" sz="2000" dirty="0" err="1"/>
              <a:t>sportu</a:t>
            </a:r>
            <a:endParaRPr lang="cs-CZ" sz="2000" dirty="0"/>
          </a:p>
          <a:p>
            <a:r>
              <a:rPr lang="en-US" sz="2000" dirty="0"/>
              <a:t>Fond </a:t>
            </a:r>
            <a:r>
              <a:rPr lang="en-US" sz="2000" dirty="0" err="1"/>
              <a:t>sportu</a:t>
            </a:r>
            <a:r>
              <a:rPr lang="en-US" sz="2000" dirty="0"/>
              <a:t> a </a:t>
            </a:r>
            <a:r>
              <a:rPr lang="en-US" sz="2000" dirty="0" err="1"/>
              <a:t>volného</a:t>
            </a:r>
            <a:r>
              <a:rPr lang="en-US" sz="2000" dirty="0"/>
              <a:t> </a:t>
            </a:r>
            <a:r>
              <a:rPr lang="en-US" sz="2000" dirty="0" err="1"/>
              <a:t>času</a:t>
            </a:r>
            <a:r>
              <a:rPr lang="en-US" sz="2000" dirty="0"/>
              <a:t> - </a:t>
            </a:r>
            <a:r>
              <a:rPr lang="en-US" sz="2000" dirty="0" err="1"/>
              <a:t>sportovní</a:t>
            </a:r>
            <a:r>
              <a:rPr lang="en-US" sz="2000" dirty="0"/>
              <a:t> </a:t>
            </a:r>
            <a:r>
              <a:rPr lang="en-US" sz="2000" dirty="0" err="1"/>
              <a:t>aktivity</a:t>
            </a:r>
            <a:r>
              <a:rPr lang="en-US" sz="2000" dirty="0"/>
              <a:t> - Podpora </a:t>
            </a:r>
            <a:r>
              <a:rPr lang="en-US" sz="2000" dirty="0" err="1"/>
              <a:t>handicapovaných</a:t>
            </a:r>
            <a:endParaRPr lang="cs-CZ" sz="2000" dirty="0"/>
          </a:p>
          <a:p>
            <a:r>
              <a:rPr lang="cs-CZ" sz="2000" dirty="0"/>
              <a:t>Fond sportu a volného času – volnočasové aktivity</a:t>
            </a:r>
          </a:p>
          <a:p>
            <a:endParaRPr lang="cs-CZ" sz="2000" dirty="0"/>
          </a:p>
          <a:p>
            <a:r>
              <a:rPr lang="en-US" sz="2000" dirty="0">
                <a:hlinkClick r:id="rId2"/>
              </a:rPr>
              <a:t>https://stredoceskykraj.cz/web/skolstvi/fsvC-2025</a:t>
            </a:r>
            <a:r>
              <a:rPr lang="cs-CZ" sz="2000" dirty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909357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3E8A2-B81C-044E-A39E-3F1D80D8F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Obecní financování sportu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05F005-6A3A-C345-8719-19146DFDA3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Formy podpory sportu na obecní úrovni</a:t>
            </a:r>
          </a:p>
        </p:txBody>
      </p:sp>
    </p:spTree>
    <p:extLst>
      <p:ext uri="{BB962C8B-B14F-4D97-AF65-F5344CB8AC3E}">
        <p14:creationId xmlns:p14="http://schemas.microsoft.com/office/powerpoint/2010/main" val="12955107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Programy podpory - obce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Podpora z obcí</a:t>
            </a:r>
          </a:p>
          <a:p>
            <a:r>
              <a:rPr lang="cs-CZ" altLang="cs-CZ" sz="2800" dirty="0"/>
              <a:t>Rozlišné dle jednotlivé obce</a:t>
            </a:r>
          </a:p>
          <a:p>
            <a:r>
              <a:rPr lang="cs-CZ" altLang="cs-CZ" sz="2800" dirty="0"/>
              <a:t>Často podání žádostí v druhé polovině roku na další období</a:t>
            </a:r>
          </a:p>
          <a:p>
            <a:pPr lvl="1"/>
            <a:r>
              <a:rPr lang="cs-CZ" altLang="cs-CZ" sz="2400" dirty="0"/>
              <a:t>Např. v roce 2024 na rok 2025</a:t>
            </a: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629465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CFF76-F84E-69B0-D4E7-CEEE9E8CE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D32C70-FDEE-F425-B34F-56CD4BE7F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Dotace</a:t>
            </a:r>
            <a:r>
              <a:rPr lang="en-US" sz="2400" dirty="0"/>
              <a:t> je </a:t>
            </a:r>
            <a:r>
              <a:rPr lang="en-US" sz="2400" dirty="0" err="1"/>
              <a:t>finanční</a:t>
            </a:r>
            <a:r>
              <a:rPr lang="en-US" sz="2400" dirty="0"/>
              <a:t> </a:t>
            </a:r>
            <a:r>
              <a:rPr lang="en-US" sz="2400" dirty="0" err="1"/>
              <a:t>příspěvek</a:t>
            </a:r>
            <a:r>
              <a:rPr lang="en-US" sz="2400" dirty="0"/>
              <a:t> </a:t>
            </a:r>
            <a:r>
              <a:rPr lang="en-US" sz="2400" dirty="0" err="1"/>
              <a:t>poskytovaný</a:t>
            </a:r>
            <a:r>
              <a:rPr lang="en-US" sz="2400" dirty="0"/>
              <a:t> </a:t>
            </a:r>
            <a:r>
              <a:rPr lang="en-US" sz="2400" dirty="0" err="1"/>
              <a:t>zpravidla</a:t>
            </a:r>
            <a:r>
              <a:rPr lang="en-US" sz="2400" dirty="0"/>
              <a:t> </a:t>
            </a:r>
            <a:r>
              <a:rPr lang="en-US" sz="2400" dirty="0" err="1"/>
              <a:t>státem</a:t>
            </a:r>
            <a:r>
              <a:rPr lang="en-US" sz="2400" dirty="0"/>
              <a:t>, </a:t>
            </a:r>
            <a:r>
              <a:rPr lang="en-US" sz="2400" dirty="0" err="1"/>
              <a:t>veřejnou</a:t>
            </a:r>
            <a:r>
              <a:rPr lang="en-US" sz="2400" dirty="0"/>
              <a:t> </a:t>
            </a:r>
            <a:r>
              <a:rPr lang="en-US" sz="2400" dirty="0" err="1"/>
              <a:t>institucí</a:t>
            </a:r>
            <a:r>
              <a:rPr lang="en-US" sz="2400" dirty="0"/>
              <a:t> </a:t>
            </a:r>
            <a:r>
              <a:rPr lang="en-US" sz="2400" dirty="0" err="1"/>
              <a:t>nebo</a:t>
            </a:r>
            <a:r>
              <a:rPr lang="en-US" sz="2400" dirty="0"/>
              <a:t> </a:t>
            </a:r>
            <a:r>
              <a:rPr lang="en-US" sz="2400" dirty="0" err="1"/>
              <a:t>jiným</a:t>
            </a:r>
            <a:r>
              <a:rPr lang="en-US" sz="2400" dirty="0"/>
              <a:t> </a:t>
            </a:r>
            <a:r>
              <a:rPr lang="en-US" sz="2400" dirty="0" err="1"/>
              <a:t>subjektem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podporu</a:t>
            </a:r>
            <a:r>
              <a:rPr lang="en-US" sz="2400" dirty="0"/>
              <a:t> </a:t>
            </a:r>
            <a:r>
              <a:rPr lang="en-US" sz="2400" dirty="0" err="1"/>
              <a:t>určité</a:t>
            </a:r>
            <a:r>
              <a:rPr lang="en-US" sz="2400" dirty="0"/>
              <a:t> </a:t>
            </a:r>
            <a:r>
              <a:rPr lang="en-US" sz="2400" dirty="0" err="1"/>
              <a:t>činnosti</a:t>
            </a:r>
            <a:r>
              <a:rPr lang="en-US" sz="2400" dirty="0"/>
              <a:t>, </a:t>
            </a:r>
            <a:r>
              <a:rPr lang="en-US" sz="2400" dirty="0" err="1"/>
              <a:t>projektu</a:t>
            </a:r>
            <a:r>
              <a:rPr lang="en-US" sz="2400" dirty="0"/>
              <a:t> </a:t>
            </a:r>
            <a:r>
              <a:rPr lang="en-US" sz="2400" dirty="0" err="1"/>
              <a:t>nebo</a:t>
            </a:r>
            <a:r>
              <a:rPr lang="en-US" sz="2400" dirty="0"/>
              <a:t> </a:t>
            </a:r>
            <a:r>
              <a:rPr lang="en-US" sz="2400" dirty="0" err="1"/>
              <a:t>odvětví</a:t>
            </a:r>
            <a:r>
              <a:rPr lang="cs-CZ" sz="2400" dirty="0"/>
              <a:t> – a to tehdy, pokud je to ve veřejném zájmu</a:t>
            </a:r>
          </a:p>
          <a:p>
            <a:r>
              <a:rPr lang="en-US" sz="2400" dirty="0" err="1"/>
              <a:t>Dotace</a:t>
            </a:r>
            <a:r>
              <a:rPr lang="en-US" sz="2400" dirty="0"/>
              <a:t> </a:t>
            </a:r>
            <a:r>
              <a:rPr lang="en-US" sz="2400" dirty="0" err="1"/>
              <a:t>může</a:t>
            </a:r>
            <a:r>
              <a:rPr lang="en-US" sz="2400" dirty="0"/>
              <a:t> </a:t>
            </a:r>
            <a:r>
              <a:rPr lang="en-US" sz="2400" dirty="0" err="1"/>
              <a:t>mít</a:t>
            </a:r>
            <a:r>
              <a:rPr lang="en-US" sz="2400" dirty="0"/>
              <a:t> </a:t>
            </a:r>
            <a:r>
              <a:rPr lang="en-US" sz="2400" dirty="0" err="1"/>
              <a:t>různé</a:t>
            </a:r>
            <a:r>
              <a:rPr lang="en-US" sz="2400" dirty="0"/>
              <a:t> </a:t>
            </a:r>
            <a:r>
              <a:rPr lang="en-US" sz="2400" dirty="0" err="1"/>
              <a:t>formy</a:t>
            </a:r>
            <a:r>
              <a:rPr lang="en-US" sz="2400" dirty="0"/>
              <a:t>, </a:t>
            </a:r>
            <a:r>
              <a:rPr lang="en-US" sz="2400" dirty="0" err="1"/>
              <a:t>například</a:t>
            </a:r>
            <a:r>
              <a:rPr lang="en-US" sz="2400" dirty="0"/>
              <a:t>:</a:t>
            </a:r>
            <a:endParaRPr lang="cs-CZ" sz="2400" dirty="0"/>
          </a:p>
          <a:p>
            <a:pPr lvl="1"/>
            <a:r>
              <a:rPr lang="en-US" sz="2000" dirty="0" err="1"/>
              <a:t>Neinvestiční</a:t>
            </a:r>
            <a:r>
              <a:rPr lang="en-US" sz="2000" dirty="0"/>
              <a:t> </a:t>
            </a:r>
            <a:r>
              <a:rPr lang="en-US" sz="2000" dirty="0" err="1"/>
              <a:t>dotace</a:t>
            </a:r>
            <a:r>
              <a:rPr lang="en-US" sz="2000" dirty="0"/>
              <a:t> – </a:t>
            </a:r>
            <a:r>
              <a:rPr lang="en-US" sz="2000" dirty="0" err="1"/>
              <a:t>určena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běžné</a:t>
            </a:r>
            <a:r>
              <a:rPr lang="en-US" sz="2000" dirty="0"/>
              <a:t> </a:t>
            </a:r>
            <a:r>
              <a:rPr lang="en-US" sz="2000" dirty="0" err="1"/>
              <a:t>provozní</a:t>
            </a:r>
            <a:r>
              <a:rPr lang="en-US" sz="2000" dirty="0"/>
              <a:t> </a:t>
            </a:r>
            <a:r>
              <a:rPr lang="en-US" sz="2000" dirty="0" err="1"/>
              <a:t>náklady</a:t>
            </a:r>
            <a:r>
              <a:rPr lang="en-US" sz="2000" dirty="0"/>
              <a:t> (</a:t>
            </a:r>
            <a:r>
              <a:rPr lang="en-US" sz="2000" dirty="0" err="1"/>
              <a:t>např</a:t>
            </a:r>
            <a:r>
              <a:rPr lang="en-US" sz="2000" dirty="0"/>
              <a:t>. </a:t>
            </a:r>
            <a:r>
              <a:rPr lang="en-US" sz="2000" dirty="0" err="1"/>
              <a:t>mzdy</a:t>
            </a:r>
            <a:r>
              <a:rPr lang="en-US" sz="2000" dirty="0"/>
              <a:t>, </a:t>
            </a:r>
            <a:r>
              <a:rPr lang="en-US" sz="2000" dirty="0" err="1"/>
              <a:t>služby</a:t>
            </a:r>
            <a:r>
              <a:rPr lang="en-US" sz="2000" dirty="0"/>
              <a:t>, </a:t>
            </a:r>
            <a:r>
              <a:rPr lang="en-US" sz="2000" dirty="0" err="1"/>
              <a:t>materiál</a:t>
            </a:r>
            <a:r>
              <a:rPr lang="en-US" sz="2000" dirty="0"/>
              <a:t>).</a:t>
            </a:r>
            <a:endParaRPr lang="cs-CZ" sz="2000" dirty="0"/>
          </a:p>
          <a:p>
            <a:pPr lvl="1"/>
            <a:r>
              <a:rPr lang="en-US" sz="2000" dirty="0" err="1"/>
              <a:t>Investiční</a:t>
            </a:r>
            <a:r>
              <a:rPr lang="en-US" sz="2000" dirty="0"/>
              <a:t> </a:t>
            </a:r>
            <a:r>
              <a:rPr lang="en-US" sz="2000" dirty="0" err="1"/>
              <a:t>dotace</a:t>
            </a:r>
            <a:r>
              <a:rPr lang="en-US" sz="2000" dirty="0"/>
              <a:t> – </a:t>
            </a:r>
            <a:r>
              <a:rPr lang="en-US" sz="2000" dirty="0" err="1"/>
              <a:t>slouží</a:t>
            </a:r>
            <a:r>
              <a:rPr lang="en-US" sz="2000" dirty="0"/>
              <a:t> k </a:t>
            </a:r>
            <a:r>
              <a:rPr lang="en-US" sz="2000" dirty="0" err="1"/>
              <a:t>financování</a:t>
            </a:r>
            <a:r>
              <a:rPr lang="en-US" sz="2000" dirty="0"/>
              <a:t> </a:t>
            </a:r>
            <a:r>
              <a:rPr lang="en-US" sz="2000" dirty="0" err="1"/>
              <a:t>dlouhodobého</a:t>
            </a:r>
            <a:r>
              <a:rPr lang="en-US" sz="2000" dirty="0"/>
              <a:t> </a:t>
            </a:r>
            <a:r>
              <a:rPr lang="en-US" sz="2000" dirty="0" err="1"/>
              <a:t>majetku</a:t>
            </a:r>
            <a:r>
              <a:rPr lang="en-US" sz="2000" dirty="0"/>
              <a:t> (</a:t>
            </a:r>
            <a:r>
              <a:rPr lang="en-US" sz="2000" dirty="0" err="1"/>
              <a:t>např</a:t>
            </a:r>
            <a:r>
              <a:rPr lang="en-US" sz="2000" dirty="0"/>
              <a:t>. </a:t>
            </a:r>
            <a:r>
              <a:rPr lang="en-US" sz="2000" dirty="0" err="1"/>
              <a:t>stavby</a:t>
            </a:r>
            <a:r>
              <a:rPr lang="en-US" sz="2000" dirty="0"/>
              <a:t>, </a:t>
            </a:r>
            <a:r>
              <a:rPr lang="en-US" sz="2000" dirty="0" err="1"/>
              <a:t>technologie</a:t>
            </a:r>
            <a:r>
              <a:rPr lang="en-US" sz="2000" dirty="0"/>
              <a:t>, </a:t>
            </a:r>
            <a:r>
              <a:rPr lang="en-US" sz="2000" dirty="0" err="1"/>
              <a:t>vybavení</a:t>
            </a:r>
            <a:r>
              <a:rPr lang="en-US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847932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Programy podpory - obce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r>
              <a:rPr lang="cs-CZ" altLang="cs-CZ" sz="2000" dirty="0"/>
              <a:t>Formy možné podpory na obecní úrovni</a:t>
            </a:r>
          </a:p>
          <a:p>
            <a:r>
              <a:rPr lang="cs-CZ" altLang="cs-CZ" sz="2000" dirty="0"/>
              <a:t>Dotační podpora:</a:t>
            </a:r>
          </a:p>
          <a:p>
            <a:pPr lvl="1"/>
            <a:r>
              <a:rPr lang="cs-CZ" altLang="cs-CZ" sz="1800" b="1" dirty="0"/>
              <a:t>Nárokové (neúčelové)</a:t>
            </a:r>
          </a:p>
          <a:p>
            <a:pPr lvl="1"/>
            <a:r>
              <a:rPr lang="cs-CZ" altLang="cs-CZ" sz="1800" dirty="0"/>
              <a:t>Obvykle podle počtu členů (primárně mládež)</a:t>
            </a:r>
          </a:p>
          <a:p>
            <a:pPr lvl="1"/>
            <a:r>
              <a:rPr lang="cs-CZ" altLang="cs-CZ" sz="1800" b="1" dirty="0"/>
              <a:t>Nenárokové (účelové)</a:t>
            </a:r>
          </a:p>
          <a:p>
            <a:pPr lvl="1"/>
            <a:r>
              <a:rPr lang="cs-CZ" altLang="cs-CZ" sz="1800" dirty="0"/>
              <a:t>Provoz a údržba (klub, sportoviště)</a:t>
            </a:r>
          </a:p>
          <a:p>
            <a:pPr lvl="1"/>
            <a:r>
              <a:rPr lang="cs-CZ" altLang="cs-CZ" sz="1800" dirty="0"/>
              <a:t>Organizace sportovních akcí v dané lokalitě</a:t>
            </a:r>
          </a:p>
          <a:p>
            <a:r>
              <a:rPr lang="cs-CZ" altLang="cs-CZ" sz="2000" dirty="0"/>
              <a:t>Investice do budování sportovní infrastruktury </a:t>
            </a:r>
          </a:p>
          <a:p>
            <a:r>
              <a:rPr lang="cs-CZ" altLang="cs-CZ" sz="2000" dirty="0"/>
              <a:t>Opravy sportovní infrastruktury</a:t>
            </a:r>
          </a:p>
          <a:p>
            <a:r>
              <a:rPr lang="cs-CZ" altLang="cs-CZ" sz="2000" dirty="0"/>
              <a:t>Výhodné pronájmy sportovních zařízení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014131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3E8A2-B81C-044E-A39E-3F1D80D8F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Obecní financování sportu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05F005-6A3A-C345-8719-19146DFDA3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Programy podpory v hl. m. Praze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7848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cs-CZ" dirty="0"/>
              <a:t>Program podpory sportu a tělovýchovy v Praze pro rok 2025</a:t>
            </a:r>
            <a:endParaRPr lang="cs-CZ" altLang="cs-CZ" dirty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altLang="cs-CZ" sz="2400" dirty="0"/>
              <a:t>Podávání žádostí v roce 2024</a:t>
            </a:r>
          </a:p>
          <a:p>
            <a:pPr>
              <a:lnSpc>
                <a:spcPct val="150000"/>
              </a:lnSpc>
            </a:pPr>
            <a:r>
              <a:rPr lang="cs-CZ" altLang="cs-CZ" sz="2400" dirty="0"/>
              <a:t>Pravidelné (drobné změny)</a:t>
            </a:r>
          </a:p>
          <a:p>
            <a:pPr>
              <a:lnSpc>
                <a:spcPct val="150000"/>
              </a:lnSpc>
            </a:pPr>
            <a:r>
              <a:rPr lang="cs-CZ" altLang="cs-CZ" sz="2400" dirty="0"/>
              <a:t>Většinou kolem 5-8 dotačních titulů</a:t>
            </a:r>
          </a:p>
          <a:p>
            <a:pPr>
              <a:lnSpc>
                <a:spcPct val="150000"/>
              </a:lnSpc>
            </a:pPr>
            <a:r>
              <a:rPr lang="cs-CZ" altLang="cs-CZ" sz="2400" dirty="0"/>
              <a:t>Pro rok 2025: 5 dotačních titulů</a:t>
            </a:r>
          </a:p>
        </p:txBody>
      </p:sp>
    </p:spTree>
    <p:extLst>
      <p:ext uri="{BB962C8B-B14F-4D97-AF65-F5344CB8AC3E}">
        <p14:creationId xmlns:p14="http://schemas.microsoft.com/office/powerpoint/2010/main" val="4227019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59" name="Rectangle 2355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altLang="cs-CZ" dirty="0"/>
              <a:t>Program podpory sportu a tělovýchovy v Praze pro rok 2025</a:t>
            </a:r>
            <a:endParaRPr lang="cs-CZ" altLang="cs-CZ"/>
          </a:p>
        </p:txBody>
      </p:sp>
      <p:sp>
        <p:nvSpPr>
          <p:cNvPr id="23561" name="Isosceles Triangle 2356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563" name="Isosceles Triangle 2356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2" name="Zástupný obsah 1">
            <a:extLst>
              <a:ext uri="{FF2B5EF4-FFF2-40B4-BE49-F238E27FC236}">
                <a16:creationId xmlns:a16="http://schemas.microsoft.com/office/drawing/2014/main" id="{0EF95F6A-8ED3-1066-B5EE-A81ED7E8FB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458623"/>
              </p:ext>
            </p:extLst>
          </p:nvPr>
        </p:nvGraphicFramePr>
        <p:xfrm>
          <a:off x="1288096" y="1948543"/>
          <a:ext cx="9615808" cy="4093483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113111">
                  <a:extLst>
                    <a:ext uri="{9D8B030D-6E8A-4147-A177-3AD203B41FA5}">
                      <a16:colId xmlns:a16="http://schemas.microsoft.com/office/drawing/2014/main" val="3080628955"/>
                    </a:ext>
                  </a:extLst>
                </a:gridCol>
                <a:gridCol w="2500931">
                  <a:extLst>
                    <a:ext uri="{9D8B030D-6E8A-4147-A177-3AD203B41FA5}">
                      <a16:colId xmlns:a16="http://schemas.microsoft.com/office/drawing/2014/main" val="2463082560"/>
                    </a:ext>
                  </a:extLst>
                </a:gridCol>
                <a:gridCol w="1629635">
                  <a:extLst>
                    <a:ext uri="{9D8B030D-6E8A-4147-A177-3AD203B41FA5}">
                      <a16:colId xmlns:a16="http://schemas.microsoft.com/office/drawing/2014/main" val="1997054779"/>
                    </a:ext>
                  </a:extLst>
                </a:gridCol>
                <a:gridCol w="2372131">
                  <a:extLst>
                    <a:ext uri="{9D8B030D-6E8A-4147-A177-3AD203B41FA5}">
                      <a16:colId xmlns:a16="http://schemas.microsoft.com/office/drawing/2014/main" val="2960588450"/>
                    </a:ext>
                  </a:extLst>
                </a:gridCol>
              </a:tblGrid>
              <a:tr h="864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Opatření</a:t>
                      </a:r>
                      <a:endParaRPr lang="en-US" sz="14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Minimální požadovaná částka po HMP na Projekt</a:t>
                      </a:r>
                      <a:endParaRPr lang="en-US" sz="14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Maximální výše Dotace HMP na Projekt</a:t>
                      </a:r>
                      <a:endParaRPr lang="en-US" sz="14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Maximální podíl HMP na způsobilých nákladech Účelu</a:t>
                      </a:r>
                      <a:endParaRPr lang="en-US" sz="14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056629"/>
                  </a:ext>
                </a:extLst>
              </a:tr>
              <a:tr h="645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Opatření I. Sportovní činnost dětí a mládeže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100 000 Kč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50 000 000 Kč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do 100 % způsobilých nákladů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365238"/>
                  </a:ext>
                </a:extLst>
              </a:tr>
              <a:tr h="645880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Opatření II. Investice do sportovní infrastruktury</a:t>
                      </a:r>
                      <a:endParaRPr lang="pl-PL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500 000 Kč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10 000 000 Kč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do 80 % způsobilých nákladů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9683816"/>
                  </a:ext>
                </a:extLst>
              </a:tr>
              <a:tr h="645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Opatření III. Provoz, opravy a údržba sportovního zařízení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50 000 Kč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5 000 000 Kč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do 100 % způsobilých nákladů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558735"/>
                  </a:ext>
                </a:extLst>
              </a:tr>
              <a:tr h="645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Opatření IV. Sportovní akce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50 000 Kč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1 000 000 Kč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do 100 % způsobilých nákladů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1501102"/>
                  </a:ext>
                </a:extLst>
              </a:tr>
              <a:tr h="645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Opatření V. Sportovní činnost handicapovaných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50 000 Kč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500 000 Kč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do 100 % způsobilých nákladů</a:t>
                      </a:r>
                      <a:endParaRPr lang="en-US" sz="14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4562" marR="4631" marT="87281" marB="87281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742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1767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Sportovní činnost dětí a mládeže</a:t>
            </a:r>
            <a:endParaRPr lang="cs-CZ" altLang="cs-CZ" dirty="0"/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834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altLang="cs-CZ" sz="2000" dirty="0"/>
              <a:t>Žadatel: střešní organizace (pražský/národní sportovní svaz).  </a:t>
            </a:r>
          </a:p>
          <a:p>
            <a:pPr>
              <a:lnSpc>
                <a:spcPct val="150000"/>
              </a:lnSpc>
            </a:pPr>
            <a:r>
              <a:rPr lang="cs-CZ" altLang="cs-CZ" sz="2000" dirty="0"/>
              <a:t>Podmínky pro kluby - realizátory</a:t>
            </a:r>
          </a:p>
          <a:p>
            <a:pPr lvl="1">
              <a:lnSpc>
                <a:spcPct val="150000"/>
              </a:lnSpc>
            </a:pPr>
            <a:r>
              <a:rPr lang="cs-CZ" altLang="cs-CZ" sz="1800" dirty="0"/>
              <a:t>Min. 20 členů (6–18 let).  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/>
              <a:t>Registrováni u sportovního svazu.  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/>
              <a:t>Účast v soutěžích.  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/>
              <a:t>Pravidelné členské příspěvky.  </a:t>
            </a:r>
          </a:p>
          <a:p>
            <a:pPr>
              <a:lnSpc>
                <a:spcPct val="150000"/>
              </a:lnSpc>
            </a:pPr>
            <a:r>
              <a:rPr lang="cs-CZ" altLang="cs-CZ" sz="2000" dirty="0"/>
              <a:t>Oddělené role: Žadatel ≠ Realizátor.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5051618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Sportovní akce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19429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2400" dirty="0"/>
              <a:t>Jednorázové akce</a:t>
            </a:r>
          </a:p>
          <a:p>
            <a:r>
              <a:rPr lang="cs-CZ" altLang="cs-CZ" sz="2400" dirty="0"/>
              <a:t>Aktivní účast mládeže do 18 let</a:t>
            </a:r>
          </a:p>
          <a:p>
            <a:r>
              <a:rPr lang="cs-CZ" altLang="cs-CZ" sz="2400" dirty="0"/>
              <a:t>Významné akce se zapojením veřejnosti</a:t>
            </a:r>
          </a:p>
          <a:p>
            <a:r>
              <a:rPr lang="cs-CZ" altLang="cs-CZ" sz="2400" dirty="0"/>
              <a:t>Významné akce mezinárodního významu</a:t>
            </a:r>
          </a:p>
          <a:p>
            <a:r>
              <a:rPr lang="cs-CZ" altLang="cs-CZ" sz="2400" dirty="0"/>
              <a:t>Žadatel je výhradním organizátorem akce</a:t>
            </a:r>
          </a:p>
          <a:p>
            <a:r>
              <a:rPr lang="cs-CZ" altLang="cs-CZ" sz="2400" dirty="0"/>
              <a:t>Neinvestiční náklady:</a:t>
            </a:r>
          </a:p>
          <a:p>
            <a:pPr lvl="1"/>
            <a:r>
              <a:rPr lang="cs-CZ" altLang="cs-CZ" sz="2000" dirty="0"/>
              <a:t>Pronájem zařízení</a:t>
            </a:r>
          </a:p>
          <a:p>
            <a:pPr lvl="1"/>
            <a:r>
              <a:rPr lang="cs-CZ" altLang="cs-CZ" sz="2000" dirty="0"/>
              <a:t>Organizační a technické zabezpečení</a:t>
            </a:r>
          </a:p>
          <a:p>
            <a:pPr lvl="1"/>
            <a:r>
              <a:rPr lang="cs-CZ" altLang="cs-CZ" sz="2000" dirty="0"/>
              <a:t>Ceny pro účastníky (medaile apod.)</a:t>
            </a:r>
          </a:p>
          <a:p>
            <a:pPr lvl="1"/>
            <a:r>
              <a:rPr lang="cs-CZ" altLang="cs-CZ" sz="2000" dirty="0"/>
              <a:t>Náklady na rozhodčí</a:t>
            </a:r>
          </a:p>
        </p:txBody>
      </p:sp>
    </p:spTree>
    <p:extLst>
      <p:ext uri="{BB962C8B-B14F-4D97-AF65-F5344CB8AC3E}">
        <p14:creationId xmlns:p14="http://schemas.microsoft.com/office/powerpoint/2010/main" val="12516821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FF9869-673A-EB28-4D95-E685C9662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všechny dotace MHMP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540926-0E61-2479-86C8-FB1EC446D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Vždy je povinnost informovat, že akce/činnost je financována z MHMP</a:t>
            </a:r>
          </a:p>
          <a:p>
            <a:r>
              <a:rPr lang="en-US" sz="2400" dirty="0" err="1"/>
              <a:t>Použití</a:t>
            </a:r>
            <a:r>
              <a:rPr lang="en-US" sz="2400" dirty="0"/>
              <a:t> </a:t>
            </a:r>
            <a:r>
              <a:rPr lang="en-US" sz="2400" dirty="0" err="1"/>
              <a:t>loga</a:t>
            </a:r>
            <a:r>
              <a:rPr lang="en-US" sz="2400" dirty="0"/>
              <a:t> se </a:t>
            </a:r>
            <a:r>
              <a:rPr lang="en-US" sz="2400" dirty="0" err="1"/>
              <a:t>řídí</a:t>
            </a:r>
            <a:r>
              <a:rPr lang="cs-CZ" sz="2400" dirty="0"/>
              <a:t> </a:t>
            </a:r>
            <a:r>
              <a:rPr lang="en-US" sz="2400" dirty="0" err="1"/>
              <a:t>podle</a:t>
            </a:r>
            <a:r>
              <a:rPr lang="en-US" sz="2400" dirty="0"/>
              <a:t> „</a:t>
            </a:r>
            <a:r>
              <a:rPr lang="en-US" sz="2400" dirty="0" err="1"/>
              <a:t>Manuálu</a:t>
            </a:r>
            <a:r>
              <a:rPr lang="en-US" sz="2400" dirty="0"/>
              <a:t> </a:t>
            </a:r>
            <a:r>
              <a:rPr lang="en-US" sz="2400" dirty="0" err="1"/>
              <a:t>jednotného</a:t>
            </a:r>
            <a:r>
              <a:rPr lang="en-US" sz="2400" dirty="0"/>
              <a:t> </a:t>
            </a:r>
            <a:r>
              <a:rPr lang="en-US" sz="2400" dirty="0" err="1"/>
              <a:t>vizuálního</a:t>
            </a:r>
            <a:r>
              <a:rPr lang="en-US" sz="2400" dirty="0"/>
              <a:t> </a:t>
            </a:r>
            <a:r>
              <a:rPr lang="en-US" sz="2400" dirty="0" err="1"/>
              <a:t>stylu</a:t>
            </a:r>
            <a:r>
              <a:rPr lang="en-US" sz="2400" dirty="0"/>
              <a:t> </a:t>
            </a:r>
            <a:r>
              <a:rPr lang="en-US" sz="2400" dirty="0" err="1"/>
              <a:t>Hlavního</a:t>
            </a:r>
            <a:r>
              <a:rPr lang="en-US" sz="2400" dirty="0"/>
              <a:t> </a:t>
            </a:r>
            <a:r>
              <a:rPr lang="en-US" sz="2400" dirty="0" err="1"/>
              <a:t>města</a:t>
            </a:r>
            <a:r>
              <a:rPr lang="en-US" sz="2400" dirty="0"/>
              <a:t> </a:t>
            </a:r>
            <a:r>
              <a:rPr lang="en-US" sz="2400" dirty="0" err="1"/>
              <a:t>Prahy</a:t>
            </a:r>
            <a:r>
              <a:rPr lang="cs-CZ" sz="2400" dirty="0"/>
              <a:t>“</a:t>
            </a:r>
          </a:p>
          <a:p>
            <a:r>
              <a:rPr lang="cs-CZ" sz="2400" dirty="0"/>
              <a:t>Každá dotace má specifické podmínky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742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8CDC20A-2AD7-DC57-5700-560D2FBA3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Obecní financování sportu</a:t>
            </a:r>
            <a:endParaRPr lang="en-US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BDA01CC-1A87-D310-DC95-367B8EA7FC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MČ Praha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8688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88E5B8F-D3A5-C049-54A0-D6F2DE03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MČ P6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472BDB-9B6A-32C9-E639-8EFD85801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788784" cy="4087811"/>
          </a:xfrm>
        </p:spPr>
        <p:txBody>
          <a:bodyPr>
            <a:normAutofit/>
          </a:bodyPr>
          <a:lstStyle/>
          <a:p>
            <a:r>
              <a:rPr lang="en-US" sz="2400" dirty="0"/>
              <a:t>Podpora </a:t>
            </a:r>
            <a:r>
              <a:rPr lang="en-US" sz="2400" dirty="0" err="1"/>
              <a:t>jednorázových</a:t>
            </a:r>
            <a:r>
              <a:rPr lang="en-US" sz="2400" dirty="0"/>
              <a:t> </a:t>
            </a:r>
            <a:r>
              <a:rPr lang="en-US" sz="2400" dirty="0" err="1"/>
              <a:t>sportovních</a:t>
            </a:r>
            <a:r>
              <a:rPr lang="en-US" sz="2400" dirty="0"/>
              <a:t> a </a:t>
            </a:r>
            <a:r>
              <a:rPr lang="en-US" sz="2400" dirty="0" err="1"/>
              <a:t>volnočasových</a:t>
            </a:r>
            <a:r>
              <a:rPr lang="en-US" sz="2400" dirty="0"/>
              <a:t> </a:t>
            </a:r>
            <a:r>
              <a:rPr lang="en-US" sz="2400" dirty="0" err="1"/>
              <a:t>aktivit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Šestce</a:t>
            </a:r>
            <a:r>
              <a:rPr lang="en-US" sz="2400" dirty="0"/>
              <a:t> II.</a:t>
            </a:r>
            <a:endParaRPr lang="cs-CZ" sz="2400" dirty="0"/>
          </a:p>
          <a:p>
            <a:r>
              <a:rPr lang="en-US" sz="2400" dirty="0"/>
              <a:t>Podpora </a:t>
            </a:r>
            <a:r>
              <a:rPr lang="en-US" sz="2400" dirty="0" err="1"/>
              <a:t>soutěží</a:t>
            </a:r>
            <a:r>
              <a:rPr lang="en-US" sz="2400" dirty="0"/>
              <a:t> a </a:t>
            </a:r>
            <a:r>
              <a:rPr lang="en-US" sz="2400" dirty="0" err="1"/>
              <a:t>běhů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Šestce</a:t>
            </a:r>
            <a:r>
              <a:rPr lang="en-US" sz="2400" dirty="0"/>
              <a:t> II.</a:t>
            </a:r>
            <a:endParaRPr lang="cs-CZ" sz="2400" dirty="0"/>
          </a:p>
          <a:p>
            <a:r>
              <a:rPr lang="en-US" sz="2400" dirty="0"/>
              <a:t>Senior &amp; handicap sport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Šestce</a:t>
            </a:r>
            <a:r>
              <a:rPr lang="en-US" sz="2400" dirty="0"/>
              <a:t> – </a:t>
            </a:r>
            <a:r>
              <a:rPr lang="en-US" sz="2400" dirty="0" err="1"/>
              <a:t>podpora</a:t>
            </a:r>
            <a:r>
              <a:rPr lang="en-US" sz="2400" dirty="0"/>
              <a:t> </a:t>
            </a:r>
            <a:r>
              <a:rPr lang="en-US" sz="2400" dirty="0" err="1"/>
              <a:t>sportovních</a:t>
            </a:r>
            <a:r>
              <a:rPr lang="en-US" sz="2400" dirty="0"/>
              <a:t> </a:t>
            </a:r>
            <a:r>
              <a:rPr lang="en-US" sz="2400" dirty="0" err="1"/>
              <a:t>aktivit</a:t>
            </a:r>
            <a:r>
              <a:rPr lang="en-US" sz="2400" dirty="0"/>
              <a:t> </a:t>
            </a:r>
            <a:r>
              <a:rPr lang="en-US" sz="2400" dirty="0" err="1"/>
              <a:t>seniorů</a:t>
            </a:r>
            <a:r>
              <a:rPr lang="en-US" sz="2400" dirty="0"/>
              <a:t> a </a:t>
            </a:r>
            <a:r>
              <a:rPr lang="en-US" sz="2400" dirty="0" err="1"/>
              <a:t>osob</a:t>
            </a:r>
            <a:r>
              <a:rPr lang="en-US" sz="2400" dirty="0"/>
              <a:t> se </a:t>
            </a:r>
            <a:r>
              <a:rPr lang="en-US" sz="2400" dirty="0" err="1"/>
              <a:t>zdravotním</a:t>
            </a:r>
            <a:r>
              <a:rPr lang="en-US" sz="2400" dirty="0"/>
              <a:t> </a:t>
            </a:r>
            <a:r>
              <a:rPr lang="en-US" sz="2400" dirty="0" err="1"/>
              <a:t>postižením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Výzvy byly vyhlášeny až na začátku roku 2025</a:t>
            </a:r>
          </a:p>
          <a:p>
            <a:r>
              <a:rPr lang="cs-CZ" sz="2400" dirty="0"/>
              <a:t>O první dvě je ještě možné žádat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08907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153B43E-59AE-5B1C-4CE9-6F3171E63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město</a:t>
            </a:r>
            <a:endParaRPr lang="en-US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52AFFD2-2EEF-7628-93BC-D8DF317921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Jiná forma podpory sportu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80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8AA53-48EB-4077-3808-C3CF80ABD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ve sportu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27A6C3-56E4-CACB-D75E-CC96B8001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/>
              <a:t>Sportovní organizace zpravidla získávají dotace z: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Státní rozpočet – NSA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Rozpočet kraje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Rozpočet obce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04115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5BC65AF-5859-773D-846A-04DE03A98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město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7A0DDE5-D190-3B35-BD1E-C3CD8EC8E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projekt</a:t>
            </a:r>
            <a:r>
              <a:rPr lang="en-US" sz="2000" dirty="0"/>
              <a:t> </a:t>
            </a:r>
            <a:r>
              <a:rPr lang="en-US" sz="2000" dirty="0" err="1"/>
              <a:t>Aktivní</a:t>
            </a:r>
            <a:r>
              <a:rPr lang="en-US" sz="2000" dirty="0"/>
              <a:t> </a:t>
            </a:r>
            <a:r>
              <a:rPr lang="en-US" sz="2000" dirty="0" err="1"/>
              <a:t>město</a:t>
            </a:r>
            <a:r>
              <a:rPr lang="cs-CZ" sz="2000" dirty="0"/>
              <a:t> je</a:t>
            </a:r>
            <a:r>
              <a:rPr lang="en-US" sz="2000" dirty="0"/>
              <a:t> </a:t>
            </a:r>
            <a:r>
              <a:rPr lang="en-US" sz="2000" dirty="0" err="1"/>
              <a:t>založen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distribuci</a:t>
            </a:r>
            <a:r>
              <a:rPr lang="en-US" sz="2000" dirty="0"/>
              <a:t> </a:t>
            </a:r>
            <a:r>
              <a:rPr lang="en-US" sz="2000" dirty="0" err="1"/>
              <a:t>účelových</a:t>
            </a:r>
            <a:r>
              <a:rPr lang="en-US" sz="2000" dirty="0"/>
              <a:t> </a:t>
            </a:r>
            <a:r>
              <a:rPr lang="en-US" sz="2000" dirty="0" err="1"/>
              <a:t>příspěvků</a:t>
            </a:r>
            <a:r>
              <a:rPr lang="en-US" sz="2000" dirty="0"/>
              <a:t>, </a:t>
            </a:r>
            <a:r>
              <a:rPr lang="en-US" sz="2000" dirty="0" err="1"/>
              <a:t>které</a:t>
            </a:r>
            <a:r>
              <a:rPr lang="en-US" sz="2000" dirty="0"/>
              <a:t> </a:t>
            </a:r>
            <a:r>
              <a:rPr lang="en-US" sz="2000" dirty="0" err="1"/>
              <a:t>občané</a:t>
            </a:r>
            <a:r>
              <a:rPr lang="en-US" sz="2000" dirty="0"/>
              <a:t> </a:t>
            </a:r>
            <a:r>
              <a:rPr lang="en-US" sz="2000" dirty="0" err="1"/>
              <a:t>získají</a:t>
            </a:r>
            <a:r>
              <a:rPr lang="en-US" sz="2000" dirty="0"/>
              <a:t> od </a:t>
            </a:r>
            <a:r>
              <a:rPr lang="en-US" sz="2000" dirty="0" err="1"/>
              <a:t>své</a:t>
            </a:r>
            <a:r>
              <a:rPr lang="en-US" sz="2000" dirty="0"/>
              <a:t> </a:t>
            </a:r>
            <a:r>
              <a:rPr lang="en-US" sz="2000" dirty="0" err="1"/>
              <a:t>radnice</a:t>
            </a:r>
            <a:r>
              <a:rPr lang="en-US" sz="2000" dirty="0"/>
              <a:t> a </a:t>
            </a:r>
            <a:r>
              <a:rPr lang="en-US" sz="2000" dirty="0" err="1"/>
              <a:t>následně</a:t>
            </a:r>
            <a:r>
              <a:rPr lang="en-US" sz="2000" dirty="0"/>
              <a:t> je </a:t>
            </a:r>
            <a:r>
              <a:rPr lang="en-US" sz="2000" dirty="0" err="1"/>
              <a:t>mohou</a:t>
            </a:r>
            <a:r>
              <a:rPr lang="en-US" sz="2000" dirty="0"/>
              <a:t> </a:t>
            </a:r>
            <a:r>
              <a:rPr lang="en-US" sz="2000" dirty="0" err="1"/>
              <a:t>využít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uhrazení</a:t>
            </a:r>
            <a:r>
              <a:rPr lang="en-US" sz="2000" dirty="0"/>
              <a:t> </a:t>
            </a:r>
            <a:r>
              <a:rPr lang="en-US" sz="2000" dirty="0" err="1"/>
              <a:t>části</a:t>
            </a:r>
            <a:r>
              <a:rPr lang="en-US" sz="2000" dirty="0"/>
              <a:t> </a:t>
            </a:r>
            <a:r>
              <a:rPr lang="en-US" sz="2000" dirty="0" err="1"/>
              <a:t>nákladů</a:t>
            </a:r>
            <a:r>
              <a:rPr lang="en-US" sz="2000" dirty="0"/>
              <a:t> za </a:t>
            </a:r>
            <a:r>
              <a:rPr lang="en-US" sz="2000" dirty="0" err="1"/>
              <a:t>kurzovné</a:t>
            </a:r>
            <a:r>
              <a:rPr lang="en-US" sz="2000" dirty="0"/>
              <a:t> </a:t>
            </a:r>
            <a:r>
              <a:rPr lang="en-US" sz="2000" dirty="0" err="1"/>
              <a:t>nebo</a:t>
            </a:r>
            <a:r>
              <a:rPr lang="en-US" sz="2000" dirty="0"/>
              <a:t> </a:t>
            </a:r>
            <a:r>
              <a:rPr lang="en-US" sz="2000" dirty="0" err="1"/>
              <a:t>členský</a:t>
            </a:r>
            <a:r>
              <a:rPr lang="en-US" sz="2000" dirty="0"/>
              <a:t> </a:t>
            </a:r>
            <a:r>
              <a:rPr lang="en-US" sz="2000" dirty="0" err="1"/>
              <a:t>příspěvek</a:t>
            </a:r>
            <a:r>
              <a:rPr lang="en-US" sz="2000" dirty="0"/>
              <a:t> u </a:t>
            </a:r>
            <a:r>
              <a:rPr lang="en-US" sz="2000" dirty="0" err="1"/>
              <a:t>registrovaných</a:t>
            </a:r>
            <a:r>
              <a:rPr lang="en-US" sz="2000" dirty="0"/>
              <a:t> </a:t>
            </a:r>
            <a:r>
              <a:rPr lang="en-US" sz="2000" dirty="0" err="1"/>
              <a:t>poskytovatelů</a:t>
            </a:r>
            <a:endParaRPr lang="cs-CZ" sz="2000" dirty="0"/>
          </a:p>
          <a:p>
            <a:endParaRPr lang="en-US" sz="20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F6312A1-50DE-BB47-7A87-DB0C429D3C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4076977"/>
              </p:ext>
            </p:extLst>
          </p:nvPr>
        </p:nvGraphicFramePr>
        <p:xfrm>
          <a:off x="397856" y="2389909"/>
          <a:ext cx="9930708" cy="4025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97608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FB1B3-F075-9B45-9746-D46B95BA1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4BAE6A-26E7-8F44-AFBE-ED1CD3971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470400"/>
          </a:xfrm>
        </p:spPr>
        <p:txBody>
          <a:bodyPr>
            <a:noAutofit/>
          </a:bodyPr>
          <a:lstStyle/>
          <a:p>
            <a:r>
              <a:rPr lang="cs-CZ" sz="2000" dirty="0">
                <a:hlinkClick r:id="rId2"/>
              </a:rPr>
              <a:t>https://agenturasport.cz</a:t>
            </a:r>
            <a:endParaRPr lang="cs-CZ" sz="2000" dirty="0"/>
          </a:p>
          <a:p>
            <a:r>
              <a:rPr lang="cs-CZ" sz="2000" dirty="0">
                <a:hlinkClick r:id="rId3"/>
              </a:rPr>
              <a:t>https://www.msmt.cz/sport-1</a:t>
            </a:r>
            <a:endParaRPr lang="cs-CZ" sz="2000" dirty="0"/>
          </a:p>
          <a:p>
            <a:r>
              <a:rPr lang="en-US" sz="2000" dirty="0" err="1"/>
              <a:t>Zákon</a:t>
            </a:r>
            <a:r>
              <a:rPr lang="en-US" sz="2000" dirty="0"/>
              <a:t> </a:t>
            </a:r>
            <a:r>
              <a:rPr lang="en-US" sz="2000" dirty="0" err="1"/>
              <a:t>č</a:t>
            </a:r>
            <a:r>
              <a:rPr lang="en-US" sz="2000" dirty="0"/>
              <a:t>. 115/2001 Sb., </a:t>
            </a:r>
            <a:r>
              <a:rPr lang="en-US" sz="2000" dirty="0" err="1"/>
              <a:t>Zákon</a:t>
            </a:r>
            <a:r>
              <a:rPr lang="en-US" sz="2000" dirty="0"/>
              <a:t> o </a:t>
            </a:r>
            <a:r>
              <a:rPr lang="en-US" sz="2000" dirty="0" err="1"/>
              <a:t>podpoře</a:t>
            </a:r>
            <a:r>
              <a:rPr lang="en-US" sz="2000" dirty="0"/>
              <a:t> </a:t>
            </a:r>
            <a:r>
              <a:rPr lang="en-US" sz="2000" dirty="0" err="1"/>
              <a:t>sportu</a:t>
            </a:r>
            <a:endParaRPr lang="en-US" sz="2000" dirty="0"/>
          </a:p>
          <a:p>
            <a:r>
              <a:rPr lang="cs-CZ" sz="2000" dirty="0"/>
              <a:t>NOVOTNÝ, J. Sport v ekonomice. Vyd. 1.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 Česká republika, 2011. ISBN 978-80-7357-666-0.011.</a:t>
            </a:r>
          </a:p>
          <a:p>
            <a:r>
              <a:rPr lang="cs-CZ" sz="2000" dirty="0">
                <a:hlinkClick r:id="rId4"/>
              </a:rPr>
              <a:t>https://stredoceskykraj.cz/web/skolstvi/fsvC-2025</a:t>
            </a:r>
            <a:endParaRPr lang="cs-CZ" sz="2000" dirty="0"/>
          </a:p>
          <a:p>
            <a:r>
              <a:rPr lang="cs-CZ" sz="2000" dirty="0">
                <a:hlinkClick r:id="rId5"/>
              </a:rPr>
              <a:t>https://praha.eu/w/program_podpory_sportu_pro_rok_2025</a:t>
            </a:r>
            <a:endParaRPr lang="cs-CZ" sz="2000" dirty="0"/>
          </a:p>
          <a:p>
            <a:r>
              <a:rPr lang="cs-CZ" sz="2000" dirty="0">
                <a:hlinkClick r:id="rId6"/>
              </a:rPr>
              <a:t>https://www.praha6.cz/dotace/dotace-rozcestnik.html</a:t>
            </a:r>
            <a:endParaRPr lang="cs-CZ" sz="2000" dirty="0"/>
          </a:p>
          <a:p>
            <a:r>
              <a:rPr lang="cs-CZ" sz="2000" dirty="0">
                <a:hlinkClick r:id="rId7"/>
              </a:rPr>
              <a:t>https://aktivnimesto.cz/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9121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14477A-FD39-FA12-8B07-F7938BF39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informace v dotaci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42DB05-0477-0DBE-39C5-7C7825484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Účel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Oprávněný žadatel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Způsobilé a nezpůsobilé náklady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Maximální podíl dotace na celkových nákladech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Termíny a způsob podání, náležitosti žádosti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20717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0D583-704E-F845-82C3-FD859695E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dotace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3B2A0E-7C35-732A-5C02-7EC9A27C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Pozor! Náklady v dotacích se </a:t>
            </a:r>
            <a:r>
              <a:rPr lang="cs-CZ" sz="2400" b="1" dirty="0"/>
              <a:t>nesmí</a:t>
            </a:r>
            <a:r>
              <a:rPr lang="cs-CZ" sz="2400" dirty="0"/>
              <a:t> překrývat</a:t>
            </a:r>
          </a:p>
          <a:p>
            <a:r>
              <a:rPr lang="cs-CZ" sz="2400" dirty="0"/>
              <a:t>Je-li náklad hrazen z dotace, pak už není nákladem k akci – pozor na zbytečné navyšování zisku</a:t>
            </a:r>
          </a:p>
          <a:p>
            <a:r>
              <a:rPr lang="cs-CZ" sz="2400" dirty="0"/>
              <a:t>Vždy dodržte termíny</a:t>
            </a:r>
          </a:p>
          <a:p>
            <a:r>
              <a:rPr lang="cs-CZ" sz="2400" dirty="0"/>
              <a:t>Vždy si pečlivě projděte náležitosti vyúčtování – obce a kraje jsou často náročnější na papírování, než NSA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8020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Neinvestiční dotační výzvy NSA – pro rok 2025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80259"/>
            <a:ext cx="8981016" cy="4466014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Výzva koncepce ZOH26 + LOH28| </a:t>
            </a:r>
            <a:r>
              <a:rPr lang="cs-CZ" sz="2000" dirty="0" err="1"/>
              <a:t>repre</a:t>
            </a:r>
            <a:r>
              <a:rPr lang="cs-CZ" sz="2000" dirty="0"/>
              <a:t> žen – nesoutěžní výzva</a:t>
            </a:r>
          </a:p>
          <a:p>
            <a:r>
              <a:rPr lang="cs-CZ" sz="2000" dirty="0"/>
              <a:t>Obnova provozu schopnosti sportovních zařízení po povodních</a:t>
            </a:r>
          </a:p>
          <a:p>
            <a:r>
              <a:rPr lang="cs-CZ" sz="2000" dirty="0"/>
              <a:t>Servisní a provozní činnost národních sportovních center</a:t>
            </a:r>
          </a:p>
          <a:p>
            <a:r>
              <a:rPr lang="cs-CZ" sz="2000" b="1" dirty="0"/>
              <a:t>Můj klub</a:t>
            </a:r>
          </a:p>
          <a:p>
            <a:r>
              <a:rPr lang="cs-CZ" sz="2000" dirty="0"/>
              <a:t>Všesportovní organizace </a:t>
            </a:r>
          </a:p>
          <a:p>
            <a:r>
              <a:rPr lang="cs-CZ" sz="2000" dirty="0"/>
              <a:t>Zastřešující sportovní organizace</a:t>
            </a:r>
          </a:p>
          <a:p>
            <a:r>
              <a:rPr lang="cs-CZ" sz="2000" dirty="0"/>
              <a:t>UNISPORT </a:t>
            </a:r>
          </a:p>
          <a:p>
            <a:r>
              <a:rPr lang="cs-CZ" sz="2000" dirty="0"/>
              <a:t>Sportovní organizace olympijského hnutí</a:t>
            </a:r>
          </a:p>
          <a:p>
            <a:r>
              <a:rPr lang="cs-CZ" sz="2000" dirty="0"/>
              <a:t>Podpora organizací svazového charakteru</a:t>
            </a:r>
          </a:p>
          <a:p>
            <a:r>
              <a:rPr lang="cs-CZ" sz="2000" dirty="0"/>
              <a:t>Významné sportovní akce</a:t>
            </a:r>
          </a:p>
          <a:p>
            <a:r>
              <a:rPr lang="cs-CZ" sz="2000" dirty="0"/>
              <a:t>Významné sportovní akce mimořádné důležitosti</a:t>
            </a:r>
          </a:p>
        </p:txBody>
      </p:sp>
    </p:spTree>
    <p:extLst>
      <p:ext uri="{BB962C8B-B14F-4D97-AF65-F5344CB8AC3E}">
        <p14:creationId xmlns:p14="http://schemas.microsoft.com/office/powerpoint/2010/main" val="3872839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F94217-4656-60F9-5915-C3284292D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Obvyklé požadavky NSA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D477D1-EFE7-7E28-629F-416D6A8C4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Evidence v rejstříku sportu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Podání přes datovou schránku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Vyplnění formulářů v dotačním portálu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Bezdlužnost, bezúhonnost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Není v likvidaci, insolvenci, 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6303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2D641-7F78-8F46-9693-47E328B29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neinvestiční výzvy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AE9A15D-4E2B-694B-AC1A-1EAECC57D5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Vybrané neinvestiční výzvy |Všesportovní organizace + Můj Klub </a:t>
            </a:r>
          </a:p>
        </p:txBody>
      </p:sp>
    </p:spTree>
    <p:extLst>
      <p:ext uri="{BB962C8B-B14F-4D97-AF65-F5344CB8AC3E}">
        <p14:creationId xmlns:p14="http://schemas.microsoft.com/office/powerpoint/2010/main" val="254518308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{DBE74CEF-36B3-0D48-B361-50BD11F0F4B6}tf10001060</Template>
  <TotalTime>7827</TotalTime>
  <Words>1936</Words>
  <Application>Microsoft Office PowerPoint</Application>
  <PresentationFormat>Širokoúhlá obrazovka</PresentationFormat>
  <Paragraphs>290</Paragraphs>
  <Slides>41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Aptos Narrow</vt:lpstr>
      <vt:lpstr>Arial</vt:lpstr>
      <vt:lpstr>Calibri</vt:lpstr>
      <vt:lpstr>Trebuchet MS</vt:lpstr>
      <vt:lpstr>Wingdings 3</vt:lpstr>
      <vt:lpstr>Fazeta</vt:lpstr>
      <vt:lpstr>Ekonomie, ekonomika a management sportu</vt:lpstr>
      <vt:lpstr>Obsah</vt:lpstr>
      <vt:lpstr>Dotace</vt:lpstr>
      <vt:lpstr>Dotace ve sportu</vt:lpstr>
      <vt:lpstr>Klíčové informace v dotaci</vt:lpstr>
      <vt:lpstr>Vyúčtování dotace</vt:lpstr>
      <vt:lpstr>Neinvestiční dotační výzvy NSA – pro rok 2025</vt:lpstr>
      <vt:lpstr>Obvyklé požadavky NSA</vt:lpstr>
      <vt:lpstr>Vybrané neinvestiční výzvy</vt:lpstr>
      <vt:lpstr>Vybrané neinvestiční výzvy – Všesportovní organizace</vt:lpstr>
      <vt:lpstr>Všesportovní organizace – oprávněný žadatel</vt:lpstr>
      <vt:lpstr>Všesportovní organizace – výše a žadatel</vt:lpstr>
      <vt:lpstr>Všesportovní organizace – účel výzvy</vt:lpstr>
      <vt:lpstr>Všesportovní organizace –Vybrané způsobilé náklady</vt:lpstr>
      <vt:lpstr>Vybrané neinvestiční výzvy – Můj klub</vt:lpstr>
      <vt:lpstr>Můj klub 2025 - účel</vt:lpstr>
      <vt:lpstr>Můj klub 2025 – oprávněný žadatel</vt:lpstr>
      <vt:lpstr>Můj klub 2025 – způsobilé náklady</vt:lpstr>
      <vt:lpstr>Můj klub 2025 – výše dotace</vt:lpstr>
      <vt:lpstr>Můj klub 2025 – výše dotace</vt:lpstr>
      <vt:lpstr>Kde najdu informace?</vt:lpstr>
      <vt:lpstr>Čerpal Váš klub dotaci a v jaké výši?</vt:lpstr>
      <vt:lpstr>Krajské financování sportu</vt:lpstr>
      <vt:lpstr>Programy podpory - municipality</vt:lpstr>
      <vt:lpstr>Programy podpory - kraje</vt:lpstr>
      <vt:lpstr>Programy podpory – kraje - 2018</vt:lpstr>
      <vt:lpstr>Příklad – Středočeský kraj</vt:lpstr>
      <vt:lpstr>Obecní financování sportu</vt:lpstr>
      <vt:lpstr>Programy podpory - obce</vt:lpstr>
      <vt:lpstr>Programy podpory - obce</vt:lpstr>
      <vt:lpstr>Obecní financování sportu</vt:lpstr>
      <vt:lpstr>Program podpory sportu a tělovýchovy v Praze pro rok 2025</vt:lpstr>
      <vt:lpstr>Program podpory sportu a tělovýchovy v Praze pro rok 2025</vt:lpstr>
      <vt:lpstr>Sportovní činnost dětí a mládeže</vt:lpstr>
      <vt:lpstr>Sportovní akce</vt:lpstr>
      <vt:lpstr>Pro všechny dotace MHMP</vt:lpstr>
      <vt:lpstr>Obecní financování sportu</vt:lpstr>
      <vt:lpstr>Dotace MČ P6</vt:lpstr>
      <vt:lpstr>Aktivní město</vt:lpstr>
      <vt:lpstr>Aktivní město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Ekonomie, ekonomika a management sportu</dc:title>
  <dc:creator>Daniel Opelík</dc:creator>
  <cp:lastModifiedBy>Veronika Krause</cp:lastModifiedBy>
  <cp:revision>111</cp:revision>
  <dcterms:created xsi:type="dcterms:W3CDTF">2021-02-11T10:01:32Z</dcterms:created>
  <dcterms:modified xsi:type="dcterms:W3CDTF">2025-04-04T14:01:44Z</dcterms:modified>
</cp:coreProperties>
</file>