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B3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020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81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505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90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73987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5203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2644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74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52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6773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203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80D9315-7FB2-4E41-AFD6-2D4E2AEEC29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564E5E-2CC2-4F03-8D69-D000CDF76C7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89409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8" pos="594">
          <p15:clr>
            <a:srgbClr val="F26B43"/>
          </p15:clr>
        </p15:guide>
        <p15:guide id="9" pos="5400">
          <p15:clr>
            <a:srgbClr val="F26B43"/>
          </p15:clr>
        </p15:guide>
        <p15:guide id="10" orient="horz" pos="4008">
          <p15:clr>
            <a:srgbClr val="F26B43"/>
          </p15:clr>
        </p15:guide>
        <p15:guide id="11" orient="horz" pos="1440">
          <p15:clr>
            <a:srgbClr val="F26B43"/>
          </p15:clr>
        </p15:guide>
        <p15:guide id="12" orient="horz" pos="3720">
          <p15:clr>
            <a:srgbClr val="F26B43"/>
          </p15:clr>
        </p15:guide>
        <p15:guide id="13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598D1-4ACE-4284-ABE2-B94A1C364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738" y="857250"/>
            <a:ext cx="7651967" cy="5199484"/>
          </a:xfrm>
        </p:spPr>
        <p:txBody>
          <a:bodyPr/>
          <a:lstStyle/>
          <a:p>
            <a:r>
              <a:rPr lang="cs-CZ" b="1" u="sng" dirty="0"/>
              <a:t>Emoce, motivace a vůle ve sportu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158261-E8D9-4228-A747-6863B1C257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1284" y="5932645"/>
            <a:ext cx="6034030" cy="68105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317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DCBB5673-F613-4454-A14F-D338F36F5F6F}"/>
              </a:ext>
            </a:extLst>
          </p:cNvPr>
          <p:cNvSpPr/>
          <p:nvPr/>
        </p:nvSpPr>
        <p:spPr>
          <a:xfrm>
            <a:off x="954593" y="281354"/>
            <a:ext cx="7686989" cy="4465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indent="-28575">
              <a:lnSpc>
                <a:spcPct val="150000"/>
              </a:lnSpc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Vše - </a:t>
            </a:r>
            <a:r>
              <a:rPr lang="cs-CZ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napomáhá dosažení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cíle sportovních činností 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= vyvolává  </a:t>
            </a:r>
            <a:r>
              <a:rPr lang="cs-CZ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libé emoce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- </a:t>
            </a:r>
            <a:r>
              <a:rPr lang="cs-CZ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brání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= vyvolává  </a:t>
            </a:r>
            <a:r>
              <a:rPr lang="cs-CZ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nelibé emoce</a:t>
            </a:r>
          </a:p>
          <a:p>
            <a:pPr marL="28575" indent="-28575">
              <a:lnSpc>
                <a:spcPct val="150000"/>
              </a:lnSpc>
              <a:spcAft>
                <a:spcPts val="0"/>
              </a:spcAft>
            </a:pPr>
            <a:endParaRPr lang="cs-CZ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aktivační teorie emocí se dá odvodit vliv emocí na činnost.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kvalitativního hlediska rozlišil už Kant emoce na </a:t>
            </a:r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stenické a astenické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Stenické emoce </a:t>
            </a:r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činnost povzbuzují, posilují ( vztek)</a:t>
            </a:r>
          </a:p>
          <a:p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Astenické</a:t>
            </a: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ji naopak tlumí (strach, úzkost) </a:t>
            </a:r>
          </a:p>
          <a:p>
            <a:pPr marL="28575" indent="-28575">
              <a:lnSpc>
                <a:spcPct val="150000"/>
              </a:lnSpc>
              <a:spcAft>
                <a:spcPts val="0"/>
              </a:spcAft>
            </a:pP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895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94FAF-7FF0-4E42-9521-D8A49CDFE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747" y="141906"/>
            <a:ext cx="7633742" cy="93326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Úzkost a strach v tělesné výchově a sportu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B49C8B-2477-4644-9448-A5E27C46B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245996"/>
            <a:ext cx="7633742" cy="4633597"/>
          </a:xfrm>
        </p:spPr>
        <p:txBody>
          <a:bodyPr>
            <a:normAutofit lnSpcReduction="10000"/>
          </a:bodyPr>
          <a:lstStyle/>
          <a:p>
            <a:r>
              <a:rPr lang="cs-CZ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Úzkost</a:t>
            </a:r>
            <a:r>
              <a:rPr lang="cs-CZ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cs-CZ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jde o nejasnou předtuchu nebezpečí, kterou subjekt není schopen přesně popsat a určit, ale velmi nelibě ji prožívá s bohatým somatickým a aktivačním doprovodem</a:t>
            </a:r>
          </a:p>
          <a:p>
            <a:r>
              <a:rPr lang="cs-CZ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Strach </a:t>
            </a:r>
            <a:r>
              <a:rPr lang="cs-CZ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ve sportovní činnosti velmi významným citem, vzniká z ohrožení hodnot. Přibližování se nebezpečí vede ke zvýšení aktivační úrovně negativního směru, což se projevuje snížením aktivní energie, ochrnutím volní svalové činnosti, třesem apod.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Vlastní strach se vyskytuje nejčastěji při různých druzích sportovní činnosti bolestivého až rizikového programu.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Sportovec je pohybově více či méně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diskoordinován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přestává přiměřeně reagovat, jako by neviděl, neslyšel, nemyslel apod., je pasívní, vyhýbá se samostatným akcím, ztrácí sebedůvěru i bojovnost, bojí se bolestivých srážek apod.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698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2157388-BD32-4AEF-9BFC-4D2679A71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11481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Překvapení, radost, smutek, stud a vztek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588398-9CBA-48C1-80AE-9E6A83BB8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708220"/>
            <a:ext cx="7633742" cy="4551903"/>
          </a:xfrm>
        </p:spPr>
        <p:txBody>
          <a:bodyPr>
            <a:normAutofit/>
          </a:bodyPr>
          <a:lstStyle/>
          <a:p>
            <a:r>
              <a:rPr lang="cs-CZ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Překvapení </a:t>
            </a:r>
            <a:r>
              <a:rPr lang="cs-CZ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nejvyšší stupeň údivu, je to šok vyvolaný něčím novým a neočekávaným.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Obecně je překvapení velmi časté ve sportovních hrách, ale vyskytuje se hojně i ve sportech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úpolových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 horolezectví, lyžování, sportovní gymnastice, motoristickém sportu apod.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motorice se překvapení obvykle projeví zpomalením až zástavou všech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porovatelných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projevů.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 překvapení je východiskem a následně se většinou změní tento afekt ve strach, hněv, lítost, radost apod. podle konkrétní situace. </a:t>
            </a:r>
          </a:p>
          <a:p>
            <a:r>
              <a:rPr lang="cs-CZ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Radost -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afekt radosti, se ve sportu vyskytuje často.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to cit, který je základem zájmového charakteru o sportovní činnosti. Z hlediska aktivity je citem převážně pozitivním, z hlediska sportu žádoucím cílem, vydatným zdrojem motivace.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244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116321E7-5623-4CC2-AD83-678ED1629DC0}"/>
              </a:ext>
            </a:extLst>
          </p:cNvPr>
          <p:cNvSpPr/>
          <p:nvPr/>
        </p:nvSpPr>
        <p:spPr>
          <a:xfrm>
            <a:off x="874207" y="251209"/>
            <a:ext cx="7887956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Smutek </a:t>
            </a:r>
            <a:r>
              <a:rPr lang="cs-CZ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aktivní a pasívní. </a:t>
            </a:r>
          </a:p>
          <a:p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pasívním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smutku je člověk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skleslý, nepohyblivý, hovoří tiše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Pasívní smutek narušuje relativně víc psychické procesy - především poznávací</a:t>
            </a:r>
          </a:p>
          <a:p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aktivním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rozčiluje, hovoří, pláče, křičí, naříká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Aktivní forma je spojena s povrchní pozorností.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sportovní činnosti je smutek spojen obvykle s interpersonálními vztahy a se zmařenými předpoklady sportovního výkonu (neúspěch).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Stud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poměrně častým citem ve sportovním tréninku.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Rozlišujeme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stud: 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- sexuální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- nesexuální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studu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sexuálním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subjekt stydí, je-li nucen ukázat část těla, která je nějak v souvislosti se sexem. Ve sportu může vzniknout např. následkem defektu na úboru sportovkyně nebo sportovce. Obecně stud souvisí s hodnotou lidské důstojnosti. </a:t>
            </a:r>
          </a:p>
          <a:p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nesexuální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spojen se studem, kdy se většinou sportovec stydí za svůj výkon, domnívá-li se, že jím utrpěla jeho prestiž. Souvisí tedy s potřebami sebeuplatnění.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 je rovněž provázen výčitkami.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Avšak na rozdíl od smutku jde zde o vlastní lidskou důstojnost. </a:t>
            </a:r>
          </a:p>
          <a:p>
            <a:endParaRPr lang="cs-CZ" dirty="0"/>
          </a:p>
          <a:p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68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0415B2D-C79E-4DDA-8CDC-AE6772FA72CE}"/>
              </a:ext>
            </a:extLst>
          </p:cNvPr>
          <p:cNvSpPr/>
          <p:nvPr/>
        </p:nvSpPr>
        <p:spPr>
          <a:xfrm>
            <a:off x="844061" y="221064"/>
            <a:ext cx="7988439" cy="6528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Vztek -  hněv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obecně vede ke zvýšení aktivity, je tedy z hlediska činnosti citem pozitivním (</a:t>
            </a:r>
            <a:r>
              <a:rPr lang="cs-C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stenický afekt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velké intenzitě představuje afekt ničivý, který subjekt buď zvládne, nebo nezvládne 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nezvládnutelném vzteku ztrácejí věci a jevy pro subjekt aktuální hodnotu a dochází k ničení věcí, mravních hodnot, zákazů, interpersonálních vztahů, postojů apod. = 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stav agrese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Jestliže sportovec dosáhne výkonu, který neodpovídá jeho aspirační úrovni, je nižší, potom nastává jiná situace, jejíž následky jsou mnohem složitější.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Situace, ve které není splněno očekávání pravděpodobnosti, kdy je blokován postup k cíli, kdy je jakýmkoli způsobem zdržována nebo znesnadňována cesta k dosažení hodnoty, se v psychologii nazývá =  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frustrace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Celkově lze shrnout, že úspěch a neúspěch se vyskytují ve sportovním tréninku v určité jednotě své protikladnosti. Jejich vhodná regulace a zajištění jejich vhodné optimální 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cs-CZ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351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7EB19-05F2-451B-86BB-30D594AD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56557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Motivace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8D1EB5-0E23-4E9F-BD50-BAB493D24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175657"/>
            <a:ext cx="7633742" cy="5299957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sportovní činnosti je pojem značně rozsáhlý, který zahrnuje všechno, co determinuje sportovce k určitým cílům, orientacím, k určitým konečným aktivitám tím, že v  souladu  s jeho aspirací ho provokuje k jednání</a:t>
            </a:r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 hlediska sportovní činnosti nás zajímají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a) tendence, z nichž vychází sportovní činnost = tendence k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pohybovým projevům, k opakování činnosti, ke změnám činnosti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apod.                                                                              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b) tendence, které tvoří základ sportovního boje a soutěžení =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agresivita, sebeuplatnění apod.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c) tendence, které ohrožují sportovní výkon = úzkost,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neurotičnost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d) tendence, z nichž roste osobnost sportovce, jeho dovednosti i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morálka = napodobení, ztotožnění, sugesce, vcítění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571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F0E98C70-01F1-432B-9D90-DCA315E03F31}"/>
              </a:ext>
            </a:extLst>
          </p:cNvPr>
          <p:cNvSpPr/>
          <p:nvPr/>
        </p:nvSpPr>
        <p:spPr>
          <a:xfrm>
            <a:off x="844062" y="341644"/>
            <a:ext cx="7958294" cy="559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teorie výkonové motivace vyplývá, že tendence ke sportovní aktivitě vzniká z rozdílu mezi tendencí dosáhnout úspěchu a tendencí vyhnout se selhání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cs-CZ" sz="20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tělovýchovné činnosti je důležité, že jednou z hlavních biologických potřeb člověka je potřeba tělesného pohybu. 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Potřeby sportovce jsou uspokojovány postupně, nejprve základní fyziologické potřeby, dále potřeba bezpečnosti, potom potřeba sounáležitosti, potřeba uznání, a nakonec potřeba sebeuplatnění. 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864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676C67B-4C2A-469B-8657-576BC7F832DD}"/>
              </a:ext>
            </a:extLst>
          </p:cNvPr>
          <p:cNvSpPr/>
          <p:nvPr/>
        </p:nvSpPr>
        <p:spPr>
          <a:xfrm>
            <a:off x="723481" y="160774"/>
            <a:ext cx="8078875" cy="6531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Počáteční stadium </a:t>
            </a:r>
            <a:r>
              <a:rPr lang="cs-C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 začátcích sportovní činnosti je typické malou výběrovostí v oblasti sportovních aktivit.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Generalizace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motivů v praxi znamená, že nováčkovi ani tak nejde o konkrétní sport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jako o sociální prostředí sportu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 známí, parta, kamarádi.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Druhé stadium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vývoje motivační struktury je 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specializační</a:t>
            </a:r>
            <a:r>
              <a:rPr lang="cs-CZ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Psychologicky začíná hrát roli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výběrové sebeuplatnění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Začíná dominovat vazba na sport, ve kterém je sportovec úspěšný, roste v něm aspirační úroveň a ostatní zájmové aktivity jsou postupně vytěsňovány.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Třetí stadium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sportovního mistrovství je poznamenáno motivy sebeuplatnění, soutěžení a sociální odezvy.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Jde o 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stabilizaci motivační struktury</a:t>
            </a:r>
            <a:r>
              <a:rPr lang="cs-C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sportovce, kdy sportovec sportu věnuje velké úsilí a překonává v zájmu sportu často nemalé obtíže (zdravotní, vztahové).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hodnotové orientaci sport dostává přednost přede vším a často je sportovec ochoten podstoupit i pochybná rizika ve prospěch vidiny sportovní úspěšnosti = doping.</a:t>
            </a:r>
          </a:p>
        </p:txBody>
      </p:sp>
    </p:spTree>
    <p:extLst>
      <p:ext uri="{BB962C8B-B14F-4D97-AF65-F5344CB8AC3E}">
        <p14:creationId xmlns:p14="http://schemas.microsoft.com/office/powerpoint/2010/main" val="120971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0902817-7CDC-49B8-B6FA-053C03834060}"/>
              </a:ext>
            </a:extLst>
          </p:cNvPr>
          <p:cNvSpPr/>
          <p:nvPr/>
        </p:nvSpPr>
        <p:spPr>
          <a:xfrm>
            <a:off x="1175657" y="422030"/>
            <a:ext cx="7686989" cy="4249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Čtvrté stadium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je poznamenáno involucí (</a:t>
            </a:r>
            <a:r>
              <a:rPr lang="cs-CZ" sz="2000" dirty="0">
                <a:solidFill>
                  <a:srgbClr val="66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omezování, zanikání</a:t>
            </a:r>
            <a:r>
              <a:rPr lang="cs-CZ" sz="1400" dirty="0">
                <a:solidFill>
                  <a:srgbClr val="6666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výkonnosti a s tím spojenou involucí napěťového systému motivační struktury.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Přetrvává silný citový, rozumový i zvykový vztah ke sportu, ale sportovec už začíná chápat, že je za horizontem výkonnosti a jeho motivační struktura se přeskupuje.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Často se sportovcům za zenitem výkonnosti nečekaně ve sportu daří -  tím, že se změnil jejich postoj k závodění, od napjatého prestižního vztahu k uvolněnějšímu vztahu, spíše racionálně podloženému. V tomto uvolnění se lépe závodí, je to spojeno s menší mírou psychických zátěží.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424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0726C-4215-4EEB-BA5D-D01BE6364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596022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Volní procesy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2A7E66-46D5-4025-8C75-FA97E1D2E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105320"/>
            <a:ext cx="7633742" cy="477427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považovány za projevy složité volní aktivity člověka</a:t>
            </a:r>
          </a:p>
          <a:p>
            <a:r>
              <a:rPr lang="cs-CZ" dirty="0"/>
              <a:t>souvisejí s jednou z nejdůležitějších i a nejzáhadnějších vlastností člověka - </a:t>
            </a:r>
            <a:r>
              <a:rPr lang="cs-CZ" b="1" dirty="0">
                <a:solidFill>
                  <a:srgbClr val="FF0066"/>
                </a:solidFill>
              </a:rPr>
              <a:t>s vůlí</a:t>
            </a:r>
            <a:r>
              <a:rPr lang="cs-CZ" dirty="0">
                <a:solidFill>
                  <a:srgbClr val="FF0066"/>
                </a:solidFill>
              </a:rPr>
              <a:t> </a:t>
            </a:r>
          </a:p>
          <a:p>
            <a:r>
              <a:rPr lang="cs-CZ" dirty="0"/>
              <a:t>vystupují jako regulátor a </a:t>
            </a:r>
            <a:r>
              <a:rPr lang="cs-CZ" dirty="0" err="1"/>
              <a:t>energetizátor</a:t>
            </a:r>
            <a:r>
              <a:rPr lang="cs-CZ" dirty="0"/>
              <a:t> lidských činností, tedy i činnosti sportovní</a:t>
            </a:r>
          </a:p>
          <a:p>
            <a:r>
              <a:rPr lang="cs-CZ" u="sng" dirty="0"/>
              <a:t>promítají se do nich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                                  - procesy poznávací = myšlení </a:t>
            </a:r>
            <a:br>
              <a:rPr lang="cs-CZ" dirty="0"/>
            </a:br>
            <a:r>
              <a:rPr lang="cs-CZ" dirty="0"/>
              <a:t>                                  -  vlastnosti osobnosti = charakter</a:t>
            </a:r>
          </a:p>
          <a:p>
            <a:r>
              <a:rPr lang="cs-CZ" u="sng" dirty="0">
                <a:solidFill>
                  <a:srgbClr val="FF0000"/>
                </a:solidFill>
              </a:rPr>
              <a:t>Volní procesy mají složku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              </a:t>
            </a:r>
            <a:br>
              <a:rPr lang="cs-CZ" dirty="0"/>
            </a:br>
            <a:r>
              <a:rPr lang="cs-CZ" dirty="0"/>
              <a:t>      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excitační = budivou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- = zastoupena pobízivým sebe příkazem „musíš!“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inhibiční =  tlumivou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-  představuje brzdící sebekontrolu v případech </a:t>
            </a:r>
            <a:br>
              <a:rPr lang="cs-CZ" dirty="0"/>
            </a:br>
            <a:r>
              <a:rPr lang="cs-CZ" dirty="0"/>
              <a:t>                                                 nerozumné tvrdohlavosti, nebezpečných rizik apod.</a:t>
            </a:r>
          </a:p>
          <a:p>
            <a:pPr marL="0" indent="0">
              <a:buNone/>
            </a:pPr>
            <a:r>
              <a:rPr lang="cs-CZ" dirty="0"/>
              <a:t>                   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93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2FCCED5-C615-4656-AB81-9DB79B1A7E2F}"/>
              </a:ext>
            </a:extLst>
          </p:cNvPr>
          <p:cNvSpPr/>
          <p:nvPr/>
        </p:nvSpPr>
        <p:spPr>
          <a:xfrm>
            <a:off x="974689" y="633047"/>
            <a:ext cx="7164475" cy="3689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Průběh učení ve sportu ovlivňují psychické procesy učícího se sportovce.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cs-CZ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o procesy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poznávací</a:t>
            </a:r>
            <a:endParaRPr lang="cs-CZ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2) emočně – motivační </a:t>
            </a:r>
            <a:endParaRPr lang="cs-CZ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3) volní</a:t>
            </a:r>
            <a:endParaRPr lang="cs-CZ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25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19035-C032-496D-B89F-D613D71B9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Poznávací psychické procesy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958AAA-2A87-431B-A4DF-BE75F104E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patří sem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vnímání, pozornost, paměť, fantazie, myšlení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mají význam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při vytváření představy pohybu, v pochopení </a:t>
            </a:r>
            <a:b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jeho biomechanických, strukturálních i jiných </a:t>
            </a:r>
            <a:b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zákonitostí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–  z hlediska psychologie jde o dokonalé vytvoření </a:t>
            </a:r>
            <a:b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pohybové představy, která je důležitým regulačním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činitelem – korekce praktických pokusů v pohybových  </a:t>
            </a:r>
            <a:b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dovednostech a strukturách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10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83DCC3-066E-40EB-BFAD-80673506E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596022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Emočně -  motivační procesy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8B2C2C-D4F5-47F4-A76C-54C09B2E8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286190"/>
            <a:ext cx="7633742" cy="4593404"/>
          </a:xfrm>
        </p:spPr>
        <p:txBody>
          <a:bodyPr>
            <a:normAutofit/>
          </a:bodyPr>
          <a:lstStyle/>
          <a:p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zajišťují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intenzitu a směr chování sportovce v učení  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podílejí 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na výběru alternativ, různých variant řešení 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určují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míru mobilizace E - zdrojů  </a:t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míru snahy, jak dosáhnout stanovených cílů v učení</a:t>
            </a:r>
            <a:br>
              <a:rPr lang="cs-CZ" sz="2400" dirty="0">
                <a:latin typeface="+mj-lt"/>
              </a:rPr>
            </a:b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7637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F783D-6BF6-46CC-AAB8-7D6F4AF3E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596022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Volní procesy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900776-FD86-4AF6-9A0C-A2CD5AD3F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396722"/>
            <a:ext cx="7633742" cy="4482872"/>
          </a:xfrm>
        </p:spPr>
        <p:txBody>
          <a:bodyPr/>
          <a:lstStyle/>
          <a:p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Jsou: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  důležitou a účinnou komponentou procesu                    </a:t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osvojování sportovních dovedností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 součástí cílevědomého chování sportovce a mají </a:t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vztah k jeho schopnosti si stanovit adekvátní cíle  a </a:t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dosahovat je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407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9DA1F-3384-4135-9969-F8748EA6D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59602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EmocE</a:t>
            </a:r>
            <a:endParaRPr lang="cs-CZ" sz="40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616014-F515-43C0-ACD2-BCDF4D609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185705"/>
            <a:ext cx="7633742" cy="5289909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sportu jsou jednou z forem odrazu reality, která souvisí se sportem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odrazem vztahů sportovce k této realitě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Mnohé z vnímaného = sportovci lhostejné.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Citový vztah vyvolá jen to, co souvisí s uspokojením jeho potřeb a s požadavky společnosti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potřeby sportovce a na jejichž základě vznikající hodnoty jsou rozmanité, složité a velmi individuální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 ve sportu vznikají složité emocionální zážitky, často zahrnující protikladné emoce a city, např.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agresivitu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vůči sportovnímu soupeři, který je dobrým přítelem, nebo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odsouzení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hrubé hry spoluhráče apod. </a:t>
            </a:r>
            <a:br>
              <a:rPr lang="cs-CZ" dirty="0"/>
            </a:br>
            <a:br>
              <a:rPr lang="cs-CZ" dirty="0"/>
            </a:b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sportovní činnost je charakteristická silná emocionalita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daná zátěžovým a současně přitažlivým programem sportu.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7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EA30073-A1D5-440B-B9F8-98FFF6974B79}"/>
              </a:ext>
            </a:extLst>
          </p:cNvPr>
          <p:cNvSpPr/>
          <p:nvPr/>
        </p:nvSpPr>
        <p:spPr>
          <a:xfrm>
            <a:off x="894303" y="331596"/>
            <a:ext cx="780757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sportovní činnost je charakteristická silná emocionalita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daná zátěžovým a současně přitažlivým programem sportu. 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Náročný program sportovní činnosti vede ke </a:t>
            </a:r>
            <a:r>
              <a:rPr lang="cs-CZ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zvyšování </a:t>
            </a:r>
            <a:r>
              <a:rPr lang="cs-CZ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aktivační úrovně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Prostřednictvím zvýšené úrovně aktivace se při sportovní činnosti </a:t>
            </a:r>
            <a:r>
              <a:rPr lang="cs-CZ" sz="20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mobilizují</a:t>
            </a:r>
            <a:r>
              <a:rPr lang="cs-CZ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všechny síly organismu, především jeho </a:t>
            </a:r>
            <a:r>
              <a:rPr lang="cs-CZ" sz="2000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energetické zdroje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Vytváří se - připravenost k činnosti.</a:t>
            </a: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 nebo </a:t>
            </a:r>
            <a:r>
              <a:rPr lang="cs-CZ" sz="2000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podnět</a:t>
            </a:r>
            <a:r>
              <a:rPr lang="cs-CZ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který je pro sportovce </a:t>
            </a:r>
            <a:r>
              <a:rPr lang="cs-CZ" sz="2000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málo významný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vyvolává </a:t>
            </a:r>
            <a:r>
              <a:rPr lang="cs-CZ" sz="2000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malý aktivační efekt</a:t>
            </a:r>
            <a:r>
              <a:rPr lang="cs-CZ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kdežto program psychologicky </a:t>
            </a:r>
            <a:r>
              <a:rPr lang="cs-CZ" sz="2000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významný má silný mobilizační a energetický účin. </a:t>
            </a:r>
          </a:p>
          <a:p>
            <a:br>
              <a:rPr lang="cs-CZ" sz="2000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Vytvořená úroveň aktivace má potom zpětný vliv na realizaci sportovcova programu nebo na vhodnost jeho reakce na podnět.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85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99594509-65E3-45DF-B143-9E8B46D5EA21}"/>
              </a:ext>
            </a:extLst>
          </p:cNvPr>
          <p:cNvSpPr/>
          <p:nvPr/>
        </p:nvSpPr>
        <p:spPr>
          <a:xfrm>
            <a:off x="954593" y="371788"/>
            <a:ext cx="768698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Změna aktivační úrovně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ovšem nemusí bezvýhradně souviset s programem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jednání - může být také jednostranně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ovlivněna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- 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farmakologicky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  hormony, psychofarmaka, ale i placebo</a:t>
            </a: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- 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tělesným cvičením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 protahování, rozcvičení </a:t>
            </a: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- 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autoregulačními zásahy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  uvolnění, soustředění</a:t>
            </a: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- 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psychickými vlivy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  představa, volní úsilí apod.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32457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A47306F-5C8B-4598-BA16-E2A24ECCA1CF}"/>
              </a:ext>
            </a:extLst>
          </p:cNvPr>
          <p:cNvSpPr/>
          <p:nvPr/>
        </p:nvSpPr>
        <p:spPr>
          <a:xfrm>
            <a:off x="733530" y="281354"/>
            <a:ext cx="8018584" cy="7528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Nejvýrazněji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regulují aktivační úroveň člověka jeho </a:t>
            </a:r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vědomé procesy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hlavní regulační význam pro aktivační úroveň sportovce má to, že pochopí individuální a společenský význam situace.</a:t>
            </a:r>
          </a:p>
          <a:p>
            <a:pPr>
              <a:lnSpc>
                <a:spcPct val="150000"/>
              </a:lnSpc>
            </a:pPr>
            <a:r>
              <a:rPr lang="cs-CZ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Nízký výkon</a:t>
            </a: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možné vysvětlit buď nízkou aktivační úrovní (např. únava), nebo velmi vysokou aktivační úrovní (např. vysoká odpovědnost, která vystupňuje motivaci a v některých případech může vést k podstatně zhoršenému výkonu). </a:t>
            </a:r>
          </a:p>
          <a:p>
            <a:pPr>
              <a:lnSpc>
                <a:spcPct val="150000"/>
              </a:lnSpc>
            </a:pPr>
            <a:r>
              <a:rPr lang="cs-CZ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Špičkové sportovní výkony</a:t>
            </a: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 pro sportovce krajní psychickou zátěž, protože jsou spojeny s úsilím o maximální výkon v obtížných podmínkách sportovní soutěže.</a:t>
            </a:r>
          </a:p>
          <a:p>
            <a:pPr>
              <a:lnSpc>
                <a:spcPct val="150000"/>
              </a:lnSpc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Aktivační úroveň, která je </a:t>
            </a: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jevem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velmi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labilním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 důsledku velkých psychických zátěží a emocí značně kolísá od častých afektů dolů, někdy až k projevům apatie, a zpět.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Těmito oscilacemi aktivační úrovně lze vysvětlit časté kolísání špičkových sportovních výkonů, které jsou na emoční vlivy velmi citlivé, relativně citlivější, než např. výkony pracovní.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3320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94</TotalTime>
  <Words>1869</Words>
  <Application>Microsoft Office PowerPoint</Application>
  <PresentationFormat>Předvádění na obrazovce (4:3)</PresentationFormat>
  <Paragraphs>107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Gill Sans MT</vt:lpstr>
      <vt:lpstr>Impact</vt:lpstr>
      <vt:lpstr>Times New Roman</vt:lpstr>
      <vt:lpstr>Wingdings</vt:lpstr>
      <vt:lpstr>Odznáček</vt:lpstr>
      <vt:lpstr>Emoce, motivace a vůle ve sportu </vt:lpstr>
      <vt:lpstr>Prezentace aplikace PowerPoint</vt:lpstr>
      <vt:lpstr>Poznávací psychické procesy: </vt:lpstr>
      <vt:lpstr>Emočně -  motivační procesy </vt:lpstr>
      <vt:lpstr>Volní procesy </vt:lpstr>
      <vt:lpstr>EmocE</vt:lpstr>
      <vt:lpstr>Prezentace aplikace PowerPoint</vt:lpstr>
      <vt:lpstr>Prezentace aplikace PowerPoint</vt:lpstr>
      <vt:lpstr>Prezentace aplikace PowerPoint</vt:lpstr>
      <vt:lpstr>Prezentace aplikace PowerPoint</vt:lpstr>
      <vt:lpstr>Úzkost a strach v tělesné výchově a sportu  </vt:lpstr>
      <vt:lpstr>Překvapení, radost, smutek, stud a vztek  </vt:lpstr>
      <vt:lpstr>Prezentace aplikace PowerPoint</vt:lpstr>
      <vt:lpstr>Prezentace aplikace PowerPoint</vt:lpstr>
      <vt:lpstr>Motivace </vt:lpstr>
      <vt:lpstr>Prezentace aplikace PowerPoint</vt:lpstr>
      <vt:lpstr>Prezentace aplikace PowerPoint</vt:lpstr>
      <vt:lpstr>Prezentace aplikace PowerPoint</vt:lpstr>
      <vt:lpstr>Volní procesy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Emoce, motivace a vůle ve sportu</dc:title>
  <dc:creator>ircul</dc:creator>
  <cp:lastModifiedBy> </cp:lastModifiedBy>
  <cp:revision>11</cp:revision>
  <dcterms:created xsi:type="dcterms:W3CDTF">2020-03-02T12:36:18Z</dcterms:created>
  <dcterms:modified xsi:type="dcterms:W3CDTF">2020-03-02T14:10:46Z</dcterms:modified>
</cp:coreProperties>
</file>