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73" r:id="rId3"/>
    <p:sldId id="277" r:id="rId4"/>
    <p:sldId id="275" r:id="rId5"/>
    <p:sldId id="274" r:id="rId6"/>
    <p:sldId id="266" r:id="rId7"/>
    <p:sldId id="272" r:id="rId8"/>
    <p:sldId id="267" r:id="rId9"/>
    <p:sldId id="268" r:id="rId10"/>
    <p:sldId id="269" r:id="rId11"/>
    <p:sldId id="270" r:id="rId12"/>
    <p:sldId id="271" r:id="rId13"/>
    <p:sldId id="279" r:id="rId14"/>
    <p:sldId id="280" r:id="rId15"/>
    <p:sldId id="281" r:id="rId16"/>
    <p:sldId id="278" r:id="rId17"/>
    <p:sldId id="282" r:id="rId18"/>
    <p:sldId id="283" r:id="rId19"/>
    <p:sldId id="260" r:id="rId20"/>
    <p:sldId id="261" r:id="rId21"/>
    <p:sldId id="262" r:id="rId22"/>
    <p:sldId id="263" r:id="rId23"/>
    <p:sldId id="264" r:id="rId24"/>
    <p:sldId id="25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51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4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41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64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54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244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64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992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514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23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1231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AEAF6215-39CA-4AAA-AE3D-67E82D3C8A6E}" type="datetimeFigureOut">
              <a:rPr lang="cs-CZ" smtClean="0"/>
              <a:t>12.02.2023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39F74FCD-9720-455E-BF69-89B6666F0A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58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ni.cz/UK-5317.html" TargetMode="External"/><Relationship Id="rId2" Type="http://schemas.openxmlformats.org/officeDocument/2006/relationships/hyperlink" Target="http://www.casaonline.cz/?page_id=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hs.cuni.cz/FHS-2016.html" TargetMode="External"/><Relationship Id="rId4" Type="http://schemas.openxmlformats.org/officeDocument/2006/relationships/hyperlink" Target="https://www.cuni.cz/UK-5450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knihovnam.nkp.cz/sekce.php3?page=03_Leg/01_LegPod/x00-121.htm" TargetMode="External"/><Relationship Id="rId2" Type="http://schemas.openxmlformats.org/officeDocument/2006/relationships/hyperlink" Target="http://platan.vc.cvut.cz/studium/vskp/plagiat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doaj.org/" TargetMode="External"/><Relationship Id="rId3" Type="http://schemas.openxmlformats.org/officeDocument/2006/relationships/hyperlink" Target="https://beallslist.net/" TargetMode="External"/><Relationship Id="rId7" Type="http://schemas.openxmlformats.org/officeDocument/2006/relationships/hyperlink" Target="https://www.ncbi.nlm.nih.gov/nlmcatalog/journals" TargetMode="External"/><Relationship Id="rId2" Type="http://schemas.openxmlformats.org/officeDocument/2006/relationships/hyperlink" Target="https://european-science.org/cz/nkcpage/how-t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bh.nsd.uib.no/publiseringskanaler/erihplus/" TargetMode="External"/><Relationship Id="rId5" Type="http://schemas.openxmlformats.org/officeDocument/2006/relationships/hyperlink" Target="https://www.scopus.com/sources?zone=&amp;origin=NO%20ORIGIN%20DEFINED" TargetMode="External"/><Relationship Id="rId4" Type="http://schemas.openxmlformats.org/officeDocument/2006/relationships/hyperlink" Target="http://www.webofknowledge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976C13-68E6-4E25-B13E-FC3A2D3F6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24A02E-5FD2-428E-A1E4-FDF96B0B6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08B93E-0C39-407B-943D-71F2BAFB4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D0EDE3F-20D9-4DCE-8704-5EF3BEFEB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27" y="770466"/>
            <a:ext cx="6969157" cy="412326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400">
                <a:solidFill>
                  <a:schemeClr val="accent1">
                    <a:lumMod val="75000"/>
                  </a:schemeClr>
                </a:solidFill>
              </a:rPr>
              <a:t>Etnografie</a:t>
            </a:r>
            <a:br>
              <a:rPr lang="en-US" sz="840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8400">
                <a:solidFill>
                  <a:schemeClr val="accent1">
                    <a:lumMod val="75000"/>
                  </a:schemeClr>
                </a:solidFill>
              </a:rPr>
              <a:t>Reflexivita</a:t>
            </a:r>
            <a:br>
              <a:rPr lang="en-US" sz="840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8400">
                <a:solidFill>
                  <a:schemeClr val="accent1">
                    <a:lumMod val="75000"/>
                  </a:schemeClr>
                </a:solidFill>
              </a:rPr>
              <a:t>Etika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C7E1896-2992-48D4-85AC-95AB8AB14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15466"/>
            <a:ext cx="9144000" cy="16425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756FA3D-9CF9-4E55-B0FF-A612E4D8B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0634" y="5537199"/>
            <a:ext cx="6921150" cy="80054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100" dirty="0" err="1">
                <a:solidFill>
                  <a:srgbClr val="FFFFFF"/>
                </a:solidFill>
              </a:rPr>
              <a:t>Etnografické</a:t>
            </a:r>
            <a:r>
              <a:rPr lang="en-US" sz="3100" dirty="0">
                <a:solidFill>
                  <a:srgbClr val="FFFFFF"/>
                </a:solidFill>
              </a:rPr>
              <a:t> </a:t>
            </a:r>
            <a:r>
              <a:rPr lang="en-US" sz="3100" dirty="0" err="1">
                <a:solidFill>
                  <a:srgbClr val="FFFFFF"/>
                </a:solidFill>
              </a:rPr>
              <a:t>metody</a:t>
            </a:r>
            <a:r>
              <a:rPr lang="en-US" sz="3100" dirty="0">
                <a:solidFill>
                  <a:srgbClr val="FFFFFF"/>
                </a:solidFill>
              </a:rPr>
              <a:t> 202</a:t>
            </a:r>
            <a:r>
              <a:rPr lang="cs-CZ" sz="3100" dirty="0">
                <a:solidFill>
                  <a:srgbClr val="FFFFFF"/>
                </a:solidFill>
              </a:rPr>
              <a:t>3</a:t>
            </a:r>
            <a:endParaRPr lang="en-US" sz="31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109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>
                <a:solidFill>
                  <a:srgbClr val="FFFFFF"/>
                </a:solidFill>
              </a:rPr>
              <a:t>Imaginace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endParaRPr lang="cs-CZ" dirty="0"/>
          </a:p>
          <a:p>
            <a:r>
              <a:rPr lang="cs-CZ" sz="2200" dirty="0"/>
              <a:t>Tradiční pojetí: dle Charles </a:t>
            </a:r>
            <a:r>
              <a:rPr lang="cs-CZ" sz="2200" dirty="0" err="1"/>
              <a:t>Wright</a:t>
            </a:r>
            <a:r>
              <a:rPr lang="cs-CZ" sz="2200" dirty="0"/>
              <a:t> </a:t>
            </a:r>
            <a:r>
              <a:rPr lang="cs-CZ" sz="2200" dirty="0" err="1"/>
              <a:t>Mills</a:t>
            </a:r>
            <a:r>
              <a:rPr lang="cs-CZ" sz="2200" dirty="0"/>
              <a:t> (Sociologická imaginace,1959)</a:t>
            </a:r>
          </a:p>
          <a:p>
            <a:r>
              <a:rPr lang="cs-CZ" sz="2200" dirty="0"/>
              <a:t>„sociolog musí umět </a:t>
            </a:r>
            <a:r>
              <a:rPr lang="cs-CZ" sz="2200" b="1" dirty="0"/>
              <a:t>opustit strnulý jazyk a myšlení disciplíny a vtáhnout do bádání i osobní zkušenost </a:t>
            </a:r>
            <a:r>
              <a:rPr lang="cs-CZ" sz="2200" dirty="0"/>
              <a:t>(svou i aktérů) a širší společenský kontext =  imaginativní myšlení v souvislostech, mimo rutinu a samozřejmost“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9424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200">
                <a:solidFill>
                  <a:srgbClr val="FFFFFF"/>
                </a:solidFill>
              </a:rPr>
              <a:t>Imaginace redefinovaná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pPr lvl="0"/>
            <a:r>
              <a:rPr lang="cs-CZ" sz="1700"/>
              <a:t>Už první rovina terénního výzkumu aktivuje „</a:t>
            </a:r>
            <a:r>
              <a:rPr lang="cs-CZ" sz="1700" b="1"/>
              <a:t>imaginaci</a:t>
            </a:r>
            <a:r>
              <a:rPr lang="cs-CZ" sz="1700"/>
              <a:t>“ = jakou máme představu „terénního výzkumu“ (</a:t>
            </a:r>
            <a:r>
              <a:rPr lang="cs-CZ" sz="1700" err="1"/>
              <a:t>fieldwork</a:t>
            </a:r>
            <a:r>
              <a:rPr lang="cs-CZ" sz="1700"/>
              <a:t>), terénu samotného, „antropologa“? </a:t>
            </a:r>
          </a:p>
          <a:p>
            <a:pPr lvl="0"/>
            <a:r>
              <a:rPr lang="cs-CZ" sz="1700"/>
              <a:t>Sdílíme představu terénu jako „skutečného světa“, který je někde venku a je otevřen „prozkoumávání“? Distance výzkumník (aktivní, kultura) – terén (pasivní, natura )?  </a:t>
            </a:r>
          </a:p>
          <a:p>
            <a:r>
              <a:rPr lang="cs-CZ" sz="1700" b="1"/>
              <a:t>Prostorový charakter produkce vědění</a:t>
            </a:r>
          </a:p>
          <a:p>
            <a:r>
              <a:rPr lang="cs-CZ" sz="1700" b="1"/>
              <a:t>Prostorové zázemí výzkumníka</a:t>
            </a:r>
            <a:r>
              <a:rPr lang="cs-CZ" sz="1700"/>
              <a:t> a </a:t>
            </a:r>
            <a:r>
              <a:rPr lang="cs-CZ" sz="1700" b="1"/>
              <a:t>sociální význam tohoto zázemí</a:t>
            </a:r>
            <a:r>
              <a:rPr lang="cs-CZ" sz="1700"/>
              <a:t> </a:t>
            </a:r>
          </a:p>
          <a:p>
            <a:r>
              <a:rPr lang="cs-CZ" sz="1700" b="1"/>
              <a:t>Oddělenost</a:t>
            </a:r>
            <a:r>
              <a:rPr lang="cs-CZ" sz="1700"/>
              <a:t> terénu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1700" b="1"/>
              <a:t>„Klíčové uvědomění“ – </a:t>
            </a:r>
            <a:r>
              <a:rPr lang="cs-CZ" sz="1700" b="1" err="1"/>
              <a:t>fieldwork</a:t>
            </a:r>
            <a:r>
              <a:rPr lang="cs-CZ" sz="1700" b="1"/>
              <a:t> jako setkání, jako mocenský vztah (</a:t>
            </a:r>
            <a:r>
              <a:rPr lang="cs-CZ" sz="1700"/>
              <a:t>s potenciálem redistribuce moci)</a:t>
            </a:r>
            <a:r>
              <a:rPr lang="cs-CZ" sz="1700" b="1"/>
              <a:t>, jako odpovědnost  </a:t>
            </a:r>
          </a:p>
          <a:p>
            <a:pPr marL="0" lvl="1" indent="0">
              <a:buNone/>
            </a:pPr>
            <a:endParaRPr lang="cs-CZ" sz="1700"/>
          </a:p>
          <a:p>
            <a:pPr marL="0" lvl="1" indent="0">
              <a:buNone/>
            </a:pPr>
            <a:r>
              <a:rPr lang="en-US" sz="1700"/>
              <a:t>Massey, D. 2003. Imagining the Field. In: </a:t>
            </a:r>
            <a:r>
              <a:rPr lang="en-US" sz="1700" err="1"/>
              <a:t>Pryke</a:t>
            </a:r>
            <a:r>
              <a:rPr lang="en-US" sz="1700"/>
              <a:t>, M., Rose, G., </a:t>
            </a:r>
            <a:r>
              <a:rPr lang="en-US" sz="1700" err="1"/>
              <a:t>Whatmore</a:t>
            </a:r>
            <a:r>
              <a:rPr lang="en-US" sz="1700"/>
              <a:t>, S. (</a:t>
            </a:r>
            <a:r>
              <a:rPr lang="en-US" sz="1700" err="1"/>
              <a:t>eds</a:t>
            </a:r>
            <a:r>
              <a:rPr lang="en-US" sz="1700"/>
              <a:t>). Using Social Theory: Thinking through Research. SAGE</a:t>
            </a:r>
            <a:endParaRPr lang="cs-CZ" sz="1700"/>
          </a:p>
          <a:p>
            <a:pPr>
              <a:buNone/>
            </a:pPr>
            <a:endParaRPr lang="cs-CZ" sz="1700"/>
          </a:p>
        </p:txBody>
      </p:sp>
    </p:spTree>
    <p:extLst>
      <p:ext uri="{BB962C8B-B14F-4D97-AF65-F5344CB8AC3E}">
        <p14:creationId xmlns:p14="http://schemas.microsoft.com/office/powerpoint/2010/main" val="577720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>
                <a:solidFill>
                  <a:srgbClr val="FFFFFF"/>
                </a:solidFill>
              </a:rPr>
              <a:t>ETIKA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endParaRPr lang="cs-CZ" sz="1700"/>
          </a:p>
          <a:p>
            <a:r>
              <a:rPr lang="cs-CZ" sz="1700"/>
              <a:t>provázanost s</a:t>
            </a:r>
            <a:r>
              <a:rPr lang="cs-CZ" sz="1700" b="1"/>
              <a:t> reflexivitou</a:t>
            </a:r>
          </a:p>
          <a:p>
            <a:r>
              <a:rPr lang="cs-CZ" sz="1700"/>
              <a:t>provázanost s </a:t>
            </a:r>
            <a:r>
              <a:rPr lang="cs-CZ" sz="1700" b="1"/>
              <a:t>teorií</a:t>
            </a:r>
          </a:p>
          <a:p>
            <a:r>
              <a:rPr lang="cs-CZ" sz="1700"/>
              <a:t>rámec – procedurální etika a </a:t>
            </a:r>
            <a:r>
              <a:rPr lang="cs-CZ" sz="1700" err="1"/>
              <a:t>mikroetika</a:t>
            </a:r>
            <a:endParaRPr lang="cs-CZ" sz="1700"/>
          </a:p>
          <a:p>
            <a:pPr lvl="1"/>
            <a:r>
              <a:rPr lang="cs-CZ" sz="1700"/>
              <a:t>etika spravedlnosti a etika péče (GILLIGAN, C. (1982): In a </a:t>
            </a:r>
            <a:r>
              <a:rPr lang="cs-CZ" sz="1700" err="1"/>
              <a:t>different</a:t>
            </a:r>
            <a:r>
              <a:rPr lang="cs-CZ" sz="1700"/>
              <a:t> </a:t>
            </a:r>
            <a:r>
              <a:rPr lang="cs-CZ" sz="1700" err="1"/>
              <a:t>voice</a:t>
            </a:r>
            <a:r>
              <a:rPr lang="cs-CZ" sz="1700"/>
              <a:t>: </a:t>
            </a:r>
            <a:r>
              <a:rPr lang="cs-CZ" sz="1700" err="1"/>
              <a:t>Psychological</a:t>
            </a:r>
            <a:r>
              <a:rPr lang="cs-CZ" sz="1700"/>
              <a:t> </a:t>
            </a:r>
            <a:r>
              <a:rPr lang="cs-CZ" sz="1700" err="1"/>
              <a:t>theory</a:t>
            </a:r>
            <a:r>
              <a:rPr lang="cs-CZ" sz="1700"/>
              <a:t> and </a:t>
            </a:r>
            <a:r>
              <a:rPr lang="cs-CZ" sz="1700" err="1"/>
              <a:t>women´s</a:t>
            </a:r>
            <a:r>
              <a:rPr lang="cs-CZ" sz="1700"/>
              <a:t> </a:t>
            </a:r>
            <a:r>
              <a:rPr lang="cs-CZ" sz="1700" err="1"/>
              <a:t>development</a:t>
            </a:r>
            <a:r>
              <a:rPr lang="cs-CZ" sz="1700"/>
              <a:t>. Cambridge, Massachusetts: Harvard University </a:t>
            </a:r>
            <a:r>
              <a:rPr lang="cs-CZ" sz="1700" err="1"/>
              <a:t>Press</a:t>
            </a:r>
            <a:r>
              <a:rPr lang="cs-CZ" sz="1700"/>
              <a:t>; PREISSLE, J. (2006): </a:t>
            </a:r>
            <a:r>
              <a:rPr lang="cs-CZ" sz="1700" err="1"/>
              <a:t>Feminist</a:t>
            </a:r>
            <a:r>
              <a:rPr lang="cs-CZ" sz="1700"/>
              <a:t> </a:t>
            </a:r>
            <a:r>
              <a:rPr lang="cs-CZ" sz="1700" err="1"/>
              <a:t>research</a:t>
            </a:r>
            <a:r>
              <a:rPr lang="cs-CZ" sz="1700"/>
              <a:t> </a:t>
            </a:r>
            <a:r>
              <a:rPr lang="cs-CZ" sz="1700" err="1"/>
              <a:t>ethics</a:t>
            </a:r>
            <a:r>
              <a:rPr lang="cs-CZ" sz="1700"/>
              <a:t>. In: S.J. Nagy Hesse-</a:t>
            </a:r>
            <a:r>
              <a:rPr lang="cs-CZ" sz="1700" err="1"/>
              <a:t>Biber</a:t>
            </a:r>
            <a:r>
              <a:rPr lang="cs-CZ" sz="1700"/>
              <a:t>, </a:t>
            </a:r>
            <a:r>
              <a:rPr lang="cs-CZ" sz="1700" err="1"/>
              <a:t>ed</a:t>
            </a:r>
            <a:r>
              <a:rPr lang="cs-CZ" sz="1700"/>
              <a:t>.: Handbook </a:t>
            </a:r>
            <a:r>
              <a:rPr lang="cs-CZ" sz="1700" err="1"/>
              <a:t>of</a:t>
            </a:r>
            <a:r>
              <a:rPr lang="cs-CZ" sz="1700"/>
              <a:t> </a:t>
            </a:r>
            <a:r>
              <a:rPr lang="cs-CZ" sz="1700" err="1"/>
              <a:t>feminist</a:t>
            </a:r>
            <a:r>
              <a:rPr lang="cs-CZ" sz="1700"/>
              <a:t> </a:t>
            </a:r>
            <a:r>
              <a:rPr lang="cs-CZ" sz="1700" err="1"/>
              <a:t>research</a:t>
            </a:r>
            <a:r>
              <a:rPr lang="cs-CZ" sz="1700"/>
              <a:t>: </a:t>
            </a:r>
            <a:r>
              <a:rPr lang="cs-CZ" sz="1700" err="1"/>
              <a:t>Theory</a:t>
            </a:r>
            <a:r>
              <a:rPr lang="cs-CZ" sz="1700"/>
              <a:t> and </a:t>
            </a:r>
            <a:r>
              <a:rPr lang="cs-CZ" sz="1700" err="1"/>
              <a:t>praxis</a:t>
            </a:r>
            <a:r>
              <a:rPr lang="cs-CZ" sz="1700"/>
              <a:t>. </a:t>
            </a:r>
            <a:r>
              <a:rPr lang="cs-CZ" sz="1700" err="1"/>
              <a:t>Thousand</a:t>
            </a:r>
            <a:r>
              <a:rPr lang="cs-CZ" sz="1700"/>
              <a:t> </a:t>
            </a:r>
            <a:r>
              <a:rPr lang="cs-CZ" sz="1700" err="1"/>
              <a:t>Oaks</a:t>
            </a:r>
            <a:r>
              <a:rPr lang="cs-CZ" sz="1700"/>
              <a:t>, London, New </a:t>
            </a:r>
            <a:r>
              <a:rPr lang="cs-CZ" sz="1700" err="1"/>
              <a:t>Delhi</a:t>
            </a:r>
            <a:r>
              <a:rPr lang="cs-CZ" sz="1700"/>
              <a:t>: </a:t>
            </a:r>
            <a:r>
              <a:rPr lang="cs-CZ" sz="1700" err="1"/>
              <a:t>Sage</a:t>
            </a:r>
            <a:r>
              <a:rPr lang="cs-CZ" sz="1700"/>
              <a:t>. Str. 515-532; SKEGGS, B. (2001): </a:t>
            </a:r>
            <a:r>
              <a:rPr lang="cs-CZ" sz="1700" err="1"/>
              <a:t>Feminist</a:t>
            </a:r>
            <a:r>
              <a:rPr lang="cs-CZ" sz="1700"/>
              <a:t> </a:t>
            </a:r>
            <a:r>
              <a:rPr lang="cs-CZ" sz="1700" err="1"/>
              <a:t>ethnography</a:t>
            </a:r>
            <a:r>
              <a:rPr lang="cs-CZ" sz="1700"/>
              <a:t>. In: P. Atkinson, A. </a:t>
            </a:r>
            <a:r>
              <a:rPr lang="cs-CZ" sz="1700" err="1"/>
              <a:t>Coffey</a:t>
            </a:r>
            <a:r>
              <a:rPr lang="cs-CZ" sz="1700"/>
              <a:t>, S. </a:t>
            </a:r>
            <a:r>
              <a:rPr lang="cs-CZ" sz="1700" err="1"/>
              <a:t>Delamont</a:t>
            </a:r>
            <a:r>
              <a:rPr lang="cs-CZ" sz="1700"/>
              <a:t>, J. </a:t>
            </a:r>
            <a:r>
              <a:rPr lang="cs-CZ" sz="1700" err="1"/>
              <a:t>Lofland</a:t>
            </a:r>
            <a:r>
              <a:rPr lang="cs-CZ" sz="1700"/>
              <a:t> &amp; L. </a:t>
            </a:r>
            <a:r>
              <a:rPr lang="cs-CZ" sz="1700" err="1"/>
              <a:t>Lofland</a:t>
            </a:r>
            <a:r>
              <a:rPr lang="cs-CZ" sz="1700"/>
              <a:t>, </a:t>
            </a:r>
            <a:r>
              <a:rPr lang="cs-CZ" sz="1700" err="1"/>
              <a:t>eds</a:t>
            </a:r>
            <a:r>
              <a:rPr lang="cs-CZ" sz="1700"/>
              <a:t>.: Handbook </a:t>
            </a:r>
            <a:r>
              <a:rPr lang="cs-CZ" sz="1700" err="1"/>
              <a:t>of</a:t>
            </a:r>
            <a:r>
              <a:rPr lang="cs-CZ" sz="1700"/>
              <a:t> </a:t>
            </a:r>
            <a:r>
              <a:rPr lang="cs-CZ" sz="1700" err="1"/>
              <a:t>ethnography</a:t>
            </a:r>
            <a:r>
              <a:rPr lang="cs-CZ" sz="1700"/>
              <a:t>. Los Angeles, London, New </a:t>
            </a:r>
            <a:r>
              <a:rPr lang="cs-CZ" sz="1700" err="1"/>
              <a:t>Delhi</a:t>
            </a:r>
            <a:r>
              <a:rPr lang="cs-CZ" sz="1700"/>
              <a:t>, Singapore: </a:t>
            </a:r>
            <a:r>
              <a:rPr lang="cs-CZ" sz="1700" err="1"/>
              <a:t>Sage</a:t>
            </a:r>
            <a:r>
              <a:rPr lang="cs-CZ" sz="1700"/>
              <a:t>. Str. 426-442)</a:t>
            </a:r>
          </a:p>
          <a:p>
            <a:r>
              <a:rPr lang="cs-CZ" sz="1700"/>
              <a:t>informovaný souhlas </a:t>
            </a:r>
          </a:p>
          <a:p>
            <a:r>
              <a:rPr lang="cs-CZ" sz="1700"/>
              <a:t>Etické kodexy, etické směrnice</a:t>
            </a:r>
          </a:p>
        </p:txBody>
      </p:sp>
    </p:spTree>
    <p:extLst>
      <p:ext uri="{BB962C8B-B14F-4D97-AF65-F5344CB8AC3E}">
        <p14:creationId xmlns:p14="http://schemas.microsoft.com/office/powerpoint/2010/main" val="3427784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200">
                <a:solidFill>
                  <a:srgbClr val="FFFFFF"/>
                </a:solidFill>
              </a:rPr>
              <a:t>Informovaný souhlas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r>
              <a:rPr lang="cs-CZ" sz="1300"/>
              <a:t>téma a cíle výzkumu, metody výzkumu,</a:t>
            </a:r>
          </a:p>
          <a:p>
            <a:r>
              <a:rPr lang="cs-CZ" sz="1300"/>
              <a:t>kdo výzkum realizuje, za jakým účelem, </a:t>
            </a:r>
          </a:p>
          <a:p>
            <a:r>
              <a:rPr lang="cs-CZ" sz="1300"/>
              <a:t>kdo se má výzkumu účastnit, jaká bude forma účasti na výzkumu, jak dlouho bude účast na výzkumu trvat,</a:t>
            </a:r>
          </a:p>
          <a:p>
            <a:r>
              <a:rPr lang="cs-CZ" sz="1300" err="1"/>
              <a:t>anonymizaci</a:t>
            </a:r>
            <a:r>
              <a:rPr lang="cs-CZ" sz="1300"/>
              <a:t> dat výzkumu (viz kapitola 4.3.3): informace a dohoda o tom, zda budou nebo nebudou data anonymizována,</a:t>
            </a:r>
          </a:p>
          <a:p>
            <a:r>
              <a:rPr lang="cs-CZ" sz="1300"/>
              <a:t>specifikaci shromažďovaných dat: osobní údaje, citlivé údaje (viz kapitola 4.3.4. ) / písemná, zvuková, audiovizuální podoba,</a:t>
            </a:r>
          </a:p>
          <a:p>
            <a:r>
              <a:rPr lang="cs-CZ" sz="1300"/>
              <a:t>způsoby a možnosti využití dat: pro vědecký výzkum, archivaci ve veřejném zájmu, vzdělávací činnost, publikační činnost,</a:t>
            </a:r>
          </a:p>
          <a:p>
            <a:r>
              <a:rPr lang="cs-CZ" sz="1300"/>
              <a:t>uchovávání dat: zda ano, jaká data, v jaké podobě (v písemné podobě, v elektronické), jak dlouho,</a:t>
            </a:r>
          </a:p>
          <a:p>
            <a:r>
              <a:rPr lang="cs-CZ" sz="1300"/>
              <a:t>poskytování dat: subjekty, kterým budou moci být (jaká) data případně poskytnuta / účel poskytnutí dat,</a:t>
            </a:r>
          </a:p>
          <a:p>
            <a:r>
              <a:rPr lang="cs-CZ" sz="1300"/>
              <a:t>možná rizika účasti na výzkumu,</a:t>
            </a:r>
          </a:p>
          <a:p>
            <a:r>
              <a:rPr lang="cs-CZ" sz="1300"/>
              <a:t>informace o svobodném odmítnutí účasti na výzkumu či odstoupení z výzkumu kdykoli v průběhu i po skončení výzkumu.</a:t>
            </a:r>
          </a:p>
          <a:p>
            <a:endParaRPr lang="cs-CZ" sz="1300"/>
          </a:p>
        </p:txBody>
      </p:sp>
    </p:spTree>
    <p:extLst>
      <p:ext uri="{BB962C8B-B14F-4D97-AF65-F5344CB8AC3E}">
        <p14:creationId xmlns:p14="http://schemas.microsoft.com/office/powerpoint/2010/main" val="3077692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>
            <a:extLst>
              <a:ext uri="{FF2B5EF4-FFF2-40B4-BE49-F238E27FC236}">
                <a16:creationId xmlns:a16="http://schemas.microsoft.com/office/drawing/2014/main" id="{854C4829-CF39-4CF4-973E-6F5A32F80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950" cy="6858000"/>
          </a:xfrm>
          <a:prstGeom prst="rect">
            <a:avLst/>
          </a:prstGeom>
          <a:solidFill>
            <a:schemeClr val="accent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3898" y="685689"/>
            <a:ext cx="7448502" cy="4615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1) </a:t>
            </a:r>
            <a:r>
              <a:rPr lang="cs-CZ" sz="1800" b="1" dirty="0"/>
              <a:t>v ústní podobě</a:t>
            </a:r>
            <a:r>
              <a:rPr lang="cs-CZ" sz="1800" dirty="0"/>
              <a:t>, tedy výslovnou a jasnou deklarací souhlasu aktéra s účastí na výzkumu a s podmínkami účasti, </a:t>
            </a:r>
          </a:p>
          <a:p>
            <a:pPr marL="0" indent="0">
              <a:buNone/>
            </a:pPr>
            <a:r>
              <a:rPr lang="cs-CZ" sz="1800" dirty="0"/>
              <a:t>2) tzv. </a:t>
            </a:r>
            <a:r>
              <a:rPr lang="cs-CZ" sz="1800" b="1" dirty="0"/>
              <a:t>souhlasem neodporováním</a:t>
            </a:r>
            <a:r>
              <a:rPr lang="cs-CZ" sz="1800" dirty="0"/>
              <a:t>, tedy způsobem, který nevzbuzuje pochybnost o tom, že participant s účastí na výzkumu souhlasí </a:t>
            </a:r>
          </a:p>
          <a:p>
            <a:pPr marL="0" indent="0">
              <a:buNone/>
            </a:pPr>
            <a:r>
              <a:rPr lang="cs-CZ" sz="1800" dirty="0"/>
              <a:t>3) </a:t>
            </a:r>
            <a:r>
              <a:rPr lang="cs-CZ" sz="1800" b="1" dirty="0"/>
              <a:t>v písemné podobě,</a:t>
            </a:r>
            <a:r>
              <a:rPr lang="cs-CZ" sz="1800" dirty="0"/>
              <a:t> tedy ve formě předem připravené písemné smlouvy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b="1" dirty="0"/>
              <a:t>Vzory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0"/>
              <a:t>Etická komise FHS UK, Vzorové písemné informované souhlasy, https://fhs.cuni.cz/FHS-2033.html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0"/>
              <a:t>Etická komise pro výzkum MU, Souhlas s účastí ve výzkumném projektu (informovaný souhlas), https://vyzkum.rect.muni.cz/cs/zazemi/etika-vyzkumu/ekv</a:t>
            </a:r>
          </a:p>
          <a:p>
            <a:pPr marL="0" indent="0">
              <a:buNone/>
            </a:pPr>
            <a:endParaRPr lang="cs-CZ" sz="13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72198" y="4594123"/>
            <a:ext cx="6100301" cy="1818323"/>
          </a:xfrm>
        </p:spPr>
        <p:txBody>
          <a:bodyPr anchor="b">
            <a:normAutofit/>
          </a:bodyPr>
          <a:lstStyle/>
          <a:p>
            <a:pPr algn="r"/>
            <a:r>
              <a:rPr lang="cs-CZ" dirty="0"/>
              <a:t>Informovaný souhlas</a:t>
            </a:r>
          </a:p>
        </p:txBody>
      </p:sp>
    </p:spTree>
    <p:extLst>
      <p:ext uri="{BB962C8B-B14F-4D97-AF65-F5344CB8AC3E}">
        <p14:creationId xmlns:p14="http://schemas.microsoft.com/office/powerpoint/2010/main" val="3571587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200">
                <a:solidFill>
                  <a:srgbClr val="FFFFFF"/>
                </a:solidFill>
              </a:rPr>
              <a:t>Anonymizace a zpracování osobních údajů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r>
              <a:rPr lang="cs-CZ" sz="1700" b="1" err="1"/>
              <a:t>Anonymizace</a:t>
            </a:r>
            <a:r>
              <a:rPr lang="cs-CZ" sz="1700" b="1"/>
              <a:t> </a:t>
            </a:r>
            <a:r>
              <a:rPr lang="cs-CZ" sz="1700"/>
              <a:t>= proces odstranění těch údajů z dat, které by přímo, ale i nepřímo napomáhaly v identifikaci jedince/organizace/terénu = „osobní údaje“</a:t>
            </a:r>
          </a:p>
          <a:p>
            <a:endParaRPr lang="cs-CZ" sz="1700"/>
          </a:p>
          <a:p>
            <a:r>
              <a:rPr lang="cs-CZ" sz="1700"/>
              <a:t>„</a:t>
            </a:r>
            <a:r>
              <a:rPr lang="cs-CZ" sz="1700" b="1"/>
              <a:t>osobní údaje</a:t>
            </a:r>
            <a:r>
              <a:rPr lang="cs-CZ" sz="1700"/>
              <a:t>“ = GDPR definovány jako veškeré informace, vztahující se k identifikované či identifikovatelné fyzické osobě = jméno, pohlaví, věk a datum narození, osobní stav, ale také IP adresu a za určitých okolností fotografický záznam, tzv. organizační údaje, kterými jsou například e-mailová adresa, telefonní číslo či různé identifikační údaje vydané státem</a:t>
            </a:r>
          </a:p>
          <a:p>
            <a:r>
              <a:rPr lang="cs-CZ" sz="1700"/>
              <a:t>„</a:t>
            </a:r>
            <a:r>
              <a:rPr lang="cs-CZ" sz="1700" b="1"/>
              <a:t>citlivé údaje“ </a:t>
            </a:r>
            <a:r>
              <a:rPr lang="cs-CZ" sz="1700"/>
              <a:t>- citlivé z hlediska základních práv a svobod = údaje o rasovém či etnickém původu, politických názorech, náboženském nebo filozofickém vyznání, členství v odborech, zdravotním stavu, sexuální orientaci a trestních deliktech či pravomocném odsouzení, genetické a biometrické údaje a osobní údaje dětí</a:t>
            </a:r>
          </a:p>
        </p:txBody>
      </p:sp>
    </p:spTree>
    <p:extLst>
      <p:ext uri="{BB962C8B-B14F-4D97-AF65-F5344CB8AC3E}">
        <p14:creationId xmlns:p14="http://schemas.microsoft.com/office/powerpoint/2010/main" val="2668738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>
                <a:solidFill>
                  <a:srgbClr val="FFFFFF"/>
                </a:solidFill>
              </a:rPr>
              <a:t>GDPR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1900" dirty="0"/>
              <a:t>Pro shromažďování a zpracovávání osobních údajů je nutno postupovat dle </a:t>
            </a:r>
            <a:r>
              <a:rPr lang="cs-CZ" sz="1900" b="1" dirty="0"/>
              <a:t>GDPR:</a:t>
            </a:r>
          </a:p>
          <a:p>
            <a:endParaRPr lang="cs-CZ" sz="1900" dirty="0"/>
          </a:p>
          <a:p>
            <a:pPr marL="0" indent="0">
              <a:buNone/>
            </a:pPr>
            <a:r>
              <a:rPr lang="cs-CZ" sz="1900" dirty="0"/>
              <a:t>GDPR (účinné od 25. května 2018) stanoví pravidla pro ty, kdo zacházejí s osobními údaji, tzn. i pro výzkumníky. </a:t>
            </a:r>
          </a:p>
          <a:p>
            <a:pPr marL="0" indent="0">
              <a:buNone/>
            </a:pPr>
            <a:r>
              <a:rPr lang="cs-CZ" sz="1900" dirty="0"/>
              <a:t>Zákon zajišťuje práva občanů spojená s povinností být </a:t>
            </a:r>
            <a:r>
              <a:rPr lang="cs-CZ" sz="1900" b="1" dirty="0"/>
              <a:t>informován </a:t>
            </a:r>
            <a:r>
              <a:rPr lang="cs-CZ" sz="1900" dirty="0"/>
              <a:t>o zpracování osobních údajů a </a:t>
            </a:r>
            <a:r>
              <a:rPr lang="cs-CZ" sz="1900" b="1" dirty="0"/>
              <a:t>vznášet vůči němu námitky</a:t>
            </a:r>
            <a:r>
              <a:rPr lang="cs-CZ" sz="1900" dirty="0"/>
              <a:t>, stejně jako </a:t>
            </a:r>
            <a:r>
              <a:rPr lang="cs-CZ" sz="1900" b="1" dirty="0"/>
              <a:t>mít přístup </a:t>
            </a:r>
            <a:r>
              <a:rPr lang="cs-CZ" sz="1900" dirty="0"/>
              <a:t>ke všem informacím, </a:t>
            </a:r>
            <a:r>
              <a:rPr lang="cs-CZ" sz="1900" b="1" dirty="0"/>
              <a:t>které má o nich správce/výzkumník k dispozici </a:t>
            </a:r>
            <a:r>
              <a:rPr lang="cs-CZ" sz="1900" dirty="0"/>
              <a:t>atd. </a:t>
            </a:r>
          </a:p>
          <a:p>
            <a:pPr marL="0" indent="0">
              <a:buNone/>
            </a:pPr>
            <a:r>
              <a:rPr lang="cs-CZ" sz="1900" dirty="0"/>
              <a:t>Na základě tohoto nařízení má výzkumník povinnost dodržovat zásady tzv. </a:t>
            </a:r>
            <a:r>
              <a:rPr lang="cs-CZ" sz="1900" b="1" dirty="0"/>
              <a:t>záměrné a standardní ochrany osobních údajů</a:t>
            </a:r>
            <a:r>
              <a:rPr lang="cs-CZ" sz="1900" dirty="0"/>
              <a:t>, tzn. jednak minimalizovat shromažďování osobních údajů a dále uzavřít </a:t>
            </a:r>
            <a:r>
              <a:rPr lang="cs-CZ" sz="1900" b="1" dirty="0"/>
              <a:t>písemnou dohodu </a:t>
            </a:r>
            <a:r>
              <a:rPr lang="cs-CZ" sz="1900" dirty="0"/>
              <a:t>o shromažďování a zpracovávání osobních údajů.</a:t>
            </a:r>
          </a:p>
          <a:p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3920590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Uchovávání osobních údajů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pPr lvl="0"/>
            <a:r>
              <a:rPr lang="cs-CZ" sz="1500" dirty="0"/>
              <a:t>Kdo bude mít za data zodpovědnost a kdo bude mít k datům přístup v průběhu a po skončení výzkumu? Všichni výzkumníci, kteří se účastní daného výzkumného projektu? Jen někteří výzkumníci? Badatelé z jiných institucí? Jiní lidé mimo výzkumný tým, například zadavatel výzkumu? </a:t>
            </a:r>
          </a:p>
          <a:p>
            <a:pPr lvl="0"/>
            <a:r>
              <a:rPr lang="cs-CZ" sz="1500" dirty="0"/>
              <a:t>Jak a kde budou data ukládána, uchovávána a jak budou ochráněna před zneužitím, ztrátou, přepsáním atd.? Tedy, budou data uložena v zaheslovaných složkách jediného počítače, nebo více počítačů? Budou sdílena prostřednictvím úložišť, a pokud ano, jak budou zabezpečena? Budou existovat i v tištěné podobě? Jak se bude pracovat s audiovizuálními materiály? </a:t>
            </a:r>
          </a:p>
          <a:p>
            <a:pPr lvl="0"/>
            <a:r>
              <a:rPr lang="cs-CZ" sz="1500" dirty="0"/>
              <a:t>Jak dlouho budou data uchovávána? Kdy a která data budou případně po skončení výzkumu smazána?</a:t>
            </a:r>
          </a:p>
          <a:p>
            <a:pPr lvl="0"/>
            <a:r>
              <a:rPr lang="cs-CZ" sz="1500" dirty="0"/>
              <a:t>K čemu bude kdo moci data využít v rámci publikování výstupů výzkumu? Např. výzkumník využije data pro svou diplomovou práci, pro odbornou knihu, pro zprávu pro zadavatele. Budou moci data použít i badatelé, kteří sami výzkumný projekt nerealizovali, a budou chtít využít archivovaná data pro svoji odbornou práci? Atd.</a:t>
            </a:r>
          </a:p>
          <a:p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88631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>
                <a:solidFill>
                  <a:srgbClr val="FFFFFF"/>
                </a:solidFill>
              </a:rPr>
              <a:t>Etické kodexy a komise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2200"/>
          </a:p>
          <a:p>
            <a:pPr marL="0" indent="0">
              <a:buNone/>
            </a:pPr>
            <a:r>
              <a:rPr lang="cs-CZ" sz="2200"/>
              <a:t>Kodexy</a:t>
            </a:r>
          </a:p>
          <a:p>
            <a:r>
              <a:rPr lang="cs-CZ" sz="2200"/>
              <a:t>CASA - </a:t>
            </a:r>
            <a:r>
              <a:rPr lang="en-US" sz="2200" u="sng">
                <a:hlinkClick r:id="rId2"/>
              </a:rPr>
              <a:t>http://www.casaonline.cz/?page_id=7</a:t>
            </a:r>
            <a:r>
              <a:rPr lang="en-US" sz="2200"/>
              <a:t> </a:t>
            </a:r>
            <a:endParaRPr lang="cs-CZ" sz="2200"/>
          </a:p>
          <a:p>
            <a:r>
              <a:rPr lang="cs-CZ" sz="2200"/>
              <a:t>UK - </a:t>
            </a:r>
            <a:r>
              <a:rPr lang="cs-CZ" sz="2200" u="sng">
                <a:hlinkClick r:id="rId3"/>
              </a:rPr>
              <a:t>https://www.cuni.cz/UK-5317.html</a:t>
            </a:r>
            <a:endParaRPr lang="cs-CZ" sz="2200" u="sng"/>
          </a:p>
          <a:p>
            <a:pPr lvl="0"/>
            <a:endParaRPr lang="cs-CZ" sz="2200" u="sng"/>
          </a:p>
          <a:p>
            <a:pPr marL="0" lvl="0" indent="0">
              <a:buNone/>
            </a:pPr>
            <a:endParaRPr lang="cs-CZ" sz="2200"/>
          </a:p>
          <a:p>
            <a:pPr marL="0" lvl="0" indent="0">
              <a:buNone/>
            </a:pPr>
            <a:r>
              <a:rPr lang="cs-CZ" sz="2200"/>
              <a:t>Komise</a:t>
            </a:r>
          </a:p>
          <a:p>
            <a:pPr lvl="0"/>
            <a:r>
              <a:rPr lang="cs-CZ" sz="2200" u="sng"/>
              <a:t>UK - </a:t>
            </a:r>
            <a:r>
              <a:rPr lang="cs-CZ" sz="2200"/>
              <a:t> </a:t>
            </a:r>
            <a:r>
              <a:rPr lang="cs-CZ" sz="2200" u="sng">
                <a:hlinkClick r:id="rId4"/>
              </a:rPr>
              <a:t>https://www.cuni.cz/UK-5450.html</a:t>
            </a:r>
            <a:endParaRPr lang="cs-CZ" sz="2200"/>
          </a:p>
          <a:p>
            <a:r>
              <a:rPr lang="cs-CZ" sz="2200"/>
              <a:t>FHS UK - </a:t>
            </a:r>
            <a:r>
              <a:rPr lang="en-US" sz="2200" u="sng">
                <a:hlinkClick r:id="rId5"/>
              </a:rPr>
              <a:t>https://fhs.cuni.cz/FHS-2016.html</a:t>
            </a:r>
            <a:endParaRPr lang="cs-CZ" sz="2200" u="sng"/>
          </a:p>
          <a:p>
            <a:endParaRPr lang="cs-CZ" sz="2200"/>
          </a:p>
          <a:p>
            <a:endParaRPr lang="cs-CZ" sz="2200"/>
          </a:p>
        </p:txBody>
      </p:sp>
    </p:spTree>
    <p:extLst>
      <p:ext uri="{BB962C8B-B14F-4D97-AF65-F5344CB8AC3E}">
        <p14:creationId xmlns:p14="http://schemas.microsoft.com/office/powerpoint/2010/main" val="994854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 b="1">
                <a:solidFill>
                  <a:srgbClr val="FFFFFF"/>
                </a:solidFill>
              </a:rPr>
              <a:t>Publikační etika</a:t>
            </a:r>
            <a:br>
              <a:rPr lang="cs-CZ" sz="3800" b="1">
                <a:solidFill>
                  <a:srgbClr val="FFFFFF"/>
                </a:solidFill>
              </a:rPr>
            </a:br>
            <a:endParaRPr lang="cs-CZ" sz="3800">
              <a:solidFill>
                <a:srgbClr val="FFFFFF"/>
              </a:solidFill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 lnSpcReduction="10000"/>
          </a:bodyPr>
          <a:lstStyle/>
          <a:p>
            <a:r>
              <a:rPr lang="cs-CZ" dirty="0"/>
              <a:t>Základní pravidla publikační etiky</a:t>
            </a:r>
          </a:p>
          <a:p>
            <a:endParaRPr lang="cs-CZ" dirty="0"/>
          </a:p>
          <a:p>
            <a:pPr lvl="1"/>
            <a:r>
              <a:rPr lang="cs-CZ" dirty="0"/>
              <a:t>V každém odborném textu musí autor:</a:t>
            </a:r>
          </a:p>
          <a:p>
            <a:pPr lvl="2"/>
            <a:r>
              <a:rPr lang="cs-CZ" dirty="0"/>
              <a:t>Podat úplné informace o všech využitých zdrojích</a:t>
            </a:r>
          </a:p>
          <a:p>
            <a:pPr lvl="2"/>
            <a:r>
              <a:rPr lang="cs-CZ" dirty="0"/>
              <a:t>Jasně odlišit vlastní myšlenky, formulace, data a údaje převzaté </a:t>
            </a:r>
          </a:p>
          <a:p>
            <a:pPr lvl="2"/>
            <a:r>
              <a:rPr lang="cs-CZ" dirty="0"/>
              <a:t>Citované pasáže musí být přesnou kopií originálu</a:t>
            </a:r>
          </a:p>
          <a:p>
            <a:pPr lvl="2">
              <a:buFont typeface="Wingdings" pitchFamily="2" charset="2"/>
              <a:buNone/>
            </a:pPr>
            <a:endParaRPr lang="cs-CZ" dirty="0"/>
          </a:p>
          <a:p>
            <a:pPr>
              <a:buFont typeface="Wingdings" pitchFamily="2" charset="2"/>
              <a:buNone/>
            </a:pPr>
            <a:endParaRPr lang="cs-CZ" b="1" dirty="0"/>
          </a:p>
          <a:p>
            <a:r>
              <a:rPr lang="cs-CZ" dirty="0"/>
              <a:t>Nedodržení publikační etiky:</a:t>
            </a:r>
          </a:p>
          <a:p>
            <a:pPr lvl="1"/>
            <a:r>
              <a:rPr lang="cs-CZ" b="1" dirty="0"/>
              <a:t>Plagiátorství </a:t>
            </a:r>
          </a:p>
          <a:p>
            <a:pPr lvl="1"/>
            <a:r>
              <a:rPr lang="cs-CZ" b="1" dirty="0"/>
              <a:t>Falzifikace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121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>
                <a:solidFill>
                  <a:srgbClr val="FFFFFF"/>
                </a:solidFill>
              </a:rPr>
              <a:t>Etnografie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pPr>
              <a:buFontTx/>
              <a:buChar char="-"/>
            </a:pPr>
            <a:r>
              <a:rPr lang="cs-CZ" sz="1700"/>
              <a:t>zúčastněné pozorování a jeho převedení do specifické reprezentace </a:t>
            </a:r>
          </a:p>
          <a:p>
            <a:pPr>
              <a:buFontTx/>
              <a:buChar char="-"/>
            </a:pPr>
            <a:r>
              <a:rPr lang="cs-CZ" sz="1700"/>
              <a:t>metoda a žánr současně = způsob bádání i psaní o něm</a:t>
            </a:r>
          </a:p>
          <a:p>
            <a:pPr marL="0" indent="0">
              <a:buNone/>
            </a:pPr>
            <a:endParaRPr lang="cs-CZ" sz="1700"/>
          </a:p>
          <a:p>
            <a:pPr marL="0" indent="0">
              <a:buNone/>
            </a:pPr>
            <a:r>
              <a:rPr lang="cs-CZ" sz="1700"/>
              <a:t>„</a:t>
            </a:r>
            <a:r>
              <a:rPr lang="cs-CZ" sz="1700" err="1"/>
              <a:t>Etnografování</a:t>
            </a:r>
            <a:r>
              <a:rPr lang="cs-CZ" sz="1700"/>
              <a:t> jako kreativní proces, jehož součástí je vytváření dat, </a:t>
            </a:r>
            <a:r>
              <a:rPr lang="cs-CZ" sz="1700" err="1"/>
              <a:t>teoretizace</a:t>
            </a:r>
            <a:r>
              <a:rPr lang="cs-CZ" sz="1700"/>
              <a:t>, reflexivita, různé způsoby psaní stejně jako sociální vztahy v terénu i epistémické komunitě. Jako „situovaný empirismus“ ho charakterizuje intelektuální otevřenost a principiální důraz na porozumění mnohoznačnosti, nikoli potvrzování či vyvrácení jednoznačných hypotéz (Malkki 1997)“  </a:t>
            </a:r>
          </a:p>
          <a:p>
            <a:pPr marL="0" indent="0">
              <a:buNone/>
            </a:pPr>
            <a:r>
              <a:rPr lang="cs-CZ" sz="1700"/>
              <a:t>(</a:t>
            </a:r>
            <a:r>
              <a:rPr lang="cs-CZ" sz="1700" err="1"/>
              <a:t>Abu</a:t>
            </a:r>
            <a:r>
              <a:rPr lang="cs-CZ" sz="1700"/>
              <a:t> </a:t>
            </a:r>
            <a:r>
              <a:rPr lang="cs-CZ" sz="1700" err="1"/>
              <a:t>Ghosh</a:t>
            </a:r>
            <a:r>
              <a:rPr lang="cs-CZ" sz="1700"/>
              <a:t>, </a:t>
            </a:r>
            <a:r>
              <a:rPr lang="cs-CZ" sz="1700" err="1"/>
              <a:t>Stockelová</a:t>
            </a:r>
            <a:r>
              <a:rPr lang="cs-CZ" sz="1700"/>
              <a:t> 2013: 7)</a:t>
            </a:r>
          </a:p>
          <a:p>
            <a:pPr marL="0" indent="0">
              <a:buNone/>
            </a:pPr>
            <a:endParaRPr lang="cs-CZ" sz="1700"/>
          </a:p>
          <a:p>
            <a:pPr marL="0" indent="0">
              <a:buNone/>
            </a:pPr>
            <a:r>
              <a:rPr lang="cs-CZ" sz="1700"/>
              <a:t>- kontext,  komparace, </a:t>
            </a:r>
            <a:r>
              <a:rPr lang="cs-CZ" sz="1700" err="1"/>
              <a:t>teoretizace</a:t>
            </a:r>
            <a:endParaRPr lang="cs-CZ" sz="1700"/>
          </a:p>
          <a:p>
            <a:pPr marL="0" indent="0">
              <a:buNone/>
            </a:pPr>
            <a:endParaRPr lang="cs-CZ" sz="1700"/>
          </a:p>
        </p:txBody>
      </p:sp>
    </p:spTree>
    <p:extLst>
      <p:ext uri="{BB962C8B-B14F-4D97-AF65-F5344CB8AC3E}">
        <p14:creationId xmlns:p14="http://schemas.microsoft.com/office/powerpoint/2010/main" val="266832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Publikační etika:</a:t>
            </a:r>
            <a:r>
              <a:rPr lang="cs-CZ" sz="3500" b="1">
                <a:solidFill>
                  <a:srgbClr val="FFFFFF"/>
                </a:solidFill>
              </a:rPr>
              <a:t> Plagiátorství</a:t>
            </a:r>
            <a:br>
              <a:rPr lang="cs-CZ" sz="3500">
                <a:solidFill>
                  <a:srgbClr val="FFFFFF"/>
                </a:solidFill>
              </a:rPr>
            </a:br>
            <a:endParaRPr lang="cs-CZ" sz="3500">
              <a:solidFill>
                <a:srgbClr val="FFFFFF"/>
              </a:solidFill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3460791" y="332656"/>
            <a:ext cx="5111994" cy="6120679"/>
          </a:xfrm>
        </p:spPr>
        <p:txBody>
          <a:bodyPr anchor="ctr">
            <a:normAutofit fontScale="92500" lnSpcReduction="10000"/>
          </a:bodyPr>
          <a:lstStyle/>
          <a:p>
            <a:r>
              <a:rPr lang="cs-CZ" sz="1600" b="1" dirty="0"/>
              <a:t>V odborném textu rozlišujeme</a:t>
            </a:r>
          </a:p>
          <a:p>
            <a:endParaRPr lang="cs-CZ" sz="1600" dirty="0"/>
          </a:p>
          <a:p>
            <a:pPr lvl="1"/>
            <a:r>
              <a:rPr lang="cs-CZ" sz="1600" b="1" dirty="0"/>
              <a:t>Citace </a:t>
            </a:r>
            <a:r>
              <a:rPr lang="cs-CZ" sz="1600" dirty="0"/>
              <a:t>= doslovné převzetí cizího textu</a:t>
            </a:r>
          </a:p>
          <a:p>
            <a:pPr lvl="2"/>
            <a:r>
              <a:rPr lang="cs-CZ" sz="1600" dirty="0"/>
              <a:t>Musí být odlišená od ostatního textu (uvozovky, formátování)</a:t>
            </a:r>
          </a:p>
          <a:p>
            <a:pPr lvl="2"/>
            <a:r>
              <a:rPr lang="cs-CZ" sz="1600" dirty="0"/>
              <a:t>Musí být použita pouze spolu s přesným odkazem na zdroj </a:t>
            </a:r>
          </a:p>
          <a:p>
            <a:pPr lvl="1"/>
            <a:r>
              <a:rPr lang="cs-CZ" sz="1600" b="1" dirty="0"/>
              <a:t>Parafráze </a:t>
            </a:r>
            <a:r>
              <a:rPr lang="cs-CZ" sz="1600" dirty="0"/>
              <a:t>= přeformulovaná cizí myšlenka </a:t>
            </a:r>
          </a:p>
          <a:p>
            <a:pPr lvl="2"/>
            <a:r>
              <a:rPr lang="cs-CZ" sz="1600" dirty="0"/>
              <a:t>Musí být použita pouze spolu s přesným odkazem na zdroj</a:t>
            </a:r>
          </a:p>
          <a:p>
            <a:pPr lvl="1"/>
            <a:r>
              <a:rPr lang="cs-CZ" sz="1600" b="1" dirty="0"/>
              <a:t>Všeobecně známá fakta </a:t>
            </a:r>
          </a:p>
          <a:p>
            <a:pPr lvl="3"/>
            <a:r>
              <a:rPr lang="cs-CZ" sz="1600" dirty="0"/>
              <a:t>Neoddiskutovatelné události (povodně v ČR v r. 2002)</a:t>
            </a:r>
          </a:p>
          <a:p>
            <a:pPr lvl="3"/>
            <a:r>
              <a:rPr lang="cs-CZ" sz="1600" dirty="0"/>
              <a:t>Součást všeobecného vzdělání (ČR má </a:t>
            </a:r>
            <a:r>
              <a:rPr lang="cs-CZ" sz="1600" b="1" dirty="0"/>
              <a:t>zhruba</a:t>
            </a:r>
            <a:r>
              <a:rPr lang="cs-CZ" sz="1600" dirty="0"/>
              <a:t> 10 mil. obyvatel)</a:t>
            </a:r>
          </a:p>
          <a:p>
            <a:pPr lvl="3"/>
            <a:r>
              <a:rPr lang="cs-CZ" sz="1600" dirty="0"/>
              <a:t>Základní poznatky daného oboru (distinktivní metodou sociokulturní antropologie je terénní etnografický výzkum)</a:t>
            </a:r>
          </a:p>
          <a:p>
            <a:pPr lvl="3"/>
            <a:endParaRPr lang="cs-CZ" sz="1600" dirty="0"/>
          </a:p>
          <a:p>
            <a:pPr lvl="3" algn="r">
              <a:buFont typeface="Wingdings" pitchFamily="2" charset="2"/>
              <a:buNone/>
            </a:pPr>
            <a:r>
              <a:rPr lang="cs-CZ" sz="1600" dirty="0"/>
              <a:t>Šanderová 2007: 87n.</a:t>
            </a:r>
          </a:p>
          <a:p>
            <a:pPr lvl="2"/>
            <a:r>
              <a:rPr lang="cs-CZ" sz="1600" b="1" dirty="0"/>
              <a:t>Netřeba odkazovat na zdroj:</a:t>
            </a:r>
          </a:p>
          <a:p>
            <a:pPr lvl="1"/>
            <a:r>
              <a:rPr lang="cs-CZ" sz="1600" dirty="0"/>
              <a:t>Vlastní text = vlastní myšlenky a závěry autora</a:t>
            </a:r>
          </a:p>
          <a:p>
            <a:endParaRPr lang="cs-CZ" sz="1600" dirty="0"/>
          </a:p>
          <a:p>
            <a:r>
              <a:rPr lang="cs-CZ" sz="1600" dirty="0"/>
              <a:t>„Plagiátorstvím se rozumí opisování, přebírání a publikování cizích myšlenek či výsledků výzkumu a jejich vydávání za své bez uvedení původního zdroje.“ </a:t>
            </a:r>
          </a:p>
          <a:p>
            <a:pPr lvl="1">
              <a:buFont typeface="Wingdings" pitchFamily="2" charset="2"/>
              <a:buNone/>
            </a:pPr>
            <a:r>
              <a:rPr lang="cs-CZ" sz="1600" dirty="0"/>
              <a:t>http://platan.vc.cvut.cz/studium/vskp/plagiat.html</a:t>
            </a:r>
          </a:p>
        </p:txBody>
      </p:sp>
    </p:spTree>
    <p:extLst>
      <p:ext uri="{BB962C8B-B14F-4D97-AF65-F5344CB8AC3E}">
        <p14:creationId xmlns:p14="http://schemas.microsoft.com/office/powerpoint/2010/main" val="3945820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9" y="499533"/>
            <a:ext cx="8079581" cy="625211"/>
          </a:xfrm>
        </p:spPr>
        <p:txBody>
          <a:bodyPr>
            <a:noAutofit/>
          </a:bodyPr>
          <a:lstStyle/>
          <a:p>
            <a:r>
              <a:rPr lang="cs-CZ" sz="3200" dirty="0"/>
              <a:t>Publikační etika:</a:t>
            </a:r>
            <a:r>
              <a:rPr lang="cs-CZ" sz="3200" b="1" dirty="0"/>
              <a:t> Plagiátorství</a:t>
            </a:r>
            <a:br>
              <a:rPr lang="cs-CZ" sz="2400" dirty="0"/>
            </a:br>
            <a:r>
              <a:rPr lang="cs-CZ" sz="1600" b="1" dirty="0">
                <a:solidFill>
                  <a:schemeClr val="tx2">
                    <a:lumMod val="75000"/>
                    <a:lumOff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http://platan.vc.cvut.cz/studium/vskp/plagiat.html</a:t>
            </a:r>
            <a:r>
              <a:rPr lang="cs-CZ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, https://cuni.cz/UK-10442.html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1"/>
            <a:ext cx="8229600" cy="558924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600" b="1" dirty="0"/>
              <a:t>Úmyslný plagiát 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doslovné opsání nebo kopírování cizího textu a jeho vydávání za vlastní, aniž by byl citován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převzetí a publikování cizí práce (i seminární), včetně té, která ještě nebyla dokončena a odevzdána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okopírování názvu, struktury (např. obsahu, osnovy aj.) cizího textu, popřípadě až do té míry, že je možná záměna obou děl (§ 45 </a:t>
            </a:r>
            <a:r>
              <a:rPr lang="cs-CZ" sz="1400" dirty="0">
                <a:hlinkClick r:id="rId3"/>
              </a:rPr>
              <a:t>Autorského zákona</a:t>
            </a:r>
            <a:r>
              <a:rPr lang="cs-CZ" sz="1400" dirty="0"/>
              <a:t>)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úmyslné neuvedení některých využitých zdrojů 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koupení či stažení volně dostupné práce a její vydávání za vlastní</a:t>
            </a:r>
          </a:p>
          <a:p>
            <a:pPr>
              <a:lnSpc>
                <a:spcPct val="80000"/>
              </a:lnSpc>
            </a:pPr>
            <a:r>
              <a:rPr lang="cs-CZ" sz="1600" b="1" dirty="0"/>
              <a:t>Nedodržení citační etiky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neuvedení citovaného zdroje, nedostatečné či nesprávné citování</a:t>
            </a:r>
          </a:p>
          <a:p>
            <a:pPr marL="285750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neoznačená doslovná citace, popřípadě nedostatečné odkazování v textu</a:t>
            </a:r>
          </a:p>
          <a:p>
            <a:pPr>
              <a:lnSpc>
                <a:spcPct val="80000"/>
              </a:lnSpc>
            </a:pPr>
            <a:r>
              <a:rPr lang="cs-CZ" sz="1600" b="1" dirty="0"/>
              <a:t>Nesprávná kompilace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použití jednoho hlavního zdroje místo syntézy více textů (způsobuje to jednostranný úhel pohledu na problematiku)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sestavení textu z doslovných pasáží více zdrojů (nejedná se o kompilaci!)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necitování všech použitých zdrojů</a:t>
            </a:r>
          </a:p>
          <a:p>
            <a:pPr>
              <a:lnSpc>
                <a:spcPct val="80000"/>
              </a:lnSpc>
            </a:pPr>
            <a:r>
              <a:rPr lang="cs-CZ" sz="1600" b="1" dirty="0"/>
              <a:t>Nesprávná parafráze 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necitování zdroje převzaté myšlenky, i když zapsané vlastními slovy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pouhá změna slovosledu či pozměnění výrazů původního textu bez uvedení doslovné citace</a:t>
            </a:r>
          </a:p>
          <a:p>
            <a:pPr>
              <a:lnSpc>
                <a:spcPct val="80000"/>
              </a:lnSpc>
            </a:pPr>
            <a:r>
              <a:rPr lang="cs-CZ" sz="1600" b="1" dirty="0" err="1"/>
              <a:t>Kryptomnézie</a:t>
            </a:r>
            <a:r>
              <a:rPr lang="cs-CZ" sz="1600" b="1" dirty="0"/>
              <a:t> </a:t>
            </a:r>
            <a:r>
              <a:rPr lang="cs-CZ" sz="1600" b="1" i="1" dirty="0"/>
              <a:t>(„skrytá paměť”)</a:t>
            </a:r>
            <a:endParaRPr lang="cs-CZ" sz="1600" b="1" dirty="0"/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autor si nepamatuje nebo nemá zaznamenaný zdroj, odkud myšlenku získal, a prezentuje ji tedy za vlastní 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sz="1400" dirty="0"/>
              <a:t>pokud neznáte původ převzaté myšlenky, raději ji nepoužijte</a:t>
            </a:r>
          </a:p>
        </p:txBody>
      </p:sp>
    </p:spTree>
    <p:extLst>
      <p:ext uri="{BB962C8B-B14F-4D97-AF65-F5344CB8AC3E}">
        <p14:creationId xmlns:p14="http://schemas.microsoft.com/office/powerpoint/2010/main" val="222941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>
                <a:solidFill>
                  <a:srgbClr val="FFFFFF"/>
                </a:solidFill>
              </a:rPr>
              <a:t>Publikační etika:</a:t>
            </a:r>
            <a:r>
              <a:rPr lang="cs-CZ" sz="3800" b="1">
                <a:solidFill>
                  <a:srgbClr val="FFFFFF"/>
                </a:solidFill>
              </a:rPr>
              <a:t> Falzifikace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endParaRPr lang="cs-CZ" sz="22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 padělání původních údajů a následné publikování zkreslených nebo vymyšlených informací:</a:t>
            </a:r>
          </a:p>
          <a:p>
            <a:pPr lvl="1" algn="r"/>
            <a:r>
              <a:rPr lang="cs-CZ" sz="2200" i="1" dirty="0"/>
              <a:t>např. smyšlené citace aktérů, upravená statistická data atp.</a:t>
            </a:r>
          </a:p>
          <a:p>
            <a:endParaRPr lang="cs-CZ" sz="22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 záměrné zkreslení výsledků výzkumu:</a:t>
            </a:r>
          </a:p>
          <a:p>
            <a:pPr lvl="1" algn="r"/>
            <a:r>
              <a:rPr lang="cs-CZ" sz="2200" i="1" dirty="0"/>
              <a:t>nebezpečí zejm. tehdy, kdy „nevyjde“ nějaký předpoklad, nepotvrdí se hypotéza atp.</a:t>
            </a:r>
          </a:p>
        </p:txBody>
      </p:sp>
    </p:spTree>
    <p:extLst>
      <p:ext uri="{BB962C8B-B14F-4D97-AF65-F5344CB8AC3E}">
        <p14:creationId xmlns:p14="http://schemas.microsoft.com/office/powerpoint/2010/main" val="956701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2900">
                <a:solidFill>
                  <a:srgbClr val="FFFFFF"/>
                </a:solidFill>
              </a:rPr>
              <a:t>Publikační etika:</a:t>
            </a:r>
            <a:r>
              <a:rPr lang="en-US" sz="2900" b="1">
                <a:solidFill>
                  <a:srgbClr val="FFFFFF"/>
                </a:solidFill>
              </a:rPr>
              <a:t> </a:t>
            </a:r>
            <a:br>
              <a:rPr lang="cs-CZ" sz="2900" b="1">
                <a:solidFill>
                  <a:srgbClr val="FFFFFF"/>
                </a:solidFill>
              </a:rPr>
            </a:br>
            <a:r>
              <a:rPr lang="cs-CZ" sz="2900">
                <a:solidFill>
                  <a:srgbClr val="FFFFFF"/>
                </a:solidFill>
              </a:rPr>
              <a:t>Nejčastější chyby v bibliografických citacích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3460791" y="188640"/>
            <a:ext cx="5111994" cy="6669359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800" dirty="0"/>
              <a:t>citování díla, které autor při práci nepoužil - je oblíbené citovat různé kapacity z daného oboru, aniž by měly sebemenší souvislost s tématem práce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/>
              <a:t>necitování díla, které bylo použito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/>
              <a:t>citování ostatních vlastních prací, aniž by tyto práce měly souvislost s novým dílem (tzv. </a:t>
            </a:r>
            <a:r>
              <a:rPr lang="cs-CZ" sz="1800" dirty="0" err="1"/>
              <a:t>autocitace</a:t>
            </a:r>
            <a:r>
              <a:rPr lang="cs-CZ" sz="1800" dirty="0"/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/>
              <a:t>nepřesné citování, které znemožňuje dílo identifikovat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/>
              <a:t>neodkazování na prameny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/>
              <a:t>různé formáty odkazů na literaturu v jednom textu</a:t>
            </a:r>
          </a:p>
          <a:p>
            <a:endParaRPr lang="cs-CZ" sz="1800" dirty="0"/>
          </a:p>
          <a:p>
            <a:r>
              <a:rPr lang="cs-CZ" sz="1800" dirty="0"/>
              <a:t>V závěru každého odborného textu musí být soupis veškeré použité literatury a (zvlášť) všech použitých pramenů – seřazený podle abecedy!</a:t>
            </a:r>
          </a:p>
          <a:p>
            <a:endParaRPr lang="cs-CZ" sz="1800" dirty="0"/>
          </a:p>
          <a:p>
            <a:r>
              <a:rPr lang="cs-CZ" sz="1800" dirty="0"/>
              <a:t>V případě, že se chystáte publikovat svůj odborný text, informujte se u editora o konkrétním citačním úzu, který je v dané redakci preferován!</a:t>
            </a:r>
          </a:p>
          <a:p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502324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500" b="1" dirty="0" err="1">
                <a:solidFill>
                  <a:srgbClr val="FFFFFF"/>
                </a:solidFill>
              </a:rPr>
              <a:t>Predátorství</a:t>
            </a:r>
            <a:r>
              <a:rPr lang="cs-CZ" sz="3500" b="1" dirty="0">
                <a:solidFill>
                  <a:srgbClr val="FFFFFF"/>
                </a:solidFill>
              </a:rPr>
              <a:t> </a:t>
            </a:r>
            <a:br>
              <a:rPr lang="cs-CZ" sz="3500" dirty="0">
                <a:solidFill>
                  <a:srgbClr val="FFFFFF"/>
                </a:solidFill>
              </a:rPr>
            </a:br>
            <a:r>
              <a:rPr lang="cs-CZ" sz="3500" dirty="0">
                <a:solidFill>
                  <a:srgbClr val="FFFFFF"/>
                </a:solidFill>
              </a:rPr>
              <a:t>(Databáze časopisů a vydavatelů)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r>
              <a:rPr lang="cs-CZ" sz="1300" u="sng">
                <a:hlinkClick r:id="rId2"/>
              </a:rPr>
              <a:t>https://european-science.org/cz/nkcpage/how-to/</a:t>
            </a:r>
            <a:endParaRPr lang="cs-CZ" sz="1300" u="sng"/>
          </a:p>
          <a:p>
            <a:endParaRPr lang="cs-CZ" sz="1300"/>
          </a:p>
          <a:p>
            <a:pPr lvl="0"/>
            <a:r>
              <a:rPr lang="cs-CZ" sz="1300" err="1"/>
              <a:t>Beallův</a:t>
            </a:r>
            <a:r>
              <a:rPr lang="cs-CZ" sz="1300"/>
              <a:t> seznam - </a:t>
            </a:r>
            <a:r>
              <a:rPr lang="cs-CZ" sz="1300">
                <a:hlinkClick r:id="rId3"/>
              </a:rPr>
              <a:t>https://beallslist.net/</a:t>
            </a:r>
            <a:r>
              <a:rPr lang="cs-CZ" sz="1300"/>
              <a:t> (aktualizace do r. 2016)</a:t>
            </a:r>
          </a:p>
          <a:p>
            <a:pPr lvl="0"/>
            <a:r>
              <a:rPr lang="cs-CZ" sz="1300"/>
              <a:t>Web </a:t>
            </a:r>
            <a:r>
              <a:rPr lang="cs-CZ" sz="1300" err="1"/>
              <a:t>of</a:t>
            </a:r>
            <a:r>
              <a:rPr lang="cs-CZ" sz="1300"/>
              <a:t> Science </a:t>
            </a:r>
            <a:r>
              <a:rPr lang="cs-CZ" sz="1300" err="1"/>
              <a:t>Core</a:t>
            </a:r>
            <a:r>
              <a:rPr lang="cs-CZ" sz="1300"/>
              <a:t> </a:t>
            </a:r>
            <a:r>
              <a:rPr lang="cs-CZ" sz="1300" err="1"/>
              <a:t>Collection</a:t>
            </a:r>
            <a:r>
              <a:rPr lang="cs-CZ" sz="1300"/>
              <a:t> (</a:t>
            </a:r>
            <a:r>
              <a:rPr lang="cs-CZ" sz="1300">
                <a:hlinkClick r:id="rId4"/>
              </a:rPr>
              <a:t>http://www.webofknowledge.com</a:t>
            </a:r>
            <a:r>
              <a:rPr lang="cs-CZ" sz="1300"/>
              <a:t>) i její sekci </a:t>
            </a:r>
            <a:r>
              <a:rPr lang="cs-CZ" sz="1300" err="1"/>
              <a:t>Journal</a:t>
            </a:r>
            <a:r>
              <a:rPr lang="cs-CZ" sz="1300"/>
              <a:t> </a:t>
            </a:r>
            <a:r>
              <a:rPr lang="cs-CZ" sz="1300" err="1"/>
              <a:t>Citation</a:t>
            </a:r>
            <a:r>
              <a:rPr lang="cs-CZ" sz="1300"/>
              <a:t> </a:t>
            </a:r>
            <a:r>
              <a:rPr lang="cs-CZ" sz="1300" err="1"/>
              <a:t>Reports</a:t>
            </a:r>
            <a:r>
              <a:rPr lang="cs-CZ" sz="1300"/>
              <a:t>,</a:t>
            </a:r>
          </a:p>
          <a:p>
            <a:pPr lvl="0"/>
            <a:r>
              <a:rPr lang="cs-CZ" sz="1300"/>
              <a:t>SCOPUS - </a:t>
            </a:r>
            <a:r>
              <a:rPr lang="cs-CZ" sz="1300" u="sng">
                <a:hlinkClick r:id="rId5"/>
              </a:rPr>
              <a:t>https://www.scopus.com/sources?zone=&amp;origin=NO%20ORIGIN%20DEFINED</a:t>
            </a:r>
            <a:endParaRPr lang="cs-CZ" sz="1300"/>
          </a:p>
          <a:p>
            <a:pPr lvl="0"/>
            <a:r>
              <a:rPr lang="cs-CZ" sz="1300"/>
              <a:t>ERIH plus </a:t>
            </a:r>
            <a:r>
              <a:rPr lang="cs-CZ" sz="1300" u="sng">
                <a:hlinkClick r:id="rId6"/>
              </a:rPr>
              <a:t>–</a:t>
            </a:r>
            <a:r>
              <a:rPr lang="cs-CZ" sz="1300"/>
              <a:t> pro sociální vědy </a:t>
            </a:r>
            <a:r>
              <a:rPr lang="cs-CZ" sz="1300" u="sng">
                <a:hlinkClick r:id="rId6"/>
              </a:rPr>
              <a:t>https://dbh.nsd.uib.no/publiseringskanaler/erihplus/</a:t>
            </a:r>
            <a:endParaRPr lang="cs-CZ" sz="1300"/>
          </a:p>
          <a:p>
            <a:pPr lvl="0"/>
            <a:r>
              <a:rPr lang="cs-CZ" sz="1300" err="1"/>
              <a:t>Medline</a:t>
            </a:r>
            <a:r>
              <a:rPr lang="cs-CZ" sz="1300"/>
              <a:t> </a:t>
            </a:r>
            <a:r>
              <a:rPr lang="cs-CZ" sz="1300" err="1"/>
              <a:t>PubMed</a:t>
            </a:r>
            <a:r>
              <a:rPr lang="cs-CZ" sz="1300"/>
              <a:t> (</a:t>
            </a:r>
            <a:r>
              <a:rPr lang="cs-CZ" sz="1300">
                <a:hlinkClick r:id="rId7"/>
              </a:rPr>
              <a:t>https://www.ncbi.nlm.nih.gov/nlmcatalog/journals</a:t>
            </a:r>
            <a:r>
              <a:rPr lang="cs-CZ" sz="1300"/>
              <a:t> ) - záznam nalezeného časopisu musí obsahovat informaci </a:t>
            </a:r>
            <a:r>
              <a:rPr lang="cs-CZ" sz="1300" err="1"/>
              <a:t>Currently</a:t>
            </a:r>
            <a:r>
              <a:rPr lang="cs-CZ" sz="1300"/>
              <a:t> </a:t>
            </a:r>
            <a:r>
              <a:rPr lang="cs-CZ" sz="1300" err="1"/>
              <a:t>indexed</a:t>
            </a:r>
            <a:r>
              <a:rPr lang="cs-CZ" sz="1300"/>
              <a:t> in </a:t>
            </a:r>
            <a:r>
              <a:rPr lang="cs-CZ" sz="1300" err="1"/>
              <a:t>Medline</a:t>
            </a:r>
            <a:r>
              <a:rPr lang="cs-CZ" sz="1300"/>
              <a:t>)</a:t>
            </a:r>
          </a:p>
          <a:p>
            <a:pPr lvl="0"/>
            <a:r>
              <a:rPr lang="cs-CZ" sz="1300"/>
              <a:t>DOAJ - </a:t>
            </a:r>
            <a:r>
              <a:rPr lang="cs-CZ" sz="1300" err="1"/>
              <a:t>Directory</a:t>
            </a:r>
            <a:r>
              <a:rPr lang="cs-CZ" sz="1300"/>
              <a:t> </a:t>
            </a:r>
            <a:r>
              <a:rPr lang="cs-CZ" sz="1300" err="1"/>
              <a:t>of</a:t>
            </a:r>
            <a:r>
              <a:rPr lang="cs-CZ" sz="1300"/>
              <a:t> Open Access </a:t>
            </a:r>
            <a:r>
              <a:rPr lang="cs-CZ" sz="1300" err="1"/>
              <a:t>Journals</a:t>
            </a:r>
            <a:r>
              <a:rPr lang="cs-CZ" sz="1300"/>
              <a:t> (</a:t>
            </a:r>
            <a:r>
              <a:rPr lang="cs-CZ" sz="1300">
                <a:hlinkClick r:id="rId8"/>
              </a:rPr>
              <a:t>https://doaj.org</a:t>
            </a:r>
            <a:r>
              <a:rPr lang="cs-CZ" sz="1300"/>
              <a:t>)</a:t>
            </a:r>
          </a:p>
          <a:p>
            <a:pPr lvl="0"/>
            <a:endParaRPr lang="cs-CZ" sz="1300"/>
          </a:p>
          <a:p>
            <a:pPr marL="0" indent="0">
              <a:buNone/>
            </a:pPr>
            <a:r>
              <a:rPr lang="cs-CZ" sz="1300"/>
              <a:t>(https://kuk.muni.cz/</a:t>
            </a:r>
            <a:r>
              <a:rPr lang="cs-CZ" sz="1300" err="1"/>
              <a:t>vyuka</a:t>
            </a:r>
            <a:r>
              <a:rPr lang="cs-CZ" sz="1300"/>
              <a:t>/</a:t>
            </a:r>
            <a:r>
              <a:rPr lang="cs-CZ" sz="1300" err="1"/>
              <a:t>materialy</a:t>
            </a:r>
            <a:r>
              <a:rPr lang="cs-CZ" sz="1300"/>
              <a:t>/</a:t>
            </a:r>
            <a:r>
              <a:rPr lang="cs-CZ" sz="1300" err="1"/>
              <a:t>predatori</a:t>
            </a:r>
            <a:r>
              <a:rPr lang="cs-CZ" sz="1300"/>
              <a:t>/)</a:t>
            </a:r>
          </a:p>
          <a:p>
            <a:endParaRPr lang="cs-CZ" sz="1300"/>
          </a:p>
          <a:p>
            <a:endParaRPr lang="cs-CZ" sz="1300"/>
          </a:p>
          <a:p>
            <a:endParaRPr lang="cs-CZ" sz="1300"/>
          </a:p>
        </p:txBody>
      </p:sp>
    </p:spTree>
    <p:extLst>
      <p:ext uri="{BB962C8B-B14F-4D97-AF65-F5344CB8AC3E}">
        <p14:creationId xmlns:p14="http://schemas.microsoft.com/office/powerpoint/2010/main" val="362691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800" dirty="0" err="1"/>
              <a:t>Madden</a:t>
            </a:r>
            <a:r>
              <a:rPr lang="cs-CZ" sz="1800" dirty="0"/>
              <a:t> , R. 2010. </a:t>
            </a:r>
            <a:r>
              <a:rPr lang="cs-CZ" sz="1800" dirty="0" err="1"/>
              <a:t>Being</a:t>
            </a:r>
            <a:r>
              <a:rPr lang="cs-CZ" sz="1800" dirty="0"/>
              <a:t> </a:t>
            </a:r>
            <a:r>
              <a:rPr lang="cs-CZ" sz="1800" dirty="0" err="1"/>
              <a:t>ethnographic</a:t>
            </a:r>
            <a:r>
              <a:rPr lang="cs-CZ" sz="1800" dirty="0"/>
              <a:t>. </a:t>
            </a:r>
            <a:r>
              <a:rPr lang="cs-CZ" sz="1800" dirty="0" err="1"/>
              <a:t>Sage</a:t>
            </a:r>
            <a:r>
              <a:rPr lang="cs-CZ" sz="1800" dirty="0"/>
              <a:t>, s. 6</a:t>
            </a:r>
            <a:endParaRPr lang="cs-CZ" sz="1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2815" y="1993900"/>
            <a:ext cx="4533283" cy="376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58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en-US" sz="3800">
                <a:solidFill>
                  <a:srgbClr val="FFFFFF"/>
                </a:solidFill>
              </a:rPr>
              <a:t>Thomas</a:t>
            </a:r>
            <a:r>
              <a:rPr lang="cs-CZ" sz="3800">
                <a:solidFill>
                  <a:srgbClr val="FFFFFF"/>
                </a:solidFill>
              </a:rPr>
              <a:t> </a:t>
            </a:r>
            <a:r>
              <a:rPr lang="en-US" sz="3800">
                <a:solidFill>
                  <a:srgbClr val="FFFFFF"/>
                </a:solidFill>
              </a:rPr>
              <a:t>Hylland Eriksen</a:t>
            </a:r>
            <a:endParaRPr lang="cs-CZ" sz="3800">
              <a:solidFill>
                <a:srgbClr val="FFFF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„Činit z neznámého známé a ze známého neznámé.“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„</a:t>
            </a:r>
            <a:r>
              <a:rPr lang="en-US" dirty="0"/>
              <a:t>To see the world in a grain of sand. The problem of scaling in ethnography“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(název přednášky 28. 11. 2018 na FF UK)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075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2918" y="936711"/>
            <a:ext cx="2241198" cy="4984578"/>
          </a:xfrm>
        </p:spPr>
        <p:txBody>
          <a:bodyPr>
            <a:normAutofit/>
          </a:bodyPr>
          <a:lstStyle/>
          <a:p>
            <a:r>
              <a:rPr lang="cs-CZ" sz="3800">
                <a:solidFill>
                  <a:srgbClr val="FFFFFF"/>
                </a:solidFill>
              </a:rPr>
              <a:t>Laura Nader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60791" y="936711"/>
            <a:ext cx="5111994" cy="498457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/>
              <a:t>„a </a:t>
            </a:r>
            <a:r>
              <a:rPr lang="cs-CZ" err="1"/>
              <a:t>theory</a:t>
            </a:r>
            <a:r>
              <a:rPr lang="cs-CZ"/>
              <a:t> </a:t>
            </a:r>
            <a:r>
              <a:rPr lang="cs-CZ" err="1"/>
              <a:t>of</a:t>
            </a:r>
            <a:r>
              <a:rPr lang="cs-CZ"/>
              <a:t> </a:t>
            </a:r>
            <a:r>
              <a:rPr lang="cs-CZ" err="1"/>
              <a:t>description</a:t>
            </a:r>
            <a:r>
              <a:rPr lang="cs-CZ"/>
              <a:t>“, not </a:t>
            </a:r>
            <a:r>
              <a:rPr lang="cs-CZ" err="1"/>
              <a:t>only</a:t>
            </a:r>
            <a:r>
              <a:rPr lang="cs-CZ"/>
              <a:t> „</a:t>
            </a:r>
            <a:r>
              <a:rPr lang="cs-CZ" err="1"/>
              <a:t>description</a:t>
            </a:r>
            <a:r>
              <a:rPr lang="cs-CZ"/>
              <a:t> in </a:t>
            </a:r>
            <a:r>
              <a:rPr lang="cs-CZ" err="1"/>
              <a:t>context</a:t>
            </a:r>
            <a:r>
              <a:rPr lang="cs-CZ"/>
              <a:t>“….</a:t>
            </a:r>
          </a:p>
          <a:p>
            <a:pPr>
              <a:buFontTx/>
              <a:buChar char="-"/>
            </a:pPr>
            <a:r>
              <a:rPr lang="cs-CZ"/>
              <a:t>…. </a:t>
            </a:r>
            <a:r>
              <a:rPr lang="cs-CZ" err="1"/>
              <a:t>because</a:t>
            </a:r>
            <a:r>
              <a:rPr lang="cs-CZ"/>
              <a:t> „</a:t>
            </a:r>
            <a:r>
              <a:rPr lang="cs-CZ" err="1"/>
              <a:t>theory</a:t>
            </a:r>
            <a:r>
              <a:rPr lang="cs-CZ"/>
              <a:t> </a:t>
            </a:r>
            <a:r>
              <a:rPr lang="cs-CZ" err="1"/>
              <a:t>is</a:t>
            </a:r>
            <a:r>
              <a:rPr lang="cs-CZ"/>
              <a:t> </a:t>
            </a:r>
            <a:r>
              <a:rPr lang="cs-CZ" err="1"/>
              <a:t>defined</a:t>
            </a:r>
            <a:r>
              <a:rPr lang="cs-CZ"/>
              <a:t> as </a:t>
            </a:r>
            <a:r>
              <a:rPr lang="cs-CZ" err="1"/>
              <a:t>the</a:t>
            </a:r>
            <a:r>
              <a:rPr lang="cs-CZ"/>
              <a:t> analysis </a:t>
            </a:r>
            <a:r>
              <a:rPr lang="cs-CZ" err="1"/>
              <a:t>of</a:t>
            </a:r>
            <a:r>
              <a:rPr lang="cs-CZ"/>
              <a:t> a set </a:t>
            </a:r>
            <a:r>
              <a:rPr lang="cs-CZ" err="1"/>
              <a:t>of</a:t>
            </a:r>
            <a:r>
              <a:rPr lang="cs-CZ"/>
              <a:t> </a:t>
            </a:r>
            <a:r>
              <a:rPr lang="cs-CZ" err="1"/>
              <a:t>facts</a:t>
            </a:r>
            <a:r>
              <a:rPr lang="cs-CZ"/>
              <a:t> in </a:t>
            </a:r>
            <a:r>
              <a:rPr lang="cs-CZ" err="1"/>
              <a:t>the</a:t>
            </a:r>
            <a:r>
              <a:rPr lang="cs-CZ"/>
              <a:t> </a:t>
            </a:r>
            <a:r>
              <a:rPr lang="cs-CZ" err="1"/>
              <a:t>relation</a:t>
            </a:r>
            <a:r>
              <a:rPr lang="cs-CZ"/>
              <a:t> to </a:t>
            </a:r>
            <a:r>
              <a:rPr lang="cs-CZ" err="1"/>
              <a:t>one</a:t>
            </a:r>
            <a:r>
              <a:rPr lang="cs-CZ"/>
              <a:t> </a:t>
            </a:r>
            <a:r>
              <a:rPr lang="cs-CZ" err="1"/>
              <a:t>another</a:t>
            </a:r>
            <a:r>
              <a:rPr lang="cs-CZ"/>
              <a:t>, </a:t>
            </a:r>
            <a:r>
              <a:rPr lang="cs-CZ" err="1"/>
              <a:t>or</a:t>
            </a:r>
            <a:r>
              <a:rPr lang="cs-CZ"/>
              <a:t> </a:t>
            </a:r>
            <a:r>
              <a:rPr lang="cs-CZ" err="1"/>
              <a:t>the</a:t>
            </a:r>
            <a:r>
              <a:rPr lang="cs-CZ"/>
              <a:t> </a:t>
            </a:r>
            <a:r>
              <a:rPr lang="cs-CZ" err="1"/>
              <a:t>general</a:t>
            </a:r>
            <a:r>
              <a:rPr lang="cs-CZ"/>
              <a:t> </a:t>
            </a:r>
            <a:r>
              <a:rPr lang="cs-CZ" err="1"/>
              <a:t>or</a:t>
            </a:r>
            <a:r>
              <a:rPr lang="cs-CZ"/>
              <a:t> </a:t>
            </a:r>
            <a:r>
              <a:rPr lang="cs-CZ" err="1"/>
              <a:t>abstract</a:t>
            </a:r>
            <a:r>
              <a:rPr lang="cs-CZ"/>
              <a:t> </a:t>
            </a:r>
            <a:r>
              <a:rPr lang="cs-CZ" err="1"/>
              <a:t>principles</a:t>
            </a:r>
            <a:r>
              <a:rPr lang="cs-CZ"/>
              <a:t> </a:t>
            </a:r>
            <a:r>
              <a:rPr lang="cs-CZ" err="1"/>
              <a:t>of</a:t>
            </a:r>
            <a:r>
              <a:rPr lang="cs-CZ"/>
              <a:t> </a:t>
            </a:r>
            <a:r>
              <a:rPr lang="cs-CZ" err="1"/>
              <a:t>any</a:t>
            </a:r>
            <a:r>
              <a:rPr lang="cs-CZ"/>
              <a:t> body </a:t>
            </a:r>
            <a:r>
              <a:rPr lang="cs-CZ" err="1"/>
              <a:t>of</a:t>
            </a:r>
            <a:r>
              <a:rPr lang="cs-CZ"/>
              <a:t> </a:t>
            </a:r>
            <a:r>
              <a:rPr lang="cs-CZ" err="1"/>
              <a:t>facts</a:t>
            </a:r>
            <a:r>
              <a:rPr lang="cs-CZ"/>
              <a:t> = </a:t>
            </a:r>
            <a:r>
              <a:rPr lang="cs-CZ" err="1"/>
              <a:t>ethnography</a:t>
            </a:r>
            <a:r>
              <a:rPr lang="cs-CZ"/>
              <a:t> </a:t>
            </a:r>
            <a:r>
              <a:rPr lang="cs-CZ" err="1"/>
              <a:t>is</a:t>
            </a:r>
            <a:r>
              <a:rPr lang="cs-CZ"/>
              <a:t> </a:t>
            </a:r>
            <a:r>
              <a:rPr lang="cs-CZ" err="1"/>
              <a:t>theoretical</a:t>
            </a:r>
            <a:r>
              <a:rPr lang="cs-CZ"/>
              <a:t> </a:t>
            </a:r>
            <a:r>
              <a:rPr lang="cs-CZ" err="1"/>
              <a:t>endavour</a:t>
            </a:r>
            <a:r>
              <a:rPr lang="cs-CZ"/>
              <a:t>“ 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/>
              <a:t>Nader, L. 2011. </a:t>
            </a:r>
            <a:r>
              <a:rPr lang="cs-CZ" err="1"/>
              <a:t>Ethnography</a:t>
            </a:r>
            <a:r>
              <a:rPr lang="cs-CZ"/>
              <a:t> as </a:t>
            </a:r>
            <a:r>
              <a:rPr lang="cs-CZ" err="1"/>
              <a:t>theory</a:t>
            </a:r>
            <a:r>
              <a:rPr lang="cs-CZ"/>
              <a:t>. HAU 1 (1): 211 - 219)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5919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4C4829-CF39-4CF4-973E-6F5A32F80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950" cy="6858000"/>
          </a:xfrm>
          <a:prstGeom prst="rect">
            <a:avLst/>
          </a:prstGeom>
          <a:solidFill>
            <a:schemeClr val="accent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3898" y="685689"/>
            <a:ext cx="7448501" cy="5119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700" dirty="0"/>
              <a:t>V první řadě je třeba zdůraznit, že etnograficky založený výzkum </a:t>
            </a:r>
            <a:r>
              <a:rPr lang="cs-CZ" sz="17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není výzkum postavený výhradně na zúčastněném pozorování, ačkoli představuje jeho nejvýraznější prvek</a:t>
            </a:r>
            <a:r>
              <a:rPr lang="cs-CZ" sz="1700" dirty="0"/>
              <a:t>. Etnograf v drtivé většině případů sbírá terénní data různé povahy, od oficiálních dokumentů po soukromé fotografie, od formalizovaných rozhovorů po „drby“. Status těchto dat musí být vždy určen a odpovídajícím způsobem zahrnut do analýzy. Potud není povaha etnografického výzkumu ani jeho dat nijak zvláštní, a není proto třeba se nad ní pozastavovat. Hovoříme-li ovšem o </a:t>
            </a:r>
            <a:r>
              <a:rPr lang="cs-CZ" sz="1700" dirty="0" err="1"/>
              <a:t>etnografičnosti</a:t>
            </a:r>
            <a:r>
              <a:rPr lang="cs-CZ" sz="1700" dirty="0"/>
              <a:t>, máme na mysli </a:t>
            </a:r>
            <a:r>
              <a:rPr lang="cs-CZ" sz="17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sepětí analýzy s explicitní úvahou o možnostech zkoumání daných jevů v konkrétní etnografické situaci</a:t>
            </a:r>
            <a:r>
              <a:rPr lang="cs-CZ" sz="1700" dirty="0"/>
              <a:t>. Etnografie tudíž není, jak bývá někdy mylně uváděno, výhradním mediátorem pohledu zdola. Vnějšímu pozorovateli se tak může jevit, protože se zabývá systematizací pohledů a zkušeností konkrétních aktérů. Nicméně jejím předsevzetím zůstává </a:t>
            </a:r>
            <a:r>
              <a:rPr lang="cs-CZ" sz="17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hledat širší strukturální souvislosti „lokální znalosti“ v mocenském rozložení, a tím přinášet poznání o obecnějších společenských jevech</a:t>
            </a:r>
            <a:r>
              <a:rPr lang="cs-CZ" sz="1700" dirty="0"/>
              <a:t>. Ačkoli je tento problém znám i v jiných </a:t>
            </a:r>
            <a:r>
              <a:rPr lang="cs-CZ" sz="1700" dirty="0" err="1"/>
              <a:t>sociálněvědních</a:t>
            </a:r>
            <a:r>
              <a:rPr lang="cs-CZ" sz="1700" dirty="0"/>
              <a:t> disciplínách jako vztah dvou ontologicky odlišných rovin, roviny zkušenosti a sociální struktury, sociální antropologie jej nikdy nemohla řešit jako problém výhradně teoretický, protože se právě kvůli své základní výzkumné technice takříkajíc vždy ocitala v jeho bezprostřední blízkosti. Většina etnografií se nutně zabývá vztahem kultury a jednání, ideálů a akcí, norem a jejich realizací (praxí), který etnograf pozoruje během svého výzkumu. </a:t>
            </a:r>
          </a:p>
          <a:p>
            <a:pPr marL="0" indent="0">
              <a:buNone/>
            </a:pPr>
            <a:endParaRPr lang="cs-CZ" sz="1700" dirty="0"/>
          </a:p>
          <a:p>
            <a:pPr marL="0" indent="0">
              <a:buNone/>
            </a:pPr>
            <a:r>
              <a:rPr lang="cs-CZ" sz="1400" dirty="0" err="1"/>
              <a:t>Abu</a:t>
            </a:r>
            <a:r>
              <a:rPr lang="cs-CZ" sz="1400" dirty="0"/>
              <a:t> </a:t>
            </a:r>
            <a:r>
              <a:rPr lang="cs-CZ" sz="1400" dirty="0" err="1"/>
              <a:t>Ghosh</a:t>
            </a:r>
            <a:r>
              <a:rPr lang="cs-CZ" sz="1400" dirty="0"/>
              <a:t>, Grygar, Skovajsa. 2007. Zaostřeno na etnografický výzkum. Úvodem k monotematickému číslu „Sociální antropologie v postsocialismu“. Sociologický časopis/Czech </a:t>
            </a:r>
            <a:r>
              <a:rPr lang="cs-CZ" sz="1400" dirty="0" err="1"/>
              <a:t>Sociological</a:t>
            </a:r>
            <a:r>
              <a:rPr lang="cs-CZ" sz="1400" dirty="0"/>
              <a:t> </a:t>
            </a:r>
            <a:r>
              <a:rPr lang="cs-CZ" sz="1400" dirty="0" err="1"/>
              <a:t>Review</a:t>
            </a:r>
            <a:r>
              <a:rPr lang="cs-CZ" sz="1400" dirty="0"/>
              <a:t> 43 (1)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5733255"/>
            <a:ext cx="6304755" cy="679191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/>
              <a:t>Etnografie</a:t>
            </a:r>
          </a:p>
        </p:txBody>
      </p:sp>
    </p:spTree>
    <p:extLst>
      <p:ext uri="{BB962C8B-B14F-4D97-AF65-F5344CB8AC3E}">
        <p14:creationId xmlns:p14="http://schemas.microsoft.com/office/powerpoint/2010/main" val="69944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54C4829-CF39-4CF4-973E-6F5A32F80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950" cy="6858000"/>
          </a:xfrm>
          <a:prstGeom prst="rect">
            <a:avLst/>
          </a:prstGeom>
          <a:solidFill>
            <a:schemeClr val="accent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613681"/>
            <a:ext cx="7272808" cy="56956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Mluvíme-li tedy o </a:t>
            </a:r>
            <a:r>
              <a:rPr lang="cs-CZ" sz="1800" dirty="0" err="1"/>
              <a:t>etnografičnosti</a:t>
            </a:r>
            <a:r>
              <a:rPr lang="cs-CZ" sz="1800" dirty="0"/>
              <a:t>, máme na mysli schopnost přimět jinak abstraktní kategorie uvažování o společnosti k tomu, aby na sebe vzaly konkrétní materiální podobu. A právě s ohledem na tento svůj záměr je etnografický výzkum trvale nucen ke </a:t>
            </a:r>
            <a:r>
              <a:rPr lang="cs-CZ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zprostředkování nejen pohledů aktérů, ale zejména sociálních kategorií, které vstupují do konkrétních etnografických situací prostřednictvím etnografa a jeho výzkumu. </a:t>
            </a:r>
            <a:r>
              <a:rPr lang="cs-CZ" sz="1800" dirty="0"/>
              <a:t>Toto pronikání je postupné, prochází řadou fází v závislosti na vývoji výzkumu a sledovaných jevech, a proto si žádá </a:t>
            </a:r>
            <a:r>
              <a:rPr lang="cs-CZ" sz="1800" dirty="0" err="1"/>
              <a:t>temporalizovaný</a:t>
            </a:r>
            <a:r>
              <a:rPr lang="cs-CZ" sz="1800" dirty="0"/>
              <a:t> záznam, což způsobuje, že </a:t>
            </a:r>
            <a:r>
              <a:rPr lang="cs-CZ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etnografie je vždy zároveň metodou i žánrem, způsobem hledání i jeho reprezentací. </a:t>
            </a:r>
            <a:r>
              <a:rPr lang="cs-CZ" sz="1800" dirty="0"/>
              <a:t>Zatímco do 70. let antropologové tento reflexivní rozměr ve svých etnografiích přehlíželi a věnovali mu pozornost pouze v předmluvách nebo v poznámkách pod čarou, postupem času se začal přesouvat do středu jejich zájmu a vykrystalizoval ve dvě odlišné podoby reflexivity. V jedné své krajní podobě se projevuje v etnografii zaměřené na zkoumající subjekt, která reflexivitu chápe jako osobní terapii badatele vyrovnávajícího se s hříchem proniknutí do „jinakosti“. Ve své systematičtější podobě, které Pierre </a:t>
            </a:r>
            <a:r>
              <a:rPr lang="cs-CZ" sz="1800" dirty="0" err="1"/>
              <a:t>Bourdieu</a:t>
            </a:r>
            <a:r>
              <a:rPr lang="cs-CZ" sz="1800" dirty="0"/>
              <a:t> říká </a:t>
            </a:r>
            <a:r>
              <a:rPr lang="cs-CZ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„epistemologická reflexivita“,  </a:t>
            </a:r>
            <a:r>
              <a:rPr lang="cs-CZ" sz="1800" dirty="0"/>
              <a:t>se stává příspěvkem k objektivizaci poznání (jiným výstižným </a:t>
            </a:r>
            <a:r>
              <a:rPr lang="cs-CZ" sz="1800" dirty="0" err="1"/>
              <a:t>Bourdieuovým</a:t>
            </a:r>
            <a:r>
              <a:rPr lang="cs-CZ" sz="1800" dirty="0"/>
              <a:t> termínem pro sociální rozměr tohoto typu poznání je </a:t>
            </a:r>
            <a:r>
              <a:rPr lang="cs-CZ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„zúčastněná objektivizace</a:t>
            </a:r>
            <a:r>
              <a:rPr lang="cs-CZ" sz="1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“). </a:t>
            </a:r>
          </a:p>
          <a:p>
            <a:endParaRPr lang="cs-CZ" sz="1800" dirty="0"/>
          </a:p>
          <a:p>
            <a:pPr marL="0" indent="0">
              <a:buNone/>
            </a:pPr>
            <a:r>
              <a:rPr lang="cs-CZ" sz="1600" dirty="0" err="1"/>
              <a:t>Abu</a:t>
            </a:r>
            <a:r>
              <a:rPr lang="cs-CZ" sz="1600" dirty="0"/>
              <a:t> </a:t>
            </a:r>
            <a:r>
              <a:rPr lang="cs-CZ" sz="1600" dirty="0" err="1"/>
              <a:t>Ghosh</a:t>
            </a:r>
            <a:r>
              <a:rPr lang="cs-CZ" sz="1600" dirty="0"/>
              <a:t>, Grygar, Skovajsa. 2007. Zaostřeno na etnografický výzkum. Úvodem k monotematickému číslu „Sociální antropologie v postsocialismu“. Sociologický časopis/Czech </a:t>
            </a:r>
            <a:r>
              <a:rPr lang="cs-CZ" sz="1600" dirty="0" err="1"/>
              <a:t>Sociological</a:t>
            </a:r>
            <a:r>
              <a:rPr lang="cs-CZ" sz="1600" dirty="0"/>
              <a:t> </a:t>
            </a:r>
            <a:r>
              <a:rPr lang="cs-CZ" sz="1600" dirty="0" err="1"/>
              <a:t>Review</a:t>
            </a:r>
            <a:r>
              <a:rPr lang="cs-CZ" sz="1600" dirty="0"/>
              <a:t> 43 (1)</a:t>
            </a:r>
          </a:p>
        </p:txBody>
      </p:sp>
    </p:spTree>
    <p:extLst>
      <p:ext uri="{BB962C8B-B14F-4D97-AF65-F5344CB8AC3E}">
        <p14:creationId xmlns:p14="http://schemas.microsoft.com/office/powerpoint/2010/main" val="1351261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00600" y="499533"/>
            <a:ext cx="3856703" cy="1658198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3B5A12"/>
                </a:solidFill>
              </a:rPr>
              <a:t>Reflexivita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94" y="1615393"/>
            <a:ext cx="4088720" cy="3307173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00600" y="2011680"/>
            <a:ext cx="3856703" cy="3864732"/>
          </a:xfrm>
        </p:spPr>
        <p:txBody>
          <a:bodyPr>
            <a:normAutofit/>
          </a:bodyPr>
          <a:lstStyle/>
          <a:p>
            <a:r>
              <a:rPr lang="cs-CZ" sz="1500" b="1"/>
              <a:t>Reflexivita – obecně se jedná o neustálý proces sebekontroly výzkumníka a redefinice přístupu k aktérům, terénu i výzkumu jako celku.</a:t>
            </a:r>
          </a:p>
          <a:p>
            <a:r>
              <a:rPr lang="cs-CZ" sz="1500" b="1"/>
              <a:t>Epistemologická reflexivita – identifikuje vztah mezi poznávajícím a poznávaným, což díky objektivaci vede k produkci poznání</a:t>
            </a:r>
          </a:p>
          <a:p>
            <a:r>
              <a:rPr lang="cs-CZ" sz="1500" b="1" err="1"/>
              <a:t>Objektifikující</a:t>
            </a:r>
            <a:r>
              <a:rPr lang="cs-CZ" sz="1500" b="1"/>
              <a:t> vztah sám o sobě se stává předmětem analýzy</a:t>
            </a:r>
          </a:p>
          <a:p>
            <a:r>
              <a:rPr lang="cs-CZ" sz="1500" b="1"/>
              <a:t>Zúčastněná objektivace </a:t>
            </a:r>
            <a:r>
              <a:rPr lang="cs-CZ" sz="1500"/>
              <a:t>- se nezabývá zkoumáním „žité zkušenosti“ poznávajícího, ale sociálními podmínkami možnosti – a proto účinky a omezeními – této zkušenosti, a ještě přesněji, aktu samotné objektivace (</a:t>
            </a:r>
            <a:r>
              <a:rPr lang="cs-CZ" sz="1500" err="1"/>
              <a:t>Bourdieu</a:t>
            </a:r>
            <a:r>
              <a:rPr lang="cs-CZ" sz="1500"/>
              <a:t> 2000).</a:t>
            </a:r>
          </a:p>
          <a:p>
            <a:pPr>
              <a:buNone/>
            </a:pPr>
            <a:endParaRPr lang="cs-CZ" sz="1500" b="1"/>
          </a:p>
        </p:txBody>
      </p:sp>
    </p:spTree>
    <p:extLst>
      <p:ext uri="{BB962C8B-B14F-4D97-AF65-F5344CB8AC3E}">
        <p14:creationId xmlns:p14="http://schemas.microsoft.com/office/powerpoint/2010/main" val="991100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4C4829-CF39-4CF4-973E-6F5A32F80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950" cy="6858000"/>
          </a:xfrm>
          <a:prstGeom prst="rect">
            <a:avLst/>
          </a:prstGeom>
          <a:solidFill>
            <a:schemeClr val="accent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3898" y="188641"/>
            <a:ext cx="6656413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dirty="0"/>
              <a:t>"Reflexivita v tomto případě znamená „reflexivně“ přistupovat k termínům, se kterými v dalším kroku přistupujeme k sociální realitě ve snaze porozumět principům jejího fungování. Konkrétně to znamená, že bychom měli neustále posuzovat relevantnost a výpovědní hodnotu pojmů, se kterými pohlížíme na studovaný sociální svět. (Vypovídají tyto termíny spíše o našem, nebo o jejich, způsobu myšlení a jednání?) Tato kritika ... by měla být zaměřena na všechny koncepty, pojmy a teorie, se kterými během praxe sociálního výzkumu operujeme: od třídy a sociální struktury, přes veřejné mínění a jednání, po příbuzenství, náboženství a kulturu. </a:t>
            </a:r>
            <a:r>
              <a:rPr lang="cs-CZ" sz="1800" dirty="0" err="1"/>
              <a:t>Bourdieuovi</a:t>
            </a:r>
            <a:r>
              <a:rPr lang="cs-CZ" sz="1800" dirty="0"/>
              <a:t> jde zejména o to, aby si byli sociální vědci vědomi, jakým způsobem přemýšlejí o lidech, které zkoumají, a jak tento způsob přemýšlení ovlivňuje nejen povahu získaných dat, ale i povahu jejich interpretace a podobu finálního (nejlépe samozřejmě teoretického) výstupu. Právě v tom spočívá praxe reflexivity: zahrnout do předmětu zájmu (jak jednají a myslí druzí) sám sebe (jak jednám a myslím já). Jak moje specifické vidění světa ovlivňuje to, jak vnímám a interpretuji vidění druhých a jaké to má důsledky pro produkci „objektivního“ vědění. Reflexivita je v tomto smyslu klíčovou praxí, plnící funkci úhelného kamenu objektivity ve vědách (nejen) o člověku.„ </a:t>
            </a:r>
          </a:p>
          <a:p>
            <a:pPr marL="0" indent="0">
              <a:buNone/>
            </a:pPr>
            <a:r>
              <a:rPr lang="cs-CZ" sz="1800" i="1" dirty="0"/>
              <a:t>Růžička, M. 2015. Problém „reflexivity“ v kvalitativním výzkumu. In: Toušek a kol. Kapitoly z kvalitativního výzkumu. Plzeň: ZČU.</a:t>
            </a:r>
            <a:endParaRPr lang="cs-CZ" sz="18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72198" y="4594123"/>
            <a:ext cx="6100301" cy="1818323"/>
          </a:xfrm>
        </p:spPr>
        <p:txBody>
          <a:bodyPr anchor="b">
            <a:normAutofit/>
          </a:bodyPr>
          <a:lstStyle/>
          <a:p>
            <a:pPr algn="r"/>
            <a:r>
              <a:rPr lang="cs-CZ" sz="3600" dirty="0"/>
              <a:t>Epistemologická reflexivita</a:t>
            </a:r>
          </a:p>
        </p:txBody>
      </p:sp>
    </p:spTree>
    <p:extLst>
      <p:ext uri="{BB962C8B-B14F-4D97-AF65-F5344CB8AC3E}">
        <p14:creationId xmlns:p14="http://schemas.microsoft.com/office/powerpoint/2010/main" val="416337676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e">
  <a:themeElements>
    <a:clrScheme name="Metropole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TM03457491[[fn=Metropole]]</Template>
  <TotalTime>1338</TotalTime>
  <Words>2995</Words>
  <Application>Microsoft Office PowerPoint</Application>
  <PresentationFormat>On-screen Show (4:3)</PresentationFormat>
  <Paragraphs>187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 Light</vt:lpstr>
      <vt:lpstr>Wingdings</vt:lpstr>
      <vt:lpstr>Metropole</vt:lpstr>
      <vt:lpstr>Etnografie Reflexivita Etika</vt:lpstr>
      <vt:lpstr>Etnografie</vt:lpstr>
      <vt:lpstr>Madden , R. 2010. Being ethnographic. Sage, s. 6</vt:lpstr>
      <vt:lpstr>Thomas Hylland Eriksen</vt:lpstr>
      <vt:lpstr>Laura Nader</vt:lpstr>
      <vt:lpstr>Etnografie</vt:lpstr>
      <vt:lpstr>PowerPoint Presentation</vt:lpstr>
      <vt:lpstr>Reflexivita</vt:lpstr>
      <vt:lpstr>Epistemologická reflexivita</vt:lpstr>
      <vt:lpstr>Imaginace</vt:lpstr>
      <vt:lpstr>Imaginace redefinovaná</vt:lpstr>
      <vt:lpstr>ETIKA</vt:lpstr>
      <vt:lpstr>Informovaný souhlas</vt:lpstr>
      <vt:lpstr>Informovaný souhlas</vt:lpstr>
      <vt:lpstr>Anonymizace a zpracování osobních údajů</vt:lpstr>
      <vt:lpstr>GDPR</vt:lpstr>
      <vt:lpstr>Uchovávání osobních údajů</vt:lpstr>
      <vt:lpstr>Etické kodexy a komise</vt:lpstr>
      <vt:lpstr>Publikační etika </vt:lpstr>
      <vt:lpstr>Publikační etika: Plagiátorství </vt:lpstr>
      <vt:lpstr>Publikační etika: Plagiátorství http://platan.vc.cvut.cz/studium/vskp/plagiat.html , https://cuni.cz/UK-10442.html</vt:lpstr>
      <vt:lpstr>Publikační etika: Falzifikace</vt:lpstr>
      <vt:lpstr>Publikační etika:  Nejčastější chyby v bibliografických citacích</vt:lpstr>
      <vt:lpstr>Predátorství  (Databáze časopisů a vydavatelů)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zandlova@live.com</dc:creator>
  <cp:lastModifiedBy>Jaroslav Klepal</cp:lastModifiedBy>
  <cp:revision>16</cp:revision>
  <dcterms:created xsi:type="dcterms:W3CDTF">2020-02-23T08:01:00Z</dcterms:created>
  <dcterms:modified xsi:type="dcterms:W3CDTF">2023-02-13T09:40:01Z</dcterms:modified>
</cp:coreProperties>
</file>