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52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400800" y="6355080"/>
            <a:ext cx="2286000" cy="365760"/>
          </a:xfrm>
        </p:spPr>
        <p:txBody>
          <a:bodyPr/>
          <a:lstStyle>
            <a:lvl1pPr>
              <a:defRPr sz="1400"/>
            </a:lvl1pPr>
          </a:lstStyle>
          <a:p>
            <a:fld id="{9AFE2215-CC82-4BB2-8741-FBE73FD27172}" type="datetimeFigureOut">
              <a:rPr lang="cs-CZ" smtClean="0"/>
              <a:pPr/>
              <a:t>8.1.2021</a:t>
            </a:fld>
            <a:endParaRPr lang="cs-CZ"/>
          </a:p>
        </p:txBody>
      </p:sp>
      <p:sp>
        <p:nvSpPr>
          <p:cNvPr id="17" name="Zástupný symbol pro zápatí 16"/>
          <p:cNvSpPr>
            <a:spLocks noGrp="1"/>
          </p:cNvSpPr>
          <p:nvPr>
            <p:ph type="ftr" sz="quarter" idx="11"/>
          </p:nvPr>
        </p:nvSpPr>
        <p:spPr>
          <a:xfrm>
            <a:off x="2898648" y="6355080"/>
            <a:ext cx="3474720" cy="365760"/>
          </a:xfrm>
        </p:spPr>
        <p:txBody>
          <a:bodyPr/>
          <a:lstStyle/>
          <a:p>
            <a:endParaRPr lang="cs-CZ"/>
          </a:p>
        </p:txBody>
      </p:sp>
      <p:sp>
        <p:nvSpPr>
          <p:cNvPr id="29" name="Zástupný symbol pro číslo snímku 28"/>
          <p:cNvSpPr>
            <a:spLocks noGrp="1"/>
          </p:cNvSpPr>
          <p:nvPr>
            <p:ph type="sldNum" sz="quarter" idx="12"/>
          </p:nvPr>
        </p:nvSpPr>
        <p:spPr>
          <a:xfrm>
            <a:off x="1216152" y="6355080"/>
            <a:ext cx="1219200" cy="365760"/>
          </a:xfrm>
        </p:spPr>
        <p:txBody>
          <a:bodyPr/>
          <a:lstStyle/>
          <a:p>
            <a:fld id="{EEA8314F-B016-41E1-994D-84CBDE498078}" type="slidenum">
              <a:rPr lang="cs-CZ" smtClean="0"/>
              <a:pPr/>
              <a:t>‹#›</a:t>
            </a:fld>
            <a:endParaRPr lang="cs-CZ"/>
          </a:p>
        </p:txBody>
      </p:sp>
      <p:sp>
        <p:nvSpPr>
          <p:cNvPr id="21" name="Obdélník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Obdélník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Obdélník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FE2215-CC82-4BB2-8741-FBE73FD27172}" type="datetimeFigureOut">
              <a:rPr lang="cs-CZ" smtClean="0"/>
              <a:pPr/>
              <a:t>8.1.2021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A8314F-B016-41E1-994D-84CBDE49807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9AFE2215-CC82-4BB2-8741-FBE73FD27172}" type="datetimeFigureOut">
              <a:rPr lang="cs-CZ" smtClean="0"/>
              <a:pPr/>
              <a:t>8.1.2021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A8314F-B016-41E1-994D-84CBDE498078}" type="slidenum">
              <a:rPr lang="cs-CZ" smtClean="0"/>
              <a:pPr/>
              <a:t>‹#›</a:t>
            </a:fld>
            <a:endParaRPr lang="cs-CZ"/>
          </a:p>
        </p:txBody>
      </p:sp>
      <p:sp>
        <p:nvSpPr>
          <p:cNvPr id="7" name="Přímá spojovací čára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Rovnoramenný trojúhelník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římá spojovací čára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9AFE2215-CC82-4BB2-8741-FBE73FD27172}" type="datetimeFigureOut">
              <a:rPr lang="cs-CZ" smtClean="0"/>
              <a:pPr/>
              <a:t>8.1.2021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EA8314F-B016-41E1-994D-84CBDE498078}" type="slidenum">
              <a:rPr lang="cs-CZ" smtClean="0"/>
              <a:pPr/>
              <a:t>‹#›</a:t>
            </a:fld>
            <a:endParaRPr lang="cs-CZ"/>
          </a:p>
        </p:txBody>
      </p:sp>
      <p:sp>
        <p:nvSpPr>
          <p:cNvPr id="8" name="Zástupný symbol pro obsah 7"/>
          <p:cNvSpPr>
            <a:spLocks noGrp="1"/>
          </p:cNvSpPr>
          <p:nvPr>
            <p:ph sz="quarter" idx="1"/>
          </p:nvPr>
        </p:nvSpPr>
        <p:spPr>
          <a:xfrm>
            <a:off x="457200" y="1219200"/>
            <a:ext cx="8229600"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a:xfrm>
            <a:off x="6400800" y="6355080"/>
            <a:ext cx="2286000" cy="365760"/>
          </a:xfrm>
        </p:spPr>
        <p:txBody>
          <a:bodyPr/>
          <a:lstStyle/>
          <a:p>
            <a:fld id="{9AFE2215-CC82-4BB2-8741-FBE73FD27172}" type="datetimeFigureOut">
              <a:rPr lang="cs-CZ" smtClean="0"/>
              <a:pPr/>
              <a:t>8.1.2021</a:t>
            </a:fld>
            <a:endParaRPr lang="cs-CZ"/>
          </a:p>
        </p:txBody>
      </p:sp>
      <p:sp>
        <p:nvSpPr>
          <p:cNvPr id="5" name="Zástupný symbol pro zápatí 4"/>
          <p:cNvSpPr>
            <a:spLocks noGrp="1"/>
          </p:cNvSpPr>
          <p:nvPr>
            <p:ph type="ftr" sz="quarter" idx="11"/>
          </p:nvPr>
        </p:nvSpPr>
        <p:spPr>
          <a:xfrm>
            <a:off x="2898648" y="6355080"/>
            <a:ext cx="3474720" cy="365760"/>
          </a:xfrm>
        </p:spPr>
        <p:txBody>
          <a:bodyPr/>
          <a:lstStyle/>
          <a:p>
            <a:endParaRPr lang="cs-CZ"/>
          </a:p>
        </p:txBody>
      </p:sp>
      <p:sp>
        <p:nvSpPr>
          <p:cNvPr id="6" name="Zástupný symbol pro číslo snímku 5"/>
          <p:cNvSpPr>
            <a:spLocks noGrp="1"/>
          </p:cNvSpPr>
          <p:nvPr>
            <p:ph type="sldNum" sz="quarter" idx="12"/>
          </p:nvPr>
        </p:nvSpPr>
        <p:spPr>
          <a:xfrm>
            <a:off x="1069848" y="6355080"/>
            <a:ext cx="1520952" cy="365760"/>
          </a:xfrm>
        </p:spPr>
        <p:txBody>
          <a:bodyPr/>
          <a:lstStyle/>
          <a:p>
            <a:fld id="{EEA8314F-B016-41E1-994D-84CBDE498078}" type="slidenum">
              <a:rPr lang="cs-CZ" smtClean="0"/>
              <a:pPr/>
              <a:t>‹#›</a:t>
            </a:fld>
            <a:endParaRPr lang="cs-CZ"/>
          </a:p>
        </p:txBody>
      </p:sp>
      <p:sp>
        <p:nvSpPr>
          <p:cNvPr id="7" name="Obdélník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9AFE2215-CC82-4BB2-8741-FBE73FD27172}" type="datetimeFigureOut">
              <a:rPr lang="cs-CZ" smtClean="0"/>
              <a:pPr/>
              <a:t>8.1.2021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A8314F-B016-41E1-994D-84CBDE498078}" type="slidenum">
              <a:rPr lang="cs-CZ" smtClean="0"/>
              <a:pPr/>
              <a:t>‹#›</a:t>
            </a:fld>
            <a:endParaRPr lang="cs-CZ"/>
          </a:p>
        </p:txBody>
      </p:sp>
      <p:sp>
        <p:nvSpPr>
          <p:cNvPr id="9" name="Zástupný symbol pro obsah 8"/>
          <p:cNvSpPr>
            <a:spLocks noGrp="1"/>
          </p:cNvSpPr>
          <p:nvPr>
            <p:ph sz="quarter" idx="1"/>
          </p:nvPr>
        </p:nvSpPr>
        <p:spPr>
          <a:xfrm>
            <a:off x="457200" y="1219200"/>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632198" y="1216152"/>
            <a:ext cx="4041648" cy="493776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9AFE2215-CC82-4BB2-8741-FBE73FD27172}" type="datetimeFigureOut">
              <a:rPr lang="cs-CZ" smtClean="0"/>
              <a:pPr/>
              <a:t>8.1.2021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EA8314F-B016-41E1-994D-84CBDE498078}" type="slidenum">
              <a:rPr lang="cs-CZ" smtClean="0"/>
              <a:pPr/>
              <a:t>‹#›</a:t>
            </a:fld>
            <a:endParaRPr lang="cs-CZ"/>
          </a:p>
        </p:txBody>
      </p:sp>
      <p:sp>
        <p:nvSpPr>
          <p:cNvPr id="11" name="Zástupný symbol pro obsah 10"/>
          <p:cNvSpPr>
            <a:spLocks noGrp="1"/>
          </p:cNvSpPr>
          <p:nvPr>
            <p:ph sz="quarter" idx="2"/>
          </p:nvPr>
        </p:nvSpPr>
        <p:spPr>
          <a:xfrm>
            <a:off x="457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648200" y="2133600"/>
            <a:ext cx="4038600" cy="4038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8229600" cy="914400"/>
          </a:xfrm>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9AFE2215-CC82-4BB2-8741-FBE73FD27172}" type="datetimeFigureOut">
              <a:rPr lang="cs-CZ" smtClean="0"/>
              <a:pPr/>
              <a:t>8.1.2021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EA8314F-B016-41E1-994D-84CBDE498078}" type="slidenum">
              <a:rPr lang="cs-CZ" smtClean="0"/>
              <a:pPr/>
              <a:t>‹#›</a:t>
            </a:fld>
            <a:endParaRPr lang="cs-CZ"/>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AFE2215-CC82-4BB2-8741-FBE73FD27172}" type="datetimeFigureOut">
              <a:rPr lang="cs-CZ" smtClean="0"/>
              <a:pPr/>
              <a:t>8.1.2021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EA8314F-B016-41E1-994D-84CBDE498078}" type="slidenum">
              <a:rPr lang="cs-CZ" smtClean="0"/>
              <a:pPr/>
              <a:t>‹#›</a:t>
            </a:fld>
            <a:endParaRPr lang="cs-CZ"/>
          </a:p>
        </p:txBody>
      </p:sp>
      <p:sp>
        <p:nvSpPr>
          <p:cNvPr id="5" name="Přímá spojovací čára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Rovnoramenný trojúhelník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9AFE2215-CC82-4BB2-8741-FBE73FD27172}" type="datetimeFigureOut">
              <a:rPr lang="cs-CZ" smtClean="0"/>
              <a:pPr/>
              <a:t>8.1.2021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A8314F-B016-41E1-994D-84CBDE498078}"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Přímá spojovací čára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obsah 11"/>
          <p:cNvSpPr>
            <a:spLocks noGrp="1"/>
          </p:cNvSpPr>
          <p:nvPr>
            <p:ph sz="quarter" idx="1"/>
          </p:nvPr>
        </p:nvSpPr>
        <p:spPr>
          <a:xfrm>
            <a:off x="304800" y="304800"/>
            <a:ext cx="57150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9AFE2215-CC82-4BB2-8741-FBE73FD27172}" type="datetimeFigureOut">
              <a:rPr lang="cs-CZ" smtClean="0"/>
              <a:pPr/>
              <a:t>8.1.2021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EA8314F-B016-41E1-994D-84CBDE498078}" type="slidenum">
              <a:rPr lang="cs-CZ" smtClean="0"/>
              <a:pPr/>
              <a:t>‹#›</a:t>
            </a:fld>
            <a:endParaRPr lang="cs-CZ"/>
          </a:p>
        </p:txBody>
      </p:sp>
      <p:sp>
        <p:nvSpPr>
          <p:cNvPr id="8" name="Přímá spojovací čára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Rovnoramenný trojúhelník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152400"/>
            <a:ext cx="8229600" cy="990600"/>
          </a:xfrm>
          <a:prstGeom prst="rect">
            <a:avLst/>
          </a:prstGeom>
        </p:spPr>
        <p:txBody>
          <a:bodyPr vert="horz" anchor="b" anchorCtr="0">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AFE2215-CC82-4BB2-8741-FBE73FD27172}" type="datetimeFigureOut">
              <a:rPr lang="cs-CZ" smtClean="0"/>
              <a:pPr/>
              <a:t>8.1.2021</a:t>
            </a:fld>
            <a:endParaRPr lang="cs-CZ"/>
          </a:p>
        </p:txBody>
      </p:sp>
      <p:sp>
        <p:nvSpPr>
          <p:cNvPr id="3" name="Zástupný symbol pro zápatí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cs-CZ"/>
          </a:p>
        </p:txBody>
      </p:sp>
      <p:sp>
        <p:nvSpPr>
          <p:cNvPr id="23" name="Zástupný symbol pro číslo snímku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EA8314F-B016-41E1-994D-84CBDE498078}" type="slidenum">
              <a:rPr lang="cs-CZ" smtClean="0"/>
              <a:pPr/>
              <a:t>‹#›</a:t>
            </a:fld>
            <a:endParaRPr lang="cs-CZ"/>
          </a:p>
        </p:txBody>
      </p:sp>
      <p:sp>
        <p:nvSpPr>
          <p:cNvPr id="28" name="Přímá spojovací čára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Přímá spojovací čára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Rovnoramenný trojúhelník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Autofit/>
          </a:bodyPr>
          <a:lstStyle/>
          <a:p>
            <a:r>
              <a:rPr lang="cs-CZ" sz="2800" dirty="0" err="1" smtClean="0">
                <a:solidFill>
                  <a:srgbClr val="002060"/>
                </a:solidFill>
              </a:rPr>
              <a:t>Communication</a:t>
            </a:r>
            <a:r>
              <a:rPr lang="cs-CZ" sz="2800" dirty="0" smtClean="0">
                <a:solidFill>
                  <a:srgbClr val="002060"/>
                </a:solidFill>
              </a:rPr>
              <a:t> </a:t>
            </a:r>
            <a:r>
              <a:rPr lang="cs-CZ" sz="2800" dirty="0" err="1" smtClean="0">
                <a:solidFill>
                  <a:srgbClr val="002060"/>
                </a:solidFill>
              </a:rPr>
              <a:t>verbale</a:t>
            </a:r>
            <a:r>
              <a:rPr lang="cs-CZ" sz="2800" dirty="0" smtClean="0">
                <a:solidFill>
                  <a:srgbClr val="002060"/>
                </a:solidFill>
              </a:rPr>
              <a:t> </a:t>
            </a:r>
            <a:r>
              <a:rPr lang="cs-CZ" sz="2800" dirty="0" err="1" smtClean="0">
                <a:solidFill>
                  <a:srgbClr val="002060"/>
                </a:solidFill>
              </a:rPr>
              <a:t>et</a:t>
            </a:r>
            <a:r>
              <a:rPr lang="cs-CZ" sz="2800" dirty="0" smtClean="0">
                <a:solidFill>
                  <a:srgbClr val="002060"/>
                </a:solidFill>
              </a:rPr>
              <a:t> </a:t>
            </a:r>
            <a:r>
              <a:rPr lang="cs-CZ" sz="2800" dirty="0" err="1" smtClean="0">
                <a:solidFill>
                  <a:srgbClr val="002060"/>
                </a:solidFill>
              </a:rPr>
              <a:t>le</a:t>
            </a:r>
            <a:r>
              <a:rPr lang="cs-CZ" sz="2800" dirty="0" smtClean="0">
                <a:solidFill>
                  <a:srgbClr val="002060"/>
                </a:solidFill>
              </a:rPr>
              <a:t> texte</a:t>
            </a:r>
            <a:endParaRPr lang="cs-CZ" sz="2800" dirty="0">
              <a:solidFill>
                <a:srgbClr val="002060"/>
              </a:solidFill>
            </a:endParaRPr>
          </a:p>
        </p:txBody>
      </p:sp>
      <p:sp>
        <p:nvSpPr>
          <p:cNvPr id="3" name="Podnadpis 2"/>
          <p:cNvSpPr>
            <a:spLocks noGrp="1"/>
          </p:cNvSpPr>
          <p:nvPr>
            <p:ph type="subTitle" idx="1"/>
          </p:nvPr>
        </p:nvSpPr>
        <p:spPr>
          <a:xfrm>
            <a:off x="827584" y="5124450"/>
            <a:ext cx="7488832" cy="752822"/>
          </a:xfrm>
        </p:spPr>
        <p:txBody>
          <a:bodyPr>
            <a:normAutofit/>
          </a:bodyPr>
          <a:lstStyle/>
          <a:p>
            <a:r>
              <a:rPr lang="cs-CZ" sz="2400" b="1" dirty="0" smtClean="0">
                <a:solidFill>
                  <a:srgbClr val="7030A0"/>
                </a:solidFill>
              </a:rPr>
              <a:t>ÉTUDES DES TEXTES - </a:t>
            </a:r>
            <a:r>
              <a:rPr lang="cs-CZ" sz="2400" b="1" dirty="0" err="1" smtClean="0">
                <a:solidFill>
                  <a:srgbClr val="7030A0"/>
                </a:solidFill>
              </a:rPr>
              <a:t>Synthèse</a:t>
            </a:r>
            <a:r>
              <a:rPr lang="cs-CZ" sz="2400" b="1" dirty="0" smtClean="0">
                <a:solidFill>
                  <a:srgbClr val="7030A0"/>
                </a:solidFill>
              </a:rPr>
              <a:t>, </a:t>
            </a:r>
            <a:r>
              <a:rPr lang="cs-CZ" sz="2400" b="1" dirty="0" err="1" smtClean="0">
                <a:solidFill>
                  <a:srgbClr val="7030A0"/>
                </a:solidFill>
              </a:rPr>
              <a:t>révision</a:t>
            </a:r>
            <a:endParaRPr lang="cs-CZ" sz="2400" b="1"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52400"/>
            <a:ext cx="8229600" cy="972344"/>
          </a:xfrm>
        </p:spPr>
        <p:txBody>
          <a:bodyPr/>
          <a:lstStyle/>
          <a:p>
            <a:r>
              <a:rPr lang="cs-CZ" dirty="0" smtClean="0"/>
              <a:t>TEXTE D´ÉTUDE</a:t>
            </a:r>
            <a:endParaRPr lang="cs-CZ" dirty="0"/>
          </a:p>
        </p:txBody>
      </p:sp>
      <p:pic>
        <p:nvPicPr>
          <p:cNvPr id="1027" name="Picture 3" descr="C:\Users\Madla\Desktop\R. GARY - Élepants 5.jpg"/>
          <p:cNvPicPr>
            <a:picLocks noGrp="1" noChangeAspect="1" noChangeArrowheads="1"/>
          </p:cNvPicPr>
          <p:nvPr>
            <p:ph sz="quarter" idx="1"/>
          </p:nvPr>
        </p:nvPicPr>
        <p:blipFill>
          <a:blip r:embed="rId2" cstate="print"/>
          <a:srcRect/>
          <a:stretch>
            <a:fillRect/>
          </a:stretch>
        </p:blipFill>
        <p:spPr bwMode="auto">
          <a:xfrm>
            <a:off x="395536" y="1323077"/>
            <a:ext cx="8424936" cy="477014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TEXTE D´ÉTUDE</a:t>
            </a:r>
            <a:endParaRPr lang="cs-CZ" dirty="0"/>
          </a:p>
        </p:txBody>
      </p:sp>
      <p:sp>
        <p:nvSpPr>
          <p:cNvPr id="3" name="Zástupný symbol pro obsah 2"/>
          <p:cNvSpPr>
            <a:spLocks noGrp="1"/>
          </p:cNvSpPr>
          <p:nvPr>
            <p:ph sz="quarter" idx="1"/>
          </p:nvPr>
        </p:nvSpPr>
        <p:spPr/>
        <p:txBody>
          <a:bodyPr/>
          <a:lstStyle/>
          <a:p>
            <a:pPr>
              <a:buNone/>
            </a:pPr>
            <a:r>
              <a:rPr lang="cs-CZ" dirty="0" err="1" smtClean="0"/>
              <a:t>Travail</a:t>
            </a:r>
            <a:r>
              <a:rPr lang="cs-CZ" dirty="0" smtClean="0"/>
              <a:t> </a:t>
            </a:r>
            <a:r>
              <a:rPr lang="cs-CZ" dirty="0" err="1" smtClean="0"/>
              <a:t>sur</a:t>
            </a:r>
            <a:r>
              <a:rPr lang="cs-CZ" dirty="0" smtClean="0"/>
              <a:t> </a:t>
            </a:r>
            <a:r>
              <a:rPr lang="cs-CZ" dirty="0" err="1" smtClean="0"/>
              <a:t>le</a:t>
            </a:r>
            <a:r>
              <a:rPr lang="cs-CZ" dirty="0" smtClean="0"/>
              <a:t> texte:</a:t>
            </a:r>
          </a:p>
          <a:p>
            <a:pPr marL="514350" indent="-514350">
              <a:buAutoNum type="arabicParenR"/>
            </a:pPr>
            <a:r>
              <a:rPr lang="cs-CZ" dirty="0" err="1" smtClean="0"/>
              <a:t>Dimension</a:t>
            </a:r>
            <a:r>
              <a:rPr lang="cs-CZ" dirty="0" smtClean="0"/>
              <a:t> </a:t>
            </a:r>
            <a:r>
              <a:rPr lang="cs-CZ" dirty="0" err="1" smtClean="0"/>
              <a:t>pragmatique</a:t>
            </a:r>
            <a:r>
              <a:rPr lang="cs-CZ" dirty="0" smtClean="0"/>
              <a:t> (</a:t>
            </a:r>
            <a:r>
              <a:rPr lang="cs-CZ" dirty="0" err="1" smtClean="0"/>
              <a:t>locuteur</a:t>
            </a:r>
            <a:r>
              <a:rPr lang="cs-CZ" dirty="0" smtClean="0"/>
              <a:t>, </a:t>
            </a:r>
            <a:r>
              <a:rPr lang="cs-CZ" dirty="0" err="1" smtClean="0"/>
              <a:t>interlocuteur</a:t>
            </a:r>
            <a:r>
              <a:rPr lang="cs-CZ" dirty="0" smtClean="0"/>
              <a:t>(s), </a:t>
            </a:r>
            <a:r>
              <a:rPr lang="cs-CZ" dirty="0" err="1" smtClean="0"/>
              <a:t>intention</a:t>
            </a:r>
            <a:r>
              <a:rPr lang="cs-CZ" dirty="0" smtClean="0"/>
              <a:t>, </a:t>
            </a:r>
            <a:r>
              <a:rPr lang="cs-CZ" dirty="0" err="1" smtClean="0"/>
              <a:t>contexte</a:t>
            </a:r>
            <a:r>
              <a:rPr lang="cs-CZ" dirty="0" smtClean="0"/>
              <a:t>)</a:t>
            </a:r>
          </a:p>
          <a:p>
            <a:pPr marL="514350" indent="-514350">
              <a:buAutoNum type="arabicParenR"/>
            </a:pPr>
            <a:r>
              <a:rPr lang="cs-CZ" dirty="0" err="1" smtClean="0"/>
              <a:t>Dimension</a:t>
            </a:r>
            <a:r>
              <a:rPr lang="cs-CZ" dirty="0" smtClean="0"/>
              <a:t> </a:t>
            </a:r>
            <a:r>
              <a:rPr lang="cs-CZ" dirty="0" err="1" smtClean="0"/>
              <a:t>référentielle</a:t>
            </a:r>
            <a:r>
              <a:rPr lang="cs-CZ" dirty="0" smtClean="0"/>
              <a:t> (</a:t>
            </a:r>
            <a:r>
              <a:rPr lang="cs-CZ" dirty="0" err="1" smtClean="0"/>
              <a:t>déictiques</a:t>
            </a:r>
            <a:r>
              <a:rPr lang="cs-CZ" dirty="0" smtClean="0"/>
              <a:t>, </a:t>
            </a:r>
            <a:r>
              <a:rPr lang="cs-CZ" dirty="0" err="1" smtClean="0"/>
              <a:t>isotopies</a:t>
            </a:r>
            <a:r>
              <a:rPr lang="cs-CZ" dirty="0" smtClean="0"/>
              <a:t>, </a:t>
            </a:r>
            <a:r>
              <a:rPr lang="cs-CZ" dirty="0" err="1" smtClean="0"/>
              <a:t>progression</a:t>
            </a:r>
            <a:r>
              <a:rPr lang="cs-CZ" dirty="0" smtClean="0"/>
              <a:t> </a:t>
            </a:r>
            <a:r>
              <a:rPr lang="cs-CZ" dirty="0" err="1" smtClean="0"/>
              <a:t>du</a:t>
            </a:r>
            <a:r>
              <a:rPr lang="cs-CZ" dirty="0" smtClean="0"/>
              <a:t> </a:t>
            </a:r>
            <a:r>
              <a:rPr lang="cs-CZ" dirty="0" err="1" smtClean="0"/>
              <a:t>thème</a:t>
            </a:r>
            <a:r>
              <a:rPr lang="cs-CZ" dirty="0" smtClean="0"/>
              <a:t> de l´</a:t>
            </a:r>
            <a:r>
              <a:rPr lang="cs-CZ" dirty="0" err="1" smtClean="0"/>
              <a:t>éléphant</a:t>
            </a:r>
            <a:r>
              <a:rPr lang="cs-CZ" dirty="0" smtClean="0"/>
              <a:t> </a:t>
            </a:r>
            <a:r>
              <a:rPr lang="cs-CZ" dirty="0" err="1" smtClean="0"/>
              <a:t>dans</a:t>
            </a:r>
            <a:r>
              <a:rPr lang="cs-CZ" dirty="0" smtClean="0"/>
              <a:t> </a:t>
            </a:r>
            <a:r>
              <a:rPr lang="cs-CZ" dirty="0" err="1" smtClean="0"/>
              <a:t>le</a:t>
            </a:r>
            <a:r>
              <a:rPr lang="cs-CZ" dirty="0" smtClean="0"/>
              <a:t> texte, </a:t>
            </a:r>
            <a:r>
              <a:rPr lang="cs-CZ" dirty="0" err="1" smtClean="0"/>
              <a:t>référence</a:t>
            </a:r>
            <a:r>
              <a:rPr lang="cs-CZ" dirty="0" smtClean="0"/>
              <a:t> à la </a:t>
            </a:r>
            <a:r>
              <a:rPr lang="cs-CZ" dirty="0" err="1" smtClean="0"/>
              <a:t>connaissance</a:t>
            </a:r>
            <a:r>
              <a:rPr lang="cs-CZ" dirty="0" smtClean="0"/>
              <a:t> </a:t>
            </a:r>
            <a:r>
              <a:rPr lang="cs-CZ" dirty="0" err="1" smtClean="0"/>
              <a:t>partagée</a:t>
            </a:r>
            <a:r>
              <a:rPr lang="cs-CZ" dirty="0" smtClean="0"/>
              <a:t>)</a:t>
            </a:r>
          </a:p>
          <a:p>
            <a:pPr marL="514350" indent="-514350">
              <a:buAutoNum type="arabicParenR"/>
            </a:pPr>
            <a:r>
              <a:rPr lang="cs-CZ" dirty="0" err="1" smtClean="0"/>
              <a:t>Dimension</a:t>
            </a:r>
            <a:r>
              <a:rPr lang="cs-CZ" dirty="0" smtClean="0"/>
              <a:t> </a:t>
            </a:r>
            <a:r>
              <a:rPr lang="cs-CZ" dirty="0" err="1" smtClean="0"/>
              <a:t>énonciative</a:t>
            </a:r>
            <a:r>
              <a:rPr lang="cs-CZ" dirty="0" smtClean="0"/>
              <a:t> (</a:t>
            </a:r>
            <a:r>
              <a:rPr lang="cs-CZ" dirty="0" err="1" smtClean="0"/>
              <a:t>implication</a:t>
            </a:r>
            <a:r>
              <a:rPr lang="cs-CZ" dirty="0" smtClean="0"/>
              <a:t> </a:t>
            </a:r>
            <a:r>
              <a:rPr lang="cs-CZ" dirty="0" err="1" smtClean="0"/>
              <a:t>du</a:t>
            </a:r>
            <a:r>
              <a:rPr lang="cs-CZ" dirty="0" smtClean="0"/>
              <a:t> </a:t>
            </a:r>
            <a:r>
              <a:rPr lang="cs-CZ" dirty="0" err="1" smtClean="0"/>
              <a:t>locuteur</a:t>
            </a:r>
            <a:r>
              <a:rPr lang="cs-CZ" dirty="0" smtClean="0"/>
              <a:t>, la </a:t>
            </a:r>
            <a:r>
              <a:rPr lang="cs-CZ" dirty="0" err="1" smtClean="0"/>
              <a:t>prise</a:t>
            </a:r>
            <a:r>
              <a:rPr lang="cs-CZ" dirty="0" smtClean="0"/>
              <a:t> </a:t>
            </a:r>
            <a:r>
              <a:rPr lang="cs-CZ" dirty="0" err="1" smtClean="0"/>
              <a:t>en</a:t>
            </a:r>
            <a:r>
              <a:rPr lang="cs-CZ" dirty="0" smtClean="0"/>
              <a:t> </a:t>
            </a:r>
            <a:r>
              <a:rPr lang="cs-CZ" dirty="0" err="1" smtClean="0"/>
              <a:t>charge</a:t>
            </a:r>
            <a:r>
              <a:rPr lang="cs-CZ" dirty="0" smtClean="0"/>
              <a:t> </a:t>
            </a:r>
            <a:r>
              <a:rPr lang="cs-CZ" dirty="0" err="1" smtClean="0"/>
              <a:t>énonciative</a:t>
            </a:r>
            <a:r>
              <a:rPr lang="cs-CZ" dirty="0" smtClean="0"/>
              <a:t> – la </a:t>
            </a:r>
            <a:r>
              <a:rPr lang="cs-CZ" dirty="0" err="1" smtClean="0"/>
              <a:t>modalisation</a:t>
            </a:r>
            <a:r>
              <a:rPr lang="cs-CZ" dirty="0" smtClean="0"/>
              <a:t>)</a:t>
            </a:r>
          </a:p>
          <a:p>
            <a:pPr marL="514350" indent="-514350">
              <a:buAutoNum type="arabicParenR"/>
            </a:pPr>
            <a:r>
              <a:rPr lang="cs-CZ" dirty="0" err="1" smtClean="0"/>
              <a:t>Dimension</a:t>
            </a:r>
            <a:r>
              <a:rPr lang="cs-CZ" dirty="0" smtClean="0"/>
              <a:t> </a:t>
            </a:r>
            <a:r>
              <a:rPr lang="cs-CZ" dirty="0" err="1" smtClean="0"/>
              <a:t>argumentative</a:t>
            </a:r>
            <a:r>
              <a:rPr lang="cs-CZ" dirty="0" smtClean="0"/>
              <a:t> (</a:t>
            </a:r>
            <a:r>
              <a:rPr lang="cs-CZ" dirty="0" err="1" smtClean="0"/>
              <a:t>thèse</a:t>
            </a:r>
            <a:r>
              <a:rPr lang="cs-CZ" dirty="0" smtClean="0"/>
              <a:t>, </a:t>
            </a:r>
            <a:r>
              <a:rPr lang="cs-CZ" dirty="0" err="1" smtClean="0"/>
              <a:t>structure</a:t>
            </a:r>
            <a:r>
              <a:rPr lang="cs-CZ" dirty="0" smtClean="0"/>
              <a:t> </a:t>
            </a:r>
            <a:r>
              <a:rPr lang="cs-CZ" dirty="0" err="1" smtClean="0"/>
              <a:t>logique</a:t>
            </a:r>
            <a:r>
              <a:rPr lang="cs-CZ" dirty="0" smtClean="0"/>
              <a:t>, </a:t>
            </a:r>
            <a:r>
              <a:rPr lang="cs-CZ" dirty="0" err="1" smtClean="0"/>
              <a:t>raisonnement</a:t>
            </a:r>
            <a:r>
              <a:rPr lang="cs-CZ" dirty="0" smtClean="0"/>
              <a:t>, </a:t>
            </a:r>
            <a:r>
              <a:rPr lang="cs-CZ" dirty="0" err="1" smtClean="0"/>
              <a:t>procédés</a:t>
            </a:r>
            <a:r>
              <a:rPr lang="cs-CZ" dirty="0" smtClean="0"/>
              <a:t> de </a:t>
            </a:r>
            <a:r>
              <a:rPr lang="cs-CZ" dirty="0" err="1" smtClean="0"/>
              <a:t>persuasion</a:t>
            </a:r>
            <a:r>
              <a:rPr lang="cs-CZ" dirty="0" smtClean="0"/>
              <a:t>) </a:t>
            </a:r>
          </a:p>
          <a:p>
            <a:pPr marL="514350" indent="-514350">
              <a:buAutoNum type="arabicParenR"/>
            </a:pPr>
            <a:endParaRPr lang="cs-CZ" dirty="0" smtClean="0"/>
          </a:p>
          <a:p>
            <a:pPr marL="514350" indent="-514350">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ESSAI ARGUMENTATIF</a:t>
            </a:r>
            <a:endParaRPr lang="cs-CZ" dirty="0"/>
          </a:p>
        </p:txBody>
      </p:sp>
      <p:sp>
        <p:nvSpPr>
          <p:cNvPr id="3" name="Zástupný symbol pro obsah 2"/>
          <p:cNvSpPr>
            <a:spLocks noGrp="1"/>
          </p:cNvSpPr>
          <p:nvPr>
            <p:ph sz="quarter" idx="1"/>
          </p:nvPr>
        </p:nvSpPr>
        <p:spPr>
          <a:xfrm>
            <a:off x="539552" y="1196752"/>
            <a:ext cx="8229600" cy="5450160"/>
          </a:xfrm>
        </p:spPr>
        <p:txBody>
          <a:bodyPr>
            <a:normAutofit fontScale="70000" lnSpcReduction="20000"/>
          </a:bodyPr>
          <a:lstStyle/>
          <a:p>
            <a:pPr>
              <a:buNone/>
            </a:pPr>
            <a:r>
              <a:rPr lang="cs-CZ" dirty="0" smtClean="0"/>
              <a:t>Sujet de l´examen:</a:t>
            </a:r>
          </a:p>
          <a:p>
            <a:pPr algn="just">
              <a:buNone/>
            </a:pPr>
            <a:r>
              <a:rPr lang="cs-CZ" dirty="0" smtClean="0"/>
              <a:t>	</a:t>
            </a:r>
            <a:r>
              <a:rPr lang="fr-FR" dirty="0" smtClean="0"/>
              <a:t>Il y a, d’un côté, ceux qui croient qu’être libre c’est vivre loin des tumultes, des</a:t>
            </a:r>
            <a:r>
              <a:rPr lang="cs-CZ" dirty="0" smtClean="0"/>
              <a:t> </a:t>
            </a:r>
            <a:r>
              <a:rPr lang="fr-FR" dirty="0" smtClean="0"/>
              <a:t>désordres</a:t>
            </a:r>
            <a:r>
              <a:rPr lang="cs-CZ" dirty="0" smtClean="0"/>
              <a:t> </a:t>
            </a:r>
            <a:r>
              <a:rPr lang="fr-FR" dirty="0" smtClean="0"/>
              <a:t>métropolitains, dans l’une de ces sociétés simples, minuscules, parfaitement pures et</a:t>
            </a:r>
            <a:r>
              <a:rPr lang="cs-CZ" dirty="0" smtClean="0"/>
              <a:t> </a:t>
            </a:r>
            <a:r>
              <a:rPr lang="fr-FR" dirty="0" smtClean="0"/>
              <a:t>transparentes à elles-mêmes, qu’offre à nos nostalgies le modèle pastoral, éternel ; et cette</a:t>
            </a:r>
            <a:r>
              <a:rPr lang="cs-CZ" dirty="0" smtClean="0"/>
              <a:t> </a:t>
            </a:r>
            <a:r>
              <a:rPr lang="fr-FR" dirty="0" smtClean="0"/>
              <a:t>liberté n’a jamais été, à mes yeux, que l’autre nom d’une servitude terrible, d’une oppression insupportable qui, des origines de l’humanité à tous les régimes fascistes d’aujourd’hui, nous soumettent au plus implacable des maîtres : l’ordre naturel, derechef. Et puis il y a ceux qui, à l’inverse, savent qu’être libre, c’est tendre d’abord à relâcher les nœuds, à desserrer l’étreinte, à s’émanciper, autant que faire se peut, de la pression des collectifs, de la loi des communautés, de la sourde pesée que fait en nous le lien de société ; et ceux-là savent bien qu’elle est, cette émancipation, la définition même de ce que peut, veut, opère, au fond, une ville quand elle vient délier ses sujets de leurs attaches anciennes pour les livrer, d’un coup, sans merci ni compensation, à sa légendaire « solitude ».</a:t>
            </a:r>
            <a:endParaRPr lang="cs-CZ" dirty="0" smtClean="0"/>
          </a:p>
          <a:p>
            <a:pPr>
              <a:buNone/>
            </a:pPr>
            <a:r>
              <a:rPr lang="fr-FR" dirty="0" smtClean="0"/>
              <a:t> </a:t>
            </a:r>
            <a:r>
              <a:rPr lang="cs-CZ" dirty="0" smtClean="0"/>
              <a:t>				</a:t>
            </a:r>
            <a:r>
              <a:rPr lang="fr-FR" dirty="0" smtClean="0"/>
              <a:t>Bernard-Henri Lévy, </a:t>
            </a:r>
            <a:r>
              <a:rPr lang="fr-FR" i="1" dirty="0" smtClean="0"/>
              <a:t>Questions de principe II,</a:t>
            </a:r>
            <a:r>
              <a:rPr lang="fr-FR" dirty="0" smtClean="0"/>
              <a:t> 1986</a:t>
            </a:r>
            <a:endParaRPr lang="cs-CZ" dirty="0" smtClean="0"/>
          </a:p>
          <a:p>
            <a:pPr>
              <a:buNone/>
            </a:pPr>
            <a:endParaRPr lang="cs-CZ" dirty="0" smtClean="0"/>
          </a:p>
          <a:p>
            <a:pPr>
              <a:buNone/>
            </a:pPr>
            <a:r>
              <a:rPr lang="cs-CZ" b="1" dirty="0" smtClean="0"/>
              <a:t>	</a:t>
            </a:r>
            <a:r>
              <a:rPr lang="fr-FR" b="1" dirty="0" smtClean="0"/>
              <a:t>Êtes-vous d´accord avec l´auteur que la vie en ville apporte plus de liberté que la vie à la campagne ?</a:t>
            </a:r>
            <a:endParaRPr lang="cs-CZ" dirty="0" smtClean="0"/>
          </a:p>
          <a:p>
            <a:pPr>
              <a:buNone/>
            </a:pPr>
            <a:r>
              <a:rPr lang="cs-CZ" i="1" dirty="0" smtClean="0"/>
              <a:t>	</a:t>
            </a:r>
            <a:r>
              <a:rPr lang="fr-FR" i="1" dirty="0" smtClean="0"/>
              <a:t>Répondez à cette question dans un </a:t>
            </a:r>
            <a:r>
              <a:rPr lang="cs-CZ" i="1" dirty="0" err="1" smtClean="0"/>
              <a:t>devoir</a:t>
            </a:r>
            <a:r>
              <a:rPr lang="fr-FR" i="1" dirty="0" smtClean="0"/>
              <a:t> argumenté. (</a:t>
            </a:r>
            <a:r>
              <a:rPr lang="cs-CZ" i="1" dirty="0" smtClean="0"/>
              <a:t>350</a:t>
            </a:r>
            <a:r>
              <a:rPr lang="fr-FR" i="1" dirty="0" smtClean="0"/>
              <a:t> – </a:t>
            </a:r>
            <a:r>
              <a:rPr lang="cs-CZ" i="1" dirty="0" smtClean="0"/>
              <a:t>400</a:t>
            </a:r>
            <a:r>
              <a:rPr lang="fr-FR" i="1" dirty="0" smtClean="0"/>
              <a:t> mots)</a:t>
            </a:r>
            <a:endParaRPr lang="cs-CZ" dirty="0" smtClean="0"/>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normAutofit/>
          </a:bodyPr>
          <a:lstStyle/>
          <a:p>
            <a:pPr marL="514350" indent="-514350">
              <a:lnSpc>
                <a:spcPct val="200000"/>
              </a:lnSpc>
              <a:buAutoNum type="arabicParenR"/>
            </a:pPr>
            <a:r>
              <a:rPr lang="cs-CZ" dirty="0" err="1" smtClean="0">
                <a:solidFill>
                  <a:srgbClr val="7030A0"/>
                </a:solidFill>
              </a:rPr>
              <a:t>Dimension</a:t>
            </a:r>
            <a:r>
              <a:rPr lang="cs-CZ" dirty="0" smtClean="0">
                <a:solidFill>
                  <a:srgbClr val="7030A0"/>
                </a:solidFill>
              </a:rPr>
              <a:t> </a:t>
            </a:r>
            <a:r>
              <a:rPr lang="cs-CZ" dirty="0" err="1" smtClean="0">
                <a:solidFill>
                  <a:srgbClr val="7030A0"/>
                </a:solidFill>
              </a:rPr>
              <a:t>pragmatique</a:t>
            </a:r>
            <a:endParaRPr lang="cs-CZ" dirty="0" smtClean="0">
              <a:solidFill>
                <a:srgbClr val="7030A0"/>
              </a:solidFill>
            </a:endParaRPr>
          </a:p>
          <a:p>
            <a:pPr marL="514350" indent="-514350">
              <a:lnSpc>
                <a:spcPct val="200000"/>
              </a:lnSpc>
              <a:buAutoNum type="arabicParenR"/>
            </a:pPr>
            <a:r>
              <a:rPr lang="cs-CZ" dirty="0" err="1" smtClean="0">
                <a:solidFill>
                  <a:srgbClr val="7030A0"/>
                </a:solidFill>
              </a:rPr>
              <a:t>Dimension</a:t>
            </a:r>
            <a:r>
              <a:rPr lang="cs-CZ" dirty="0" smtClean="0">
                <a:solidFill>
                  <a:srgbClr val="7030A0"/>
                </a:solidFill>
              </a:rPr>
              <a:t> </a:t>
            </a:r>
            <a:r>
              <a:rPr lang="cs-CZ" dirty="0" err="1" smtClean="0">
                <a:solidFill>
                  <a:srgbClr val="7030A0"/>
                </a:solidFill>
              </a:rPr>
              <a:t>référentielle</a:t>
            </a:r>
            <a:endParaRPr lang="cs-CZ" dirty="0" smtClean="0">
              <a:solidFill>
                <a:srgbClr val="7030A0"/>
              </a:solidFill>
            </a:endParaRPr>
          </a:p>
          <a:p>
            <a:pPr marL="514350" indent="-514350">
              <a:lnSpc>
                <a:spcPct val="200000"/>
              </a:lnSpc>
              <a:buAutoNum type="arabicParenR"/>
            </a:pPr>
            <a:r>
              <a:rPr lang="cs-CZ" dirty="0" err="1" smtClean="0">
                <a:solidFill>
                  <a:srgbClr val="7030A0"/>
                </a:solidFill>
              </a:rPr>
              <a:t>Dimension</a:t>
            </a:r>
            <a:r>
              <a:rPr lang="cs-CZ" dirty="0" smtClean="0">
                <a:solidFill>
                  <a:srgbClr val="7030A0"/>
                </a:solidFill>
              </a:rPr>
              <a:t> </a:t>
            </a:r>
            <a:r>
              <a:rPr lang="cs-CZ" dirty="0" err="1" smtClean="0">
                <a:solidFill>
                  <a:srgbClr val="7030A0"/>
                </a:solidFill>
              </a:rPr>
              <a:t>énonciative</a:t>
            </a:r>
            <a:endParaRPr lang="cs-CZ" dirty="0" smtClean="0">
              <a:solidFill>
                <a:srgbClr val="7030A0"/>
              </a:solidFill>
            </a:endParaRPr>
          </a:p>
          <a:p>
            <a:pPr marL="514350" indent="-514350">
              <a:lnSpc>
                <a:spcPct val="200000"/>
              </a:lnSpc>
              <a:buAutoNum type="arabicParenR"/>
            </a:pPr>
            <a:r>
              <a:rPr lang="cs-CZ" dirty="0" err="1" smtClean="0">
                <a:solidFill>
                  <a:srgbClr val="7030A0"/>
                </a:solidFill>
              </a:rPr>
              <a:t>Dimension</a:t>
            </a:r>
            <a:r>
              <a:rPr lang="cs-CZ" dirty="0" smtClean="0">
                <a:solidFill>
                  <a:srgbClr val="7030A0"/>
                </a:solidFill>
              </a:rPr>
              <a:t> </a:t>
            </a:r>
            <a:r>
              <a:rPr lang="cs-CZ" dirty="0" err="1" smtClean="0">
                <a:solidFill>
                  <a:srgbClr val="7030A0"/>
                </a:solidFill>
              </a:rPr>
              <a:t>argumentative</a:t>
            </a:r>
            <a:endParaRPr lang="cs-CZ" dirty="0" smtClean="0">
              <a:solidFill>
                <a:srgbClr val="7030A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lstStyle/>
          <a:p>
            <a:pPr marL="514350" indent="-514350">
              <a:buNone/>
            </a:pPr>
            <a:r>
              <a:rPr lang="cs-CZ" dirty="0" smtClean="0">
                <a:solidFill>
                  <a:srgbClr val="7030A0"/>
                </a:solidFill>
              </a:rPr>
              <a:t>1) </a:t>
            </a:r>
            <a:r>
              <a:rPr lang="cs-CZ" b="1" dirty="0" err="1" smtClean="0">
                <a:solidFill>
                  <a:srgbClr val="7030A0"/>
                </a:solidFill>
              </a:rPr>
              <a:t>Dimension</a:t>
            </a:r>
            <a:r>
              <a:rPr lang="cs-CZ" b="1" dirty="0" smtClean="0">
                <a:solidFill>
                  <a:srgbClr val="7030A0"/>
                </a:solidFill>
              </a:rPr>
              <a:t> </a:t>
            </a:r>
            <a:r>
              <a:rPr lang="cs-CZ" b="1" dirty="0" err="1" smtClean="0">
                <a:solidFill>
                  <a:srgbClr val="7030A0"/>
                </a:solidFill>
              </a:rPr>
              <a:t>pragmatique</a:t>
            </a:r>
            <a:endParaRPr lang="cs-CZ" b="1" dirty="0" smtClean="0">
              <a:solidFill>
                <a:srgbClr val="7030A0"/>
              </a:solidFill>
            </a:endParaRPr>
          </a:p>
          <a:p>
            <a:pPr marL="514350" indent="-514350">
              <a:buFontTx/>
              <a:buChar char="-"/>
            </a:pPr>
            <a:r>
              <a:rPr lang="fr-FR" dirty="0" smtClean="0"/>
              <a:t>Qui est le locuteur? A qui d´adresse-t-il? Qui est l´intelocuteur?</a:t>
            </a:r>
            <a:r>
              <a:rPr lang="cs-CZ" dirty="0" smtClean="0"/>
              <a:t> </a:t>
            </a:r>
            <a:endParaRPr lang="fr-FR" dirty="0" smtClean="0"/>
          </a:p>
          <a:p>
            <a:pPr marL="514350" indent="-514350">
              <a:buFontTx/>
              <a:buChar char="-"/>
            </a:pPr>
            <a:r>
              <a:rPr lang="fr-FR" dirty="0" smtClean="0"/>
              <a:t>Quelle est l´intention du texte? (raconter, décrire, enseigner, conseiller, informer, critiquer, exprimer un avis, faire agir ….)</a:t>
            </a:r>
          </a:p>
          <a:p>
            <a:pPr marL="514350" indent="-514350">
              <a:buFontTx/>
              <a:buChar char="-"/>
            </a:pPr>
            <a:r>
              <a:rPr lang="fr-FR" dirty="0" smtClean="0"/>
              <a:t>Quel est le genre, le type du texte?</a:t>
            </a:r>
          </a:p>
          <a:p>
            <a:pPr marL="514350" indent="-514350">
              <a:buNone/>
            </a:pPr>
            <a:r>
              <a:rPr lang="fr-FR" dirty="0" smtClean="0"/>
              <a:t>	Selon </a:t>
            </a:r>
            <a:r>
              <a:rPr lang="cs-CZ" dirty="0" smtClean="0"/>
              <a:t>J.-M. </a:t>
            </a:r>
            <a:r>
              <a:rPr lang="fr-FR" dirty="0" smtClean="0"/>
              <a:t>Adam</a:t>
            </a:r>
            <a:r>
              <a:rPr lang="cs-CZ" dirty="0" smtClean="0"/>
              <a:t> - </a:t>
            </a:r>
            <a:r>
              <a:rPr lang="fr-FR" b="1" dirty="0" smtClean="0"/>
              <a:t>séquence</a:t>
            </a:r>
            <a:r>
              <a:rPr lang="fr-FR" dirty="0" smtClean="0"/>
              <a:t> narrati</a:t>
            </a:r>
            <a:r>
              <a:rPr lang="cs-CZ" dirty="0" smtClean="0"/>
              <a:t>ve</a:t>
            </a:r>
            <a:r>
              <a:rPr lang="fr-FR" dirty="0" smtClean="0"/>
              <a:t>, descripti</a:t>
            </a:r>
            <a:r>
              <a:rPr lang="cs-CZ" dirty="0" smtClean="0"/>
              <a:t>ve</a:t>
            </a:r>
            <a:r>
              <a:rPr lang="fr-FR" dirty="0" smtClean="0"/>
              <a:t>, injonctive-instructionelle, argumetative, explicative, dialogale, poétique</a:t>
            </a:r>
            <a:endParaRPr lang="cs-CZ" dirty="0" smtClean="0"/>
          </a:p>
          <a:p>
            <a:pPr marL="514350" indent="-514350">
              <a:buFontTx/>
              <a:buChar char="-"/>
            </a:pPr>
            <a:r>
              <a:rPr lang="cs-CZ" dirty="0" err="1" smtClean="0"/>
              <a:t>Quel</a:t>
            </a:r>
            <a:r>
              <a:rPr lang="cs-CZ" dirty="0" smtClean="0"/>
              <a:t> </a:t>
            </a:r>
            <a:r>
              <a:rPr lang="cs-CZ" dirty="0" err="1" smtClean="0"/>
              <a:t>est</a:t>
            </a:r>
            <a:r>
              <a:rPr lang="cs-CZ" dirty="0" smtClean="0"/>
              <a:t> </a:t>
            </a:r>
            <a:r>
              <a:rPr lang="cs-CZ" dirty="0" err="1" smtClean="0"/>
              <a:t>le</a:t>
            </a:r>
            <a:r>
              <a:rPr lang="cs-CZ" dirty="0" smtClean="0"/>
              <a:t> </a:t>
            </a:r>
            <a:r>
              <a:rPr lang="cs-CZ" dirty="0" err="1" smtClean="0"/>
              <a:t>contexte</a:t>
            </a:r>
            <a:r>
              <a:rPr lang="cs-CZ" dirty="0" smtClean="0"/>
              <a:t> </a:t>
            </a:r>
            <a:r>
              <a:rPr lang="cs-CZ" dirty="0" err="1" smtClean="0"/>
              <a:t>dans</a:t>
            </a:r>
            <a:r>
              <a:rPr lang="cs-CZ" dirty="0" smtClean="0"/>
              <a:t> </a:t>
            </a:r>
            <a:r>
              <a:rPr lang="cs-CZ" dirty="0" err="1" smtClean="0"/>
              <a:t>lequel</a:t>
            </a:r>
            <a:r>
              <a:rPr lang="cs-CZ" dirty="0" smtClean="0"/>
              <a:t> </a:t>
            </a:r>
            <a:r>
              <a:rPr lang="cs-CZ" dirty="0" err="1" smtClean="0"/>
              <a:t>le</a:t>
            </a:r>
            <a:r>
              <a:rPr lang="cs-CZ" dirty="0" smtClean="0"/>
              <a:t> texte </a:t>
            </a:r>
            <a:r>
              <a:rPr lang="cs-CZ" dirty="0" err="1" smtClean="0"/>
              <a:t>est</a:t>
            </a:r>
            <a:r>
              <a:rPr lang="cs-CZ" dirty="0" smtClean="0"/>
              <a:t>-</a:t>
            </a:r>
            <a:r>
              <a:rPr lang="cs-CZ" dirty="0" err="1" smtClean="0"/>
              <a:t>il</a:t>
            </a:r>
            <a:r>
              <a:rPr lang="cs-CZ" dirty="0" smtClean="0"/>
              <a:t> </a:t>
            </a:r>
            <a:r>
              <a:rPr lang="cs-CZ" dirty="0" err="1" smtClean="0"/>
              <a:t>produit</a:t>
            </a:r>
            <a:r>
              <a:rPr lang="cs-CZ" dirty="0" smtClean="0"/>
              <a:t>? </a:t>
            </a:r>
          </a:p>
          <a:p>
            <a:pPr>
              <a:buNone/>
            </a:pP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normAutofit lnSpcReduction="10000"/>
          </a:bodyPr>
          <a:lstStyle/>
          <a:p>
            <a:pPr>
              <a:buNone/>
            </a:pPr>
            <a:r>
              <a:rPr lang="cs-CZ" dirty="0" smtClean="0">
                <a:solidFill>
                  <a:srgbClr val="7030A0"/>
                </a:solidFill>
              </a:rPr>
              <a:t>2) </a:t>
            </a:r>
            <a:r>
              <a:rPr lang="cs-CZ" b="1" dirty="0" err="1" smtClean="0">
                <a:solidFill>
                  <a:srgbClr val="7030A0"/>
                </a:solidFill>
              </a:rPr>
              <a:t>Dimension</a:t>
            </a:r>
            <a:r>
              <a:rPr lang="cs-CZ" b="1" dirty="0" smtClean="0">
                <a:solidFill>
                  <a:srgbClr val="7030A0"/>
                </a:solidFill>
              </a:rPr>
              <a:t> </a:t>
            </a:r>
            <a:r>
              <a:rPr lang="cs-CZ" b="1" dirty="0" err="1" smtClean="0">
                <a:solidFill>
                  <a:srgbClr val="7030A0"/>
                </a:solidFill>
              </a:rPr>
              <a:t>référentielle</a:t>
            </a:r>
            <a:endParaRPr lang="cs-CZ" b="1" dirty="0" smtClean="0">
              <a:solidFill>
                <a:srgbClr val="7030A0"/>
              </a:solidFill>
            </a:endParaRPr>
          </a:p>
          <a:p>
            <a:pPr>
              <a:buNone/>
            </a:pPr>
            <a:r>
              <a:rPr lang="cs-CZ" dirty="0" smtClean="0">
                <a:solidFill>
                  <a:srgbClr val="7030A0"/>
                </a:solidFill>
              </a:rPr>
              <a:t>	</a:t>
            </a:r>
            <a:r>
              <a:rPr lang="cs-CZ" b="1" dirty="0" err="1" smtClean="0"/>
              <a:t>Référence</a:t>
            </a:r>
            <a:r>
              <a:rPr lang="cs-CZ" dirty="0" smtClean="0"/>
              <a:t> = </a:t>
            </a:r>
            <a:r>
              <a:rPr lang="cs-CZ" dirty="0" err="1" smtClean="0"/>
              <a:t>relation</a:t>
            </a:r>
            <a:r>
              <a:rPr lang="cs-CZ" dirty="0" smtClean="0"/>
              <a:t> </a:t>
            </a:r>
            <a:r>
              <a:rPr lang="cs-CZ" dirty="0" err="1" smtClean="0"/>
              <a:t>entre</a:t>
            </a:r>
            <a:r>
              <a:rPr lang="cs-CZ" dirty="0" smtClean="0"/>
              <a:t> l´</a:t>
            </a:r>
            <a:r>
              <a:rPr lang="cs-CZ" dirty="0" err="1" smtClean="0"/>
              <a:t>unité</a:t>
            </a:r>
            <a:r>
              <a:rPr lang="cs-CZ" dirty="0" smtClean="0"/>
              <a:t> </a:t>
            </a:r>
            <a:r>
              <a:rPr lang="cs-CZ" dirty="0" err="1" smtClean="0"/>
              <a:t>linguistique</a:t>
            </a:r>
            <a:r>
              <a:rPr lang="cs-CZ" dirty="0" smtClean="0"/>
              <a:t> </a:t>
            </a:r>
            <a:r>
              <a:rPr lang="cs-CZ" dirty="0" err="1" smtClean="0"/>
              <a:t>et</a:t>
            </a:r>
            <a:r>
              <a:rPr lang="cs-CZ" dirty="0" smtClean="0"/>
              <a:t> son </a:t>
            </a:r>
            <a:r>
              <a:rPr lang="cs-CZ" dirty="0" err="1" smtClean="0"/>
              <a:t>référent</a:t>
            </a:r>
            <a:r>
              <a:rPr lang="cs-CZ" dirty="0" smtClean="0"/>
              <a:t> (l´objet de la parole)</a:t>
            </a:r>
          </a:p>
          <a:p>
            <a:pPr>
              <a:buFontTx/>
              <a:buChar char="-"/>
            </a:pPr>
            <a:r>
              <a:rPr lang="cs-CZ" dirty="0" smtClean="0"/>
              <a:t>La </a:t>
            </a:r>
            <a:r>
              <a:rPr lang="cs-CZ" dirty="0" err="1" smtClean="0"/>
              <a:t>référence</a:t>
            </a:r>
            <a:r>
              <a:rPr lang="cs-CZ" dirty="0" smtClean="0"/>
              <a:t>  </a:t>
            </a:r>
            <a:r>
              <a:rPr lang="cs-CZ" dirty="0" err="1" smtClean="0">
                <a:solidFill>
                  <a:srgbClr val="7030A0"/>
                </a:solidFill>
              </a:rPr>
              <a:t>situationnelle</a:t>
            </a:r>
            <a:r>
              <a:rPr lang="cs-CZ" dirty="0" smtClean="0"/>
              <a:t>  - les </a:t>
            </a:r>
            <a:r>
              <a:rPr lang="cs-CZ" dirty="0" err="1" smtClean="0"/>
              <a:t>référents</a:t>
            </a:r>
            <a:r>
              <a:rPr lang="cs-CZ" dirty="0" smtClean="0"/>
              <a:t> se </a:t>
            </a:r>
            <a:r>
              <a:rPr lang="cs-CZ" dirty="0" err="1" smtClean="0"/>
              <a:t>trouvent</a:t>
            </a:r>
            <a:r>
              <a:rPr lang="cs-CZ" dirty="0" smtClean="0"/>
              <a:t> </a:t>
            </a:r>
            <a:r>
              <a:rPr lang="cs-CZ" dirty="0" err="1" smtClean="0"/>
              <a:t>dans</a:t>
            </a:r>
            <a:r>
              <a:rPr lang="cs-CZ" dirty="0" smtClean="0"/>
              <a:t> la </a:t>
            </a:r>
            <a:r>
              <a:rPr lang="cs-CZ" dirty="0" err="1" smtClean="0"/>
              <a:t>situation</a:t>
            </a:r>
            <a:r>
              <a:rPr lang="cs-CZ" dirty="0" smtClean="0"/>
              <a:t> de l´</a:t>
            </a:r>
            <a:r>
              <a:rPr lang="cs-CZ" dirty="0" err="1" smtClean="0"/>
              <a:t>énonciation</a:t>
            </a:r>
            <a:r>
              <a:rPr lang="cs-CZ" dirty="0" smtClean="0"/>
              <a:t> (</a:t>
            </a:r>
            <a:r>
              <a:rPr lang="cs-CZ" dirty="0" err="1" smtClean="0"/>
              <a:t>étude</a:t>
            </a:r>
            <a:r>
              <a:rPr lang="cs-CZ" dirty="0" smtClean="0"/>
              <a:t> des </a:t>
            </a:r>
            <a:r>
              <a:rPr lang="cs-CZ" dirty="0" err="1" smtClean="0"/>
              <a:t>déictiques</a:t>
            </a:r>
            <a:r>
              <a:rPr lang="cs-CZ" dirty="0" smtClean="0"/>
              <a:t> </a:t>
            </a:r>
            <a:r>
              <a:rPr lang="cs-CZ" dirty="0" err="1" smtClean="0"/>
              <a:t>personnels</a:t>
            </a:r>
            <a:r>
              <a:rPr lang="cs-CZ" dirty="0" smtClean="0"/>
              <a:t> </a:t>
            </a:r>
            <a:r>
              <a:rPr lang="cs-CZ" dirty="0" err="1" smtClean="0"/>
              <a:t>spatiaux</a:t>
            </a:r>
            <a:r>
              <a:rPr lang="cs-CZ" dirty="0" smtClean="0"/>
              <a:t> </a:t>
            </a:r>
            <a:r>
              <a:rPr lang="cs-CZ" dirty="0" err="1" smtClean="0"/>
              <a:t>et</a:t>
            </a:r>
            <a:r>
              <a:rPr lang="cs-CZ" dirty="0" smtClean="0"/>
              <a:t> </a:t>
            </a:r>
            <a:r>
              <a:rPr lang="cs-CZ" dirty="0" err="1" smtClean="0"/>
              <a:t>temporels</a:t>
            </a:r>
            <a:r>
              <a:rPr lang="cs-CZ" dirty="0" smtClean="0"/>
              <a:t>)</a:t>
            </a:r>
          </a:p>
          <a:p>
            <a:pPr>
              <a:buFontTx/>
              <a:buChar char="-"/>
            </a:pPr>
            <a:r>
              <a:rPr lang="cs-CZ" dirty="0" smtClean="0"/>
              <a:t>La </a:t>
            </a:r>
            <a:r>
              <a:rPr lang="cs-CZ" dirty="0" err="1" smtClean="0"/>
              <a:t>référence</a:t>
            </a:r>
            <a:r>
              <a:rPr lang="cs-CZ" dirty="0" smtClean="0"/>
              <a:t> </a:t>
            </a:r>
            <a:r>
              <a:rPr lang="cs-CZ" dirty="0" err="1" smtClean="0">
                <a:solidFill>
                  <a:srgbClr val="7030A0"/>
                </a:solidFill>
              </a:rPr>
              <a:t>contextuelle</a:t>
            </a:r>
            <a:r>
              <a:rPr lang="cs-CZ" dirty="0" smtClean="0">
                <a:solidFill>
                  <a:srgbClr val="7030A0"/>
                </a:solidFill>
              </a:rPr>
              <a:t> (= </a:t>
            </a:r>
            <a:r>
              <a:rPr lang="cs-CZ" dirty="0" err="1" smtClean="0">
                <a:solidFill>
                  <a:srgbClr val="7030A0"/>
                </a:solidFill>
              </a:rPr>
              <a:t>contexte</a:t>
            </a:r>
            <a:r>
              <a:rPr lang="cs-CZ" dirty="0" smtClean="0">
                <a:solidFill>
                  <a:srgbClr val="7030A0"/>
                </a:solidFill>
              </a:rPr>
              <a:t> </a:t>
            </a:r>
            <a:r>
              <a:rPr lang="cs-CZ" dirty="0" err="1" smtClean="0">
                <a:solidFill>
                  <a:srgbClr val="7030A0"/>
                </a:solidFill>
              </a:rPr>
              <a:t>linguistique</a:t>
            </a:r>
            <a:r>
              <a:rPr lang="cs-CZ" dirty="0" smtClean="0">
                <a:solidFill>
                  <a:srgbClr val="7030A0"/>
                </a:solidFill>
              </a:rPr>
              <a:t>)</a:t>
            </a:r>
            <a:r>
              <a:rPr lang="cs-CZ" dirty="0" smtClean="0"/>
              <a:t> – </a:t>
            </a:r>
            <a:r>
              <a:rPr lang="cs-CZ" dirty="0" err="1" smtClean="0"/>
              <a:t>le</a:t>
            </a:r>
            <a:r>
              <a:rPr lang="cs-CZ" dirty="0" smtClean="0"/>
              <a:t> </a:t>
            </a:r>
            <a:r>
              <a:rPr lang="cs-CZ" dirty="0" err="1" smtClean="0"/>
              <a:t>référents</a:t>
            </a:r>
            <a:r>
              <a:rPr lang="cs-CZ" dirty="0" smtClean="0"/>
              <a:t> se </a:t>
            </a:r>
            <a:r>
              <a:rPr lang="cs-CZ" dirty="0" err="1" smtClean="0"/>
              <a:t>trouvent</a:t>
            </a:r>
            <a:r>
              <a:rPr lang="cs-CZ" dirty="0" smtClean="0"/>
              <a:t> </a:t>
            </a:r>
            <a:r>
              <a:rPr lang="cs-CZ" dirty="0" err="1" smtClean="0"/>
              <a:t>dans</a:t>
            </a:r>
            <a:r>
              <a:rPr lang="cs-CZ" dirty="0" smtClean="0"/>
              <a:t> </a:t>
            </a:r>
            <a:r>
              <a:rPr lang="cs-CZ" dirty="0" err="1" smtClean="0"/>
              <a:t>le</a:t>
            </a:r>
            <a:r>
              <a:rPr lang="cs-CZ" dirty="0" smtClean="0"/>
              <a:t> </a:t>
            </a:r>
            <a:r>
              <a:rPr lang="cs-CZ" dirty="0" err="1" smtClean="0"/>
              <a:t>cotexte</a:t>
            </a:r>
            <a:r>
              <a:rPr lang="cs-CZ" dirty="0" smtClean="0"/>
              <a:t> (</a:t>
            </a:r>
            <a:r>
              <a:rPr lang="cs-CZ" dirty="0" err="1" smtClean="0"/>
              <a:t>études</a:t>
            </a:r>
            <a:r>
              <a:rPr lang="cs-CZ" dirty="0" smtClean="0"/>
              <a:t> des </a:t>
            </a:r>
            <a:r>
              <a:rPr lang="cs-CZ" dirty="0" err="1" smtClean="0"/>
              <a:t>anaphores</a:t>
            </a:r>
            <a:r>
              <a:rPr lang="cs-CZ" dirty="0" smtClean="0"/>
              <a:t>, </a:t>
            </a:r>
            <a:r>
              <a:rPr lang="cs-CZ" dirty="0" err="1" smtClean="0"/>
              <a:t>cataphores</a:t>
            </a:r>
            <a:r>
              <a:rPr lang="cs-CZ" dirty="0" smtClean="0"/>
              <a:t>, des </a:t>
            </a:r>
            <a:r>
              <a:rPr lang="cs-CZ" dirty="0" err="1" smtClean="0"/>
              <a:t>isotopies</a:t>
            </a:r>
            <a:r>
              <a:rPr lang="cs-CZ" dirty="0" smtClean="0"/>
              <a:t>, de la </a:t>
            </a:r>
            <a:r>
              <a:rPr lang="cs-CZ" dirty="0" err="1" smtClean="0"/>
              <a:t>progression</a:t>
            </a:r>
            <a:r>
              <a:rPr lang="cs-CZ" dirty="0" smtClean="0"/>
              <a:t> </a:t>
            </a:r>
            <a:r>
              <a:rPr lang="cs-CZ" dirty="0" err="1" smtClean="0"/>
              <a:t>thématique</a:t>
            </a:r>
            <a:r>
              <a:rPr lang="cs-CZ" dirty="0" smtClean="0"/>
              <a:t>)</a:t>
            </a:r>
          </a:p>
          <a:p>
            <a:pPr>
              <a:buFontTx/>
              <a:buChar char="-"/>
            </a:pPr>
            <a:r>
              <a:rPr lang="cs-CZ" dirty="0" smtClean="0">
                <a:solidFill>
                  <a:srgbClr val="7030A0"/>
                </a:solidFill>
              </a:rPr>
              <a:t>La </a:t>
            </a:r>
            <a:r>
              <a:rPr lang="cs-CZ" dirty="0" err="1" smtClean="0">
                <a:solidFill>
                  <a:srgbClr val="7030A0"/>
                </a:solidFill>
              </a:rPr>
              <a:t>connaissance</a:t>
            </a:r>
            <a:r>
              <a:rPr lang="cs-CZ" dirty="0" smtClean="0">
                <a:solidFill>
                  <a:srgbClr val="7030A0"/>
                </a:solidFill>
              </a:rPr>
              <a:t> </a:t>
            </a:r>
            <a:r>
              <a:rPr lang="cs-CZ" dirty="0" err="1" smtClean="0">
                <a:solidFill>
                  <a:srgbClr val="7030A0"/>
                </a:solidFill>
              </a:rPr>
              <a:t>partagée</a:t>
            </a:r>
            <a:r>
              <a:rPr lang="cs-CZ" dirty="0" smtClean="0">
                <a:solidFill>
                  <a:srgbClr val="7030A0"/>
                </a:solidFill>
              </a:rPr>
              <a:t> </a:t>
            </a:r>
            <a:r>
              <a:rPr lang="cs-CZ" dirty="0" smtClean="0"/>
              <a:t>– l´</a:t>
            </a:r>
            <a:r>
              <a:rPr lang="cs-CZ" dirty="0" err="1" smtClean="0"/>
              <a:t>élément</a:t>
            </a:r>
            <a:r>
              <a:rPr lang="cs-CZ" dirty="0" smtClean="0"/>
              <a:t> </a:t>
            </a:r>
            <a:r>
              <a:rPr lang="cs-CZ" dirty="0" err="1" smtClean="0"/>
              <a:t>du</a:t>
            </a:r>
            <a:r>
              <a:rPr lang="cs-CZ" dirty="0" smtClean="0"/>
              <a:t> texte </a:t>
            </a:r>
            <a:r>
              <a:rPr lang="cs-CZ" dirty="0" err="1" smtClean="0"/>
              <a:t>est</a:t>
            </a:r>
            <a:r>
              <a:rPr lang="cs-CZ" dirty="0" smtClean="0"/>
              <a:t> </a:t>
            </a:r>
            <a:r>
              <a:rPr lang="cs-CZ" dirty="0" err="1" smtClean="0"/>
              <a:t>connu</a:t>
            </a:r>
            <a:r>
              <a:rPr lang="cs-CZ" dirty="0" smtClean="0"/>
              <a:t> par les </a:t>
            </a:r>
            <a:r>
              <a:rPr lang="cs-CZ" dirty="0" err="1" smtClean="0"/>
              <a:t>participants</a:t>
            </a:r>
            <a:r>
              <a:rPr lang="cs-CZ" dirty="0" smtClean="0"/>
              <a:t> de la </a:t>
            </a:r>
            <a:r>
              <a:rPr lang="cs-CZ" dirty="0" err="1" smtClean="0"/>
              <a:t>communication</a:t>
            </a:r>
            <a:r>
              <a:rPr lang="cs-CZ" dirty="0" smtClean="0"/>
              <a:t>.</a:t>
            </a:r>
          </a:p>
          <a:p>
            <a:pPr>
              <a:buFontTx/>
              <a:buChar char="-"/>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normAutofit lnSpcReduction="10000"/>
          </a:bodyPr>
          <a:lstStyle/>
          <a:p>
            <a:pPr>
              <a:buNone/>
            </a:pPr>
            <a:r>
              <a:rPr lang="cs-CZ" dirty="0" smtClean="0">
                <a:solidFill>
                  <a:srgbClr val="7030A0"/>
                </a:solidFill>
              </a:rPr>
              <a:t>3)</a:t>
            </a:r>
            <a:r>
              <a:rPr lang="cs-CZ" dirty="0" smtClean="0"/>
              <a:t> </a:t>
            </a:r>
            <a:r>
              <a:rPr lang="cs-CZ" b="1" dirty="0" err="1" smtClean="0">
                <a:solidFill>
                  <a:srgbClr val="7030A0"/>
                </a:solidFill>
              </a:rPr>
              <a:t>Dimension</a:t>
            </a:r>
            <a:r>
              <a:rPr lang="cs-CZ" b="1" dirty="0" smtClean="0">
                <a:solidFill>
                  <a:srgbClr val="7030A0"/>
                </a:solidFill>
              </a:rPr>
              <a:t> </a:t>
            </a:r>
            <a:r>
              <a:rPr lang="cs-CZ" b="1" dirty="0" err="1" smtClean="0">
                <a:solidFill>
                  <a:srgbClr val="7030A0"/>
                </a:solidFill>
              </a:rPr>
              <a:t>énonciative</a:t>
            </a:r>
            <a:endParaRPr lang="cs-CZ" b="1" dirty="0" smtClean="0">
              <a:solidFill>
                <a:srgbClr val="7030A0"/>
              </a:solidFill>
            </a:endParaRPr>
          </a:p>
          <a:p>
            <a:pPr>
              <a:buNone/>
            </a:pPr>
            <a:r>
              <a:rPr lang="cs-CZ" dirty="0" smtClean="0"/>
              <a:t>	</a:t>
            </a:r>
            <a:r>
              <a:rPr lang="cs-CZ" b="1" dirty="0" err="1" smtClean="0"/>
              <a:t>Énonciation</a:t>
            </a:r>
            <a:r>
              <a:rPr lang="cs-CZ" dirty="0" smtClean="0"/>
              <a:t> = </a:t>
            </a:r>
            <a:r>
              <a:rPr lang="cs-CZ" dirty="0" err="1" smtClean="0"/>
              <a:t>acte</a:t>
            </a:r>
            <a:r>
              <a:rPr lang="cs-CZ" dirty="0" smtClean="0"/>
              <a:t> </a:t>
            </a:r>
            <a:r>
              <a:rPr lang="cs-CZ" dirty="0" err="1" smtClean="0"/>
              <a:t>langagier</a:t>
            </a:r>
            <a:r>
              <a:rPr lang="cs-CZ" dirty="0" smtClean="0"/>
              <a:t>, </a:t>
            </a:r>
            <a:r>
              <a:rPr lang="cs-CZ" dirty="0" err="1" smtClean="0"/>
              <a:t>situation</a:t>
            </a:r>
            <a:r>
              <a:rPr lang="cs-CZ" dirty="0" smtClean="0"/>
              <a:t> de la </a:t>
            </a:r>
            <a:r>
              <a:rPr lang="cs-CZ" dirty="0" err="1" smtClean="0"/>
              <a:t>production</a:t>
            </a:r>
            <a:r>
              <a:rPr lang="cs-CZ" dirty="0" smtClean="0"/>
              <a:t> de la parole</a:t>
            </a:r>
          </a:p>
          <a:p>
            <a:pPr>
              <a:buFontTx/>
              <a:buChar char="-"/>
            </a:pPr>
            <a:r>
              <a:rPr lang="cs-CZ" dirty="0" smtClean="0">
                <a:solidFill>
                  <a:srgbClr val="7030A0"/>
                </a:solidFill>
              </a:rPr>
              <a:t>La </a:t>
            </a:r>
            <a:r>
              <a:rPr lang="cs-CZ" dirty="0" err="1" smtClean="0">
                <a:solidFill>
                  <a:srgbClr val="7030A0"/>
                </a:solidFill>
              </a:rPr>
              <a:t>prise</a:t>
            </a:r>
            <a:r>
              <a:rPr lang="cs-CZ" dirty="0" smtClean="0">
                <a:solidFill>
                  <a:srgbClr val="7030A0"/>
                </a:solidFill>
              </a:rPr>
              <a:t> </a:t>
            </a:r>
            <a:r>
              <a:rPr lang="cs-CZ" dirty="0" err="1" smtClean="0">
                <a:solidFill>
                  <a:srgbClr val="7030A0"/>
                </a:solidFill>
              </a:rPr>
              <a:t>en</a:t>
            </a:r>
            <a:r>
              <a:rPr lang="cs-CZ" dirty="0" smtClean="0">
                <a:solidFill>
                  <a:srgbClr val="7030A0"/>
                </a:solidFill>
              </a:rPr>
              <a:t> </a:t>
            </a:r>
            <a:r>
              <a:rPr lang="cs-CZ" dirty="0" err="1" smtClean="0">
                <a:solidFill>
                  <a:srgbClr val="7030A0"/>
                </a:solidFill>
              </a:rPr>
              <a:t>charge</a:t>
            </a:r>
            <a:r>
              <a:rPr lang="cs-CZ" dirty="0" smtClean="0">
                <a:solidFill>
                  <a:srgbClr val="7030A0"/>
                </a:solidFill>
              </a:rPr>
              <a:t> </a:t>
            </a:r>
            <a:r>
              <a:rPr lang="cs-CZ" dirty="0" err="1" smtClean="0">
                <a:solidFill>
                  <a:srgbClr val="7030A0"/>
                </a:solidFill>
              </a:rPr>
              <a:t>énonciative</a:t>
            </a:r>
            <a:r>
              <a:rPr lang="cs-CZ" dirty="0" smtClean="0">
                <a:solidFill>
                  <a:srgbClr val="7030A0"/>
                </a:solidFill>
              </a:rPr>
              <a:t> – </a:t>
            </a:r>
            <a:r>
              <a:rPr lang="cs-CZ" dirty="0" err="1" smtClean="0"/>
              <a:t>Qui</a:t>
            </a:r>
            <a:r>
              <a:rPr lang="cs-CZ" dirty="0" smtClean="0"/>
              <a:t> </a:t>
            </a:r>
            <a:r>
              <a:rPr lang="cs-CZ" dirty="0" err="1" smtClean="0"/>
              <a:t>est</a:t>
            </a:r>
            <a:r>
              <a:rPr lang="cs-CZ" dirty="0" smtClean="0"/>
              <a:t> </a:t>
            </a:r>
            <a:r>
              <a:rPr lang="cs-CZ" dirty="0" err="1" smtClean="0"/>
              <a:t>responsable</a:t>
            </a:r>
            <a:r>
              <a:rPr lang="cs-CZ" dirty="0" smtClean="0"/>
              <a:t> des </a:t>
            </a:r>
            <a:r>
              <a:rPr lang="cs-CZ" dirty="0" err="1" smtClean="0"/>
              <a:t>informations</a:t>
            </a:r>
            <a:r>
              <a:rPr lang="cs-CZ" dirty="0" smtClean="0"/>
              <a:t> </a:t>
            </a:r>
            <a:r>
              <a:rPr lang="cs-CZ" dirty="0" err="1" smtClean="0"/>
              <a:t>énoncées</a:t>
            </a:r>
            <a:r>
              <a:rPr lang="cs-CZ" dirty="0" smtClean="0"/>
              <a:t>? (la </a:t>
            </a:r>
            <a:r>
              <a:rPr lang="cs-CZ" dirty="0" err="1" smtClean="0"/>
              <a:t>polyphonie</a:t>
            </a:r>
            <a:r>
              <a:rPr lang="cs-CZ" dirty="0" smtClean="0"/>
              <a:t>, les </a:t>
            </a:r>
            <a:r>
              <a:rPr lang="cs-CZ" dirty="0" err="1" smtClean="0"/>
              <a:t>discours</a:t>
            </a:r>
            <a:r>
              <a:rPr lang="cs-CZ" dirty="0" smtClean="0"/>
              <a:t> </a:t>
            </a:r>
            <a:r>
              <a:rPr lang="cs-CZ" dirty="0" err="1" smtClean="0"/>
              <a:t>rapportés</a:t>
            </a:r>
            <a:r>
              <a:rPr lang="cs-CZ" dirty="0" smtClean="0"/>
              <a:t>, la </a:t>
            </a:r>
            <a:r>
              <a:rPr lang="cs-CZ" dirty="0" err="1" smtClean="0"/>
              <a:t>modalisation</a:t>
            </a:r>
            <a:r>
              <a:rPr lang="cs-CZ" dirty="0" smtClean="0"/>
              <a:t>) </a:t>
            </a:r>
            <a:r>
              <a:rPr lang="cs-CZ" dirty="0" err="1" smtClean="0"/>
              <a:t>Comment</a:t>
            </a:r>
            <a:r>
              <a:rPr lang="cs-CZ" dirty="0" smtClean="0"/>
              <a:t> </a:t>
            </a:r>
            <a:r>
              <a:rPr lang="cs-CZ" dirty="0" err="1" smtClean="0"/>
              <a:t>sont</a:t>
            </a:r>
            <a:r>
              <a:rPr lang="cs-CZ" dirty="0" smtClean="0"/>
              <a:t>-</a:t>
            </a:r>
            <a:r>
              <a:rPr lang="cs-CZ" dirty="0" err="1" smtClean="0"/>
              <a:t>elles</a:t>
            </a:r>
            <a:r>
              <a:rPr lang="cs-CZ" dirty="0" smtClean="0"/>
              <a:t> </a:t>
            </a:r>
            <a:r>
              <a:rPr lang="cs-CZ" dirty="0" err="1" smtClean="0"/>
              <a:t>présentées</a:t>
            </a:r>
            <a:r>
              <a:rPr lang="cs-CZ" dirty="0" smtClean="0"/>
              <a:t>? (</a:t>
            </a:r>
            <a:r>
              <a:rPr lang="cs-CZ" dirty="0" err="1" smtClean="0"/>
              <a:t>comme</a:t>
            </a:r>
            <a:r>
              <a:rPr lang="cs-CZ" dirty="0" smtClean="0"/>
              <a:t> </a:t>
            </a:r>
            <a:r>
              <a:rPr lang="cs-CZ" dirty="0" err="1" smtClean="0"/>
              <a:t>certaines</a:t>
            </a:r>
            <a:r>
              <a:rPr lang="cs-CZ" dirty="0" smtClean="0"/>
              <a:t>, </a:t>
            </a:r>
            <a:r>
              <a:rPr lang="cs-CZ" dirty="0" err="1" smtClean="0"/>
              <a:t>mises</a:t>
            </a:r>
            <a:r>
              <a:rPr lang="cs-CZ" dirty="0" smtClean="0"/>
              <a:t> </a:t>
            </a:r>
            <a:r>
              <a:rPr lang="cs-CZ" dirty="0" err="1" smtClean="0"/>
              <a:t>en</a:t>
            </a:r>
            <a:r>
              <a:rPr lang="cs-CZ" dirty="0" smtClean="0"/>
              <a:t> </a:t>
            </a:r>
            <a:r>
              <a:rPr lang="cs-CZ" dirty="0" err="1" smtClean="0"/>
              <a:t>doute</a:t>
            </a:r>
            <a:r>
              <a:rPr lang="cs-CZ" dirty="0" smtClean="0"/>
              <a:t>, </a:t>
            </a:r>
            <a:r>
              <a:rPr lang="cs-CZ" dirty="0" err="1" smtClean="0"/>
              <a:t>comme</a:t>
            </a:r>
            <a:r>
              <a:rPr lang="cs-CZ" dirty="0" smtClean="0"/>
              <a:t> </a:t>
            </a:r>
            <a:r>
              <a:rPr lang="cs-CZ" dirty="0" err="1" smtClean="0"/>
              <a:t>opinions</a:t>
            </a:r>
            <a:r>
              <a:rPr lang="cs-CZ" dirty="0" smtClean="0"/>
              <a:t> </a:t>
            </a:r>
            <a:r>
              <a:rPr lang="cs-CZ" dirty="0" err="1" smtClean="0"/>
              <a:t>ou</a:t>
            </a:r>
            <a:r>
              <a:rPr lang="cs-CZ" dirty="0" smtClean="0"/>
              <a:t> </a:t>
            </a:r>
            <a:r>
              <a:rPr lang="cs-CZ" dirty="0" err="1" smtClean="0"/>
              <a:t>faits</a:t>
            </a:r>
            <a:r>
              <a:rPr lang="cs-CZ" dirty="0" smtClean="0"/>
              <a:t>)  </a:t>
            </a:r>
          </a:p>
          <a:p>
            <a:pPr>
              <a:buFontTx/>
              <a:buChar char="-"/>
            </a:pPr>
            <a:r>
              <a:rPr lang="cs-CZ" dirty="0" smtClean="0">
                <a:solidFill>
                  <a:srgbClr val="7030A0"/>
                </a:solidFill>
              </a:rPr>
              <a:t>L´</a:t>
            </a:r>
            <a:r>
              <a:rPr lang="cs-CZ" dirty="0" err="1" smtClean="0">
                <a:solidFill>
                  <a:srgbClr val="7030A0"/>
                </a:solidFill>
              </a:rPr>
              <a:t>implication</a:t>
            </a:r>
            <a:r>
              <a:rPr lang="cs-CZ" dirty="0" smtClean="0">
                <a:solidFill>
                  <a:srgbClr val="7030A0"/>
                </a:solidFill>
              </a:rPr>
              <a:t> </a:t>
            </a:r>
            <a:r>
              <a:rPr lang="cs-CZ" dirty="0" err="1" smtClean="0">
                <a:solidFill>
                  <a:srgbClr val="7030A0"/>
                </a:solidFill>
              </a:rPr>
              <a:t>du</a:t>
            </a:r>
            <a:r>
              <a:rPr lang="cs-CZ" dirty="0" smtClean="0">
                <a:solidFill>
                  <a:srgbClr val="7030A0"/>
                </a:solidFill>
              </a:rPr>
              <a:t> </a:t>
            </a:r>
            <a:r>
              <a:rPr lang="cs-CZ" dirty="0" err="1" smtClean="0">
                <a:solidFill>
                  <a:srgbClr val="7030A0"/>
                </a:solidFill>
              </a:rPr>
              <a:t>locuteur</a:t>
            </a:r>
            <a:r>
              <a:rPr lang="cs-CZ" dirty="0" smtClean="0">
                <a:solidFill>
                  <a:srgbClr val="7030A0"/>
                </a:solidFill>
              </a:rPr>
              <a:t> – </a:t>
            </a:r>
            <a:r>
              <a:rPr lang="cs-CZ" dirty="0" err="1" smtClean="0"/>
              <a:t>Le</a:t>
            </a:r>
            <a:r>
              <a:rPr lang="cs-CZ" dirty="0" smtClean="0"/>
              <a:t> </a:t>
            </a:r>
            <a:r>
              <a:rPr lang="cs-CZ" dirty="0" err="1" smtClean="0"/>
              <a:t>locuteur</a:t>
            </a:r>
            <a:r>
              <a:rPr lang="cs-CZ" dirty="0" smtClean="0"/>
              <a:t> </a:t>
            </a:r>
            <a:r>
              <a:rPr lang="cs-CZ" dirty="0" err="1" smtClean="0"/>
              <a:t>est</a:t>
            </a:r>
            <a:r>
              <a:rPr lang="cs-CZ" dirty="0" smtClean="0"/>
              <a:t>-</a:t>
            </a:r>
            <a:r>
              <a:rPr lang="cs-CZ" dirty="0" err="1" smtClean="0"/>
              <a:t>il</a:t>
            </a:r>
            <a:r>
              <a:rPr lang="cs-CZ" dirty="0" smtClean="0"/>
              <a:t> </a:t>
            </a:r>
            <a:r>
              <a:rPr lang="cs-CZ" dirty="0" err="1" smtClean="0"/>
              <a:t>présent</a:t>
            </a:r>
            <a:r>
              <a:rPr lang="cs-CZ" dirty="0" smtClean="0"/>
              <a:t>, </a:t>
            </a:r>
            <a:r>
              <a:rPr lang="cs-CZ" dirty="0" err="1" smtClean="0"/>
              <a:t>engagé</a:t>
            </a:r>
            <a:r>
              <a:rPr lang="cs-CZ" dirty="0" smtClean="0"/>
              <a:t> </a:t>
            </a:r>
            <a:r>
              <a:rPr lang="cs-CZ" dirty="0" err="1" smtClean="0"/>
              <a:t>dans</a:t>
            </a:r>
            <a:r>
              <a:rPr lang="cs-CZ" dirty="0" smtClean="0"/>
              <a:t> </a:t>
            </a:r>
            <a:r>
              <a:rPr lang="cs-CZ" dirty="0" err="1" smtClean="0"/>
              <a:t>le</a:t>
            </a:r>
            <a:r>
              <a:rPr lang="cs-CZ" dirty="0" smtClean="0"/>
              <a:t> texte? (les </a:t>
            </a:r>
            <a:r>
              <a:rPr lang="cs-CZ" dirty="0" err="1" smtClean="0"/>
              <a:t>déictiques</a:t>
            </a:r>
            <a:r>
              <a:rPr lang="cs-CZ" dirty="0" smtClean="0"/>
              <a:t>, la </a:t>
            </a:r>
            <a:r>
              <a:rPr lang="cs-CZ" dirty="0" err="1" smtClean="0"/>
              <a:t>modalisation</a:t>
            </a:r>
            <a:r>
              <a:rPr lang="cs-CZ" dirty="0" smtClean="0"/>
              <a:t>) </a:t>
            </a:r>
            <a:r>
              <a:rPr lang="cs-CZ" dirty="0" err="1" smtClean="0"/>
              <a:t>Quel</a:t>
            </a:r>
            <a:r>
              <a:rPr lang="cs-CZ" dirty="0" smtClean="0"/>
              <a:t> </a:t>
            </a:r>
            <a:r>
              <a:rPr lang="cs-CZ" dirty="0" err="1" smtClean="0"/>
              <a:t>est</a:t>
            </a:r>
            <a:r>
              <a:rPr lang="cs-CZ" dirty="0" smtClean="0"/>
              <a:t> l´</a:t>
            </a:r>
            <a:r>
              <a:rPr lang="cs-CZ" dirty="0" err="1" smtClean="0"/>
              <a:t>objectif</a:t>
            </a:r>
            <a:r>
              <a:rPr lang="cs-CZ" dirty="0" smtClean="0"/>
              <a:t> </a:t>
            </a:r>
            <a:r>
              <a:rPr lang="cs-CZ" dirty="0" err="1" smtClean="0"/>
              <a:t>et</a:t>
            </a:r>
            <a:r>
              <a:rPr lang="cs-CZ" dirty="0" smtClean="0"/>
              <a:t> l´</a:t>
            </a:r>
            <a:r>
              <a:rPr lang="cs-CZ" dirty="0" err="1" smtClean="0"/>
              <a:t>effet</a:t>
            </a:r>
            <a:r>
              <a:rPr lang="cs-CZ" dirty="0" smtClean="0"/>
              <a:t> de </a:t>
            </a:r>
            <a:r>
              <a:rPr lang="cs-CZ" dirty="0" err="1" smtClean="0"/>
              <a:t>cette</a:t>
            </a:r>
            <a:r>
              <a:rPr lang="cs-CZ" dirty="0" smtClean="0"/>
              <a:t> </a:t>
            </a:r>
            <a:r>
              <a:rPr lang="cs-CZ" dirty="0" err="1" smtClean="0"/>
              <a:t>présence</a:t>
            </a:r>
            <a:r>
              <a:rPr lang="cs-CZ" dirty="0" smtClean="0"/>
              <a:t>? (</a:t>
            </a:r>
            <a:r>
              <a:rPr lang="cs-CZ" dirty="0" err="1" smtClean="0"/>
              <a:t>effet</a:t>
            </a:r>
            <a:r>
              <a:rPr lang="cs-CZ" dirty="0" smtClean="0"/>
              <a:t> d´</a:t>
            </a:r>
            <a:r>
              <a:rPr lang="cs-CZ" dirty="0" err="1" smtClean="0"/>
              <a:t>authenticité</a:t>
            </a:r>
            <a:r>
              <a:rPr lang="cs-CZ" dirty="0" smtClean="0"/>
              <a:t>,  d´</a:t>
            </a:r>
            <a:r>
              <a:rPr lang="cs-CZ" dirty="0" err="1" smtClean="0"/>
              <a:t>expressivité</a:t>
            </a:r>
            <a:r>
              <a:rPr lang="cs-CZ" dirty="0" smtClean="0"/>
              <a:t>, d´</a:t>
            </a:r>
            <a:r>
              <a:rPr lang="cs-CZ" dirty="0" err="1" smtClean="0"/>
              <a:t>objectivité</a:t>
            </a:r>
            <a:r>
              <a:rPr lang="cs-CZ" dirty="0" smtClean="0"/>
              <a:t> </a:t>
            </a:r>
            <a:r>
              <a:rPr lang="cs-CZ" dirty="0" err="1" smtClean="0"/>
              <a:t>etc</a:t>
            </a:r>
            <a:r>
              <a:rPr lang="cs-CZ" dirty="0" smtClean="0"/>
              <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lstStyle/>
          <a:p>
            <a:pPr>
              <a:buNone/>
            </a:pPr>
            <a:r>
              <a:rPr lang="cs-CZ" dirty="0" err="1" smtClean="0">
                <a:solidFill>
                  <a:srgbClr val="7030A0"/>
                </a:solidFill>
              </a:rPr>
              <a:t>Modalisation</a:t>
            </a:r>
            <a:r>
              <a:rPr lang="cs-CZ" dirty="0" smtClean="0"/>
              <a:t> = la </a:t>
            </a:r>
            <a:r>
              <a:rPr lang="cs-CZ" dirty="0" err="1" smtClean="0"/>
              <a:t>façon</a:t>
            </a:r>
            <a:r>
              <a:rPr lang="cs-CZ" dirty="0" smtClean="0"/>
              <a:t> </a:t>
            </a:r>
            <a:r>
              <a:rPr lang="cs-CZ" dirty="0" err="1" smtClean="0"/>
              <a:t>dont</a:t>
            </a:r>
            <a:r>
              <a:rPr lang="cs-CZ" dirty="0" smtClean="0"/>
              <a:t> </a:t>
            </a:r>
            <a:r>
              <a:rPr lang="cs-CZ" dirty="0" err="1" smtClean="0"/>
              <a:t>le</a:t>
            </a:r>
            <a:r>
              <a:rPr lang="cs-CZ" dirty="0" smtClean="0"/>
              <a:t> </a:t>
            </a:r>
            <a:r>
              <a:rPr lang="cs-CZ" dirty="0" err="1" smtClean="0"/>
              <a:t>locuteur</a:t>
            </a:r>
            <a:r>
              <a:rPr lang="cs-CZ" dirty="0" smtClean="0"/>
              <a:t> se </a:t>
            </a:r>
            <a:r>
              <a:rPr lang="cs-CZ" dirty="0" err="1" smtClean="0"/>
              <a:t>rend</a:t>
            </a:r>
            <a:r>
              <a:rPr lang="cs-CZ" dirty="0" smtClean="0"/>
              <a:t> </a:t>
            </a:r>
            <a:r>
              <a:rPr lang="cs-CZ" dirty="0" err="1" smtClean="0"/>
              <a:t>visible</a:t>
            </a:r>
            <a:r>
              <a:rPr lang="cs-CZ" dirty="0" smtClean="0"/>
              <a:t> à travers </a:t>
            </a:r>
            <a:r>
              <a:rPr lang="cs-CZ" dirty="0" err="1" smtClean="0"/>
              <a:t>ce</a:t>
            </a:r>
            <a:r>
              <a:rPr lang="cs-CZ" dirty="0" smtClean="0"/>
              <a:t> </a:t>
            </a:r>
            <a:r>
              <a:rPr lang="cs-CZ" dirty="0" err="1" smtClean="0"/>
              <a:t>qu</a:t>
            </a:r>
            <a:r>
              <a:rPr lang="cs-CZ" dirty="0" smtClean="0"/>
              <a:t>´</a:t>
            </a:r>
            <a:r>
              <a:rPr lang="cs-CZ" dirty="0" err="1" smtClean="0"/>
              <a:t>il</a:t>
            </a:r>
            <a:r>
              <a:rPr lang="cs-CZ" dirty="0" smtClean="0"/>
              <a:t> </a:t>
            </a:r>
            <a:r>
              <a:rPr lang="cs-CZ" dirty="0" err="1" smtClean="0"/>
              <a:t>dit</a:t>
            </a:r>
            <a:r>
              <a:rPr lang="cs-CZ" dirty="0" smtClean="0"/>
              <a:t>, la </a:t>
            </a:r>
            <a:r>
              <a:rPr lang="cs-CZ" dirty="0" err="1" smtClean="0"/>
              <a:t>prise</a:t>
            </a:r>
            <a:r>
              <a:rPr lang="cs-CZ" dirty="0" smtClean="0"/>
              <a:t> de </a:t>
            </a:r>
            <a:r>
              <a:rPr lang="cs-CZ" dirty="0" err="1" smtClean="0"/>
              <a:t>position</a:t>
            </a:r>
            <a:r>
              <a:rPr lang="cs-CZ" dirty="0" smtClean="0"/>
              <a:t> par </a:t>
            </a:r>
            <a:r>
              <a:rPr lang="cs-CZ" dirty="0" err="1" smtClean="0"/>
              <a:t>rapport</a:t>
            </a:r>
            <a:r>
              <a:rPr lang="cs-CZ" dirty="0" smtClean="0"/>
              <a:t> au </a:t>
            </a:r>
            <a:r>
              <a:rPr lang="cs-CZ" dirty="0" err="1" smtClean="0"/>
              <a:t>contenu</a:t>
            </a:r>
            <a:r>
              <a:rPr lang="cs-CZ" dirty="0" smtClean="0"/>
              <a:t> de l´</a:t>
            </a:r>
            <a:r>
              <a:rPr lang="cs-CZ" dirty="0" err="1" smtClean="0"/>
              <a:t>énoncé</a:t>
            </a:r>
            <a:r>
              <a:rPr lang="cs-CZ" dirty="0" smtClean="0"/>
              <a:t>.</a:t>
            </a:r>
          </a:p>
          <a:p>
            <a:pPr>
              <a:buNone/>
            </a:pPr>
            <a:endParaRPr lang="cs-CZ" dirty="0" smtClean="0"/>
          </a:p>
          <a:p>
            <a:pPr>
              <a:buNone/>
            </a:pPr>
            <a:r>
              <a:rPr lang="cs-CZ" dirty="0" err="1" smtClean="0">
                <a:solidFill>
                  <a:srgbClr val="7030A0"/>
                </a:solidFill>
              </a:rPr>
              <a:t>Types</a:t>
            </a:r>
            <a:r>
              <a:rPr lang="cs-CZ" dirty="0" smtClean="0">
                <a:solidFill>
                  <a:srgbClr val="7030A0"/>
                </a:solidFill>
              </a:rPr>
              <a:t> de </a:t>
            </a:r>
            <a:r>
              <a:rPr lang="cs-CZ" dirty="0" err="1" smtClean="0">
                <a:solidFill>
                  <a:srgbClr val="7030A0"/>
                </a:solidFill>
              </a:rPr>
              <a:t>modalités</a:t>
            </a:r>
            <a:r>
              <a:rPr lang="cs-CZ" dirty="0" smtClean="0">
                <a:solidFill>
                  <a:srgbClr val="7030A0"/>
                </a:solidFill>
              </a:rPr>
              <a:t>:</a:t>
            </a:r>
          </a:p>
          <a:p>
            <a:pPr>
              <a:buFontTx/>
              <a:buChar char="-"/>
            </a:pPr>
            <a:r>
              <a:rPr lang="cs-CZ" dirty="0" err="1" smtClean="0"/>
              <a:t>Modalité</a:t>
            </a:r>
            <a:r>
              <a:rPr lang="cs-CZ" dirty="0" smtClean="0"/>
              <a:t> </a:t>
            </a:r>
            <a:r>
              <a:rPr lang="cs-CZ" u="sng" dirty="0" smtClean="0"/>
              <a:t>d´</a:t>
            </a:r>
            <a:r>
              <a:rPr lang="cs-CZ" u="sng" dirty="0" err="1" smtClean="0"/>
              <a:t>énonciation</a:t>
            </a:r>
            <a:r>
              <a:rPr lang="cs-CZ" dirty="0" smtClean="0"/>
              <a:t> (</a:t>
            </a:r>
            <a:r>
              <a:rPr lang="cs-CZ" dirty="0" err="1" smtClean="0"/>
              <a:t>types</a:t>
            </a:r>
            <a:r>
              <a:rPr lang="cs-CZ" dirty="0" smtClean="0"/>
              <a:t> de </a:t>
            </a:r>
            <a:r>
              <a:rPr lang="cs-CZ" dirty="0" err="1" smtClean="0"/>
              <a:t>phrases</a:t>
            </a:r>
            <a:r>
              <a:rPr lang="cs-CZ" dirty="0" smtClean="0"/>
              <a:t> – </a:t>
            </a:r>
            <a:r>
              <a:rPr lang="cs-CZ" dirty="0" err="1" smtClean="0"/>
              <a:t>assertive</a:t>
            </a:r>
            <a:r>
              <a:rPr lang="cs-CZ" dirty="0" smtClean="0"/>
              <a:t>, </a:t>
            </a:r>
            <a:r>
              <a:rPr lang="cs-CZ" dirty="0" err="1" smtClean="0"/>
              <a:t>exclamative</a:t>
            </a:r>
            <a:r>
              <a:rPr lang="cs-CZ" dirty="0" smtClean="0"/>
              <a:t>, </a:t>
            </a:r>
            <a:r>
              <a:rPr lang="cs-CZ" dirty="0" err="1" smtClean="0"/>
              <a:t>interrogative</a:t>
            </a:r>
            <a:r>
              <a:rPr lang="cs-CZ" dirty="0" smtClean="0"/>
              <a:t>, </a:t>
            </a:r>
            <a:r>
              <a:rPr lang="cs-CZ" dirty="0" err="1" smtClean="0"/>
              <a:t>impérative</a:t>
            </a:r>
            <a:r>
              <a:rPr lang="cs-CZ" dirty="0" smtClean="0"/>
              <a:t>) </a:t>
            </a:r>
            <a:r>
              <a:rPr lang="cs-CZ" dirty="0" err="1" smtClean="0"/>
              <a:t>ou</a:t>
            </a:r>
            <a:r>
              <a:rPr lang="cs-CZ" dirty="0" smtClean="0"/>
              <a:t> </a:t>
            </a:r>
            <a:r>
              <a:rPr lang="cs-CZ" u="sng" dirty="0" smtClean="0"/>
              <a:t>d´</a:t>
            </a:r>
            <a:r>
              <a:rPr lang="cs-CZ" u="sng" dirty="0" err="1" smtClean="0"/>
              <a:t>énoncé</a:t>
            </a:r>
            <a:r>
              <a:rPr lang="cs-CZ" dirty="0" smtClean="0"/>
              <a:t> (</a:t>
            </a:r>
            <a:r>
              <a:rPr lang="cs-CZ" dirty="0" err="1" smtClean="0"/>
              <a:t>marque</a:t>
            </a:r>
            <a:r>
              <a:rPr lang="cs-CZ" dirty="0" smtClean="0"/>
              <a:t> de l´</a:t>
            </a:r>
            <a:r>
              <a:rPr lang="cs-CZ" dirty="0" err="1" smtClean="0"/>
              <a:t>attitude</a:t>
            </a:r>
            <a:r>
              <a:rPr lang="cs-CZ" dirty="0" smtClean="0"/>
              <a:t> vis-à-vis l´</a:t>
            </a:r>
            <a:r>
              <a:rPr lang="cs-CZ" dirty="0" err="1" smtClean="0"/>
              <a:t>énoncé</a:t>
            </a:r>
            <a:r>
              <a:rPr lang="cs-CZ" dirty="0" smtClean="0"/>
              <a:t>)</a:t>
            </a:r>
          </a:p>
          <a:p>
            <a:pPr>
              <a:buFontTx/>
              <a:buChar char="-"/>
            </a:pPr>
            <a:r>
              <a:rPr lang="cs-CZ" dirty="0" err="1" smtClean="0"/>
              <a:t>Modalité</a:t>
            </a:r>
            <a:r>
              <a:rPr lang="cs-CZ" dirty="0" smtClean="0"/>
              <a:t> </a:t>
            </a:r>
            <a:r>
              <a:rPr lang="cs-CZ" u="sng" dirty="0" err="1" smtClean="0"/>
              <a:t>objective</a:t>
            </a:r>
            <a:r>
              <a:rPr lang="cs-CZ" dirty="0" smtClean="0"/>
              <a:t> (</a:t>
            </a:r>
            <a:r>
              <a:rPr lang="cs-CZ" dirty="0" err="1" smtClean="0"/>
              <a:t>structures</a:t>
            </a:r>
            <a:r>
              <a:rPr lang="cs-CZ" dirty="0" smtClean="0"/>
              <a:t> </a:t>
            </a:r>
            <a:r>
              <a:rPr lang="cs-CZ" dirty="0" err="1" smtClean="0"/>
              <a:t>passives</a:t>
            </a:r>
            <a:r>
              <a:rPr lang="cs-CZ" dirty="0" smtClean="0"/>
              <a:t> </a:t>
            </a:r>
            <a:r>
              <a:rPr lang="cs-CZ" dirty="0" err="1" smtClean="0"/>
              <a:t>et</a:t>
            </a:r>
            <a:r>
              <a:rPr lang="cs-CZ" dirty="0" smtClean="0"/>
              <a:t> </a:t>
            </a:r>
            <a:r>
              <a:rPr lang="cs-CZ" dirty="0" err="1" smtClean="0"/>
              <a:t>impersonnelles</a:t>
            </a:r>
            <a:r>
              <a:rPr lang="cs-CZ" dirty="0" smtClean="0"/>
              <a:t>, </a:t>
            </a:r>
            <a:r>
              <a:rPr lang="cs-CZ" dirty="0" err="1" smtClean="0"/>
              <a:t>modalité</a:t>
            </a:r>
            <a:r>
              <a:rPr lang="cs-CZ" dirty="0" smtClean="0"/>
              <a:t> </a:t>
            </a:r>
            <a:r>
              <a:rPr lang="cs-CZ" dirty="0" err="1" smtClean="0"/>
              <a:t>assertive</a:t>
            </a:r>
            <a:r>
              <a:rPr lang="cs-CZ" dirty="0" smtClean="0"/>
              <a:t> </a:t>
            </a:r>
            <a:r>
              <a:rPr lang="cs-CZ" dirty="0" err="1" smtClean="0"/>
              <a:t>etc</a:t>
            </a:r>
            <a:r>
              <a:rPr lang="cs-CZ" dirty="0" smtClean="0"/>
              <a:t>.) </a:t>
            </a:r>
            <a:r>
              <a:rPr lang="cs-CZ" dirty="0" err="1" smtClean="0"/>
              <a:t>ou</a:t>
            </a:r>
            <a:r>
              <a:rPr lang="cs-CZ" dirty="0" smtClean="0"/>
              <a:t> </a:t>
            </a:r>
            <a:r>
              <a:rPr lang="cs-CZ" u="sng" dirty="0" err="1" smtClean="0"/>
              <a:t>subjective</a:t>
            </a:r>
            <a:r>
              <a:rPr lang="cs-CZ" dirty="0" smtClean="0"/>
              <a:t> (</a:t>
            </a:r>
            <a:r>
              <a:rPr lang="cs-CZ" dirty="0" err="1" smtClean="0"/>
              <a:t>voc</a:t>
            </a:r>
            <a:r>
              <a:rPr lang="cs-CZ" dirty="0" smtClean="0"/>
              <a:t>. </a:t>
            </a:r>
            <a:r>
              <a:rPr lang="cs-CZ" dirty="0" err="1" smtClean="0"/>
              <a:t>appréciatif</a:t>
            </a:r>
            <a:r>
              <a:rPr lang="cs-CZ" dirty="0" smtClean="0"/>
              <a:t> </a:t>
            </a:r>
            <a:r>
              <a:rPr lang="cs-CZ" dirty="0" err="1" smtClean="0"/>
              <a:t>ou</a:t>
            </a:r>
            <a:r>
              <a:rPr lang="cs-CZ" dirty="0" smtClean="0"/>
              <a:t> </a:t>
            </a:r>
            <a:r>
              <a:rPr lang="cs-CZ" dirty="0" err="1" smtClean="0"/>
              <a:t>affectif</a:t>
            </a:r>
            <a:r>
              <a:rPr lang="cs-CZ" dirty="0" smtClean="0"/>
              <a:t>, </a:t>
            </a:r>
            <a:r>
              <a:rPr lang="cs-CZ" dirty="0" err="1" smtClean="0"/>
              <a:t>verbes</a:t>
            </a:r>
            <a:r>
              <a:rPr lang="cs-CZ" dirty="0" smtClean="0"/>
              <a:t> d´</a:t>
            </a:r>
            <a:r>
              <a:rPr lang="cs-CZ" dirty="0" err="1" smtClean="0"/>
              <a:t>opinion</a:t>
            </a:r>
            <a:r>
              <a:rPr lang="cs-CZ" dirty="0" smtClean="0"/>
              <a:t> </a:t>
            </a:r>
            <a:r>
              <a:rPr lang="cs-CZ" dirty="0" err="1" smtClean="0"/>
              <a:t>etc</a:t>
            </a:r>
            <a:r>
              <a:rPr lang="cs-CZ" dirty="0" smtClean="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normAutofit lnSpcReduction="10000"/>
          </a:bodyPr>
          <a:lstStyle/>
          <a:p>
            <a:pPr>
              <a:buFontTx/>
              <a:buChar char="-"/>
            </a:pPr>
            <a:r>
              <a:rPr lang="cs-CZ" dirty="0" err="1" smtClean="0"/>
              <a:t>Modalités</a:t>
            </a:r>
            <a:r>
              <a:rPr lang="cs-CZ" dirty="0" smtClean="0"/>
              <a:t> </a:t>
            </a:r>
            <a:r>
              <a:rPr lang="cs-CZ" dirty="0" err="1" smtClean="0"/>
              <a:t>logiques</a:t>
            </a:r>
            <a:r>
              <a:rPr lang="cs-CZ" dirty="0" smtClean="0"/>
              <a:t>: (</a:t>
            </a:r>
            <a:r>
              <a:rPr lang="cs-CZ" dirty="0" err="1" smtClean="0"/>
              <a:t>selon</a:t>
            </a:r>
            <a:r>
              <a:rPr lang="cs-CZ" dirty="0" smtClean="0"/>
              <a:t> la </a:t>
            </a:r>
            <a:r>
              <a:rPr lang="cs-CZ" dirty="0" err="1" smtClean="0"/>
              <a:t>valeur</a:t>
            </a:r>
            <a:r>
              <a:rPr lang="cs-CZ" dirty="0" smtClean="0"/>
              <a:t> de la </a:t>
            </a:r>
            <a:r>
              <a:rPr lang="cs-CZ" dirty="0" err="1" smtClean="0"/>
              <a:t>vérité</a:t>
            </a:r>
            <a:r>
              <a:rPr lang="cs-CZ" dirty="0" smtClean="0"/>
              <a:t>) </a:t>
            </a:r>
          </a:p>
          <a:p>
            <a:pPr marL="514350" indent="-514350">
              <a:buAutoNum type="arabicParenR"/>
            </a:pPr>
            <a:r>
              <a:rPr lang="cs-CZ" dirty="0" err="1" smtClean="0"/>
              <a:t>Modalités</a:t>
            </a:r>
            <a:r>
              <a:rPr lang="cs-CZ" dirty="0" smtClean="0"/>
              <a:t> </a:t>
            </a:r>
            <a:r>
              <a:rPr lang="cs-CZ" u="sng" dirty="0" err="1" smtClean="0"/>
              <a:t>épistémiques</a:t>
            </a:r>
            <a:r>
              <a:rPr lang="cs-CZ" dirty="0" smtClean="0"/>
              <a:t> – </a:t>
            </a:r>
            <a:r>
              <a:rPr lang="cs-CZ" dirty="0" err="1" smtClean="0"/>
              <a:t>concernent</a:t>
            </a:r>
            <a:r>
              <a:rPr lang="cs-CZ" dirty="0" smtClean="0"/>
              <a:t> l´</a:t>
            </a:r>
            <a:r>
              <a:rPr lang="cs-CZ" dirty="0" err="1" smtClean="0"/>
              <a:t>expression</a:t>
            </a:r>
            <a:r>
              <a:rPr lang="cs-CZ" dirty="0" smtClean="0"/>
              <a:t> de la </a:t>
            </a:r>
            <a:r>
              <a:rPr lang="cs-CZ" dirty="0" err="1" smtClean="0"/>
              <a:t>certitude</a:t>
            </a:r>
            <a:r>
              <a:rPr lang="cs-CZ" dirty="0" smtClean="0"/>
              <a:t>/</a:t>
            </a:r>
            <a:r>
              <a:rPr lang="cs-CZ" dirty="0" err="1" smtClean="0"/>
              <a:t>incertitude</a:t>
            </a:r>
            <a:r>
              <a:rPr lang="cs-CZ" dirty="0" smtClean="0"/>
              <a:t> , </a:t>
            </a:r>
            <a:r>
              <a:rPr lang="cs-CZ" dirty="0" err="1" smtClean="0"/>
              <a:t>le</a:t>
            </a:r>
            <a:r>
              <a:rPr lang="cs-CZ" dirty="0" smtClean="0"/>
              <a:t> </a:t>
            </a:r>
            <a:r>
              <a:rPr lang="cs-CZ" dirty="0" err="1" smtClean="0"/>
              <a:t>monde</a:t>
            </a:r>
            <a:r>
              <a:rPr lang="cs-CZ" dirty="0" smtClean="0"/>
              <a:t> de la </a:t>
            </a:r>
            <a:r>
              <a:rPr lang="cs-CZ" dirty="0" err="1" smtClean="0"/>
              <a:t>croyance</a:t>
            </a:r>
            <a:r>
              <a:rPr lang="cs-CZ" dirty="0" smtClean="0"/>
              <a:t>, de l´</a:t>
            </a:r>
            <a:r>
              <a:rPr lang="cs-CZ" dirty="0" err="1" smtClean="0"/>
              <a:t>opinion</a:t>
            </a:r>
            <a:r>
              <a:rPr lang="cs-CZ" dirty="0" smtClean="0"/>
              <a:t> </a:t>
            </a:r>
            <a:r>
              <a:rPr lang="cs-CZ" dirty="0" err="1" smtClean="0"/>
              <a:t>du</a:t>
            </a:r>
            <a:r>
              <a:rPr lang="cs-CZ" dirty="0" smtClean="0"/>
              <a:t> </a:t>
            </a:r>
            <a:r>
              <a:rPr lang="cs-CZ" dirty="0" err="1" smtClean="0"/>
              <a:t>locuteur</a:t>
            </a:r>
            <a:r>
              <a:rPr lang="cs-CZ" dirty="0" smtClean="0"/>
              <a:t> (</a:t>
            </a:r>
            <a:r>
              <a:rPr lang="cs-CZ" dirty="0" err="1" smtClean="0"/>
              <a:t>vrai</a:t>
            </a:r>
            <a:r>
              <a:rPr lang="cs-CZ" dirty="0" smtClean="0"/>
              <a:t>/faux)</a:t>
            </a:r>
          </a:p>
          <a:p>
            <a:pPr marL="514350" indent="-514350">
              <a:buAutoNum type="arabicParenR"/>
            </a:pPr>
            <a:r>
              <a:rPr lang="cs-CZ" dirty="0" err="1" smtClean="0"/>
              <a:t>Modalités</a:t>
            </a:r>
            <a:r>
              <a:rPr lang="cs-CZ" dirty="0" smtClean="0"/>
              <a:t> </a:t>
            </a:r>
            <a:r>
              <a:rPr lang="cs-CZ" u="sng" dirty="0" err="1" smtClean="0"/>
              <a:t>appréciatives</a:t>
            </a:r>
            <a:r>
              <a:rPr lang="cs-CZ" u="sng" dirty="0" smtClean="0"/>
              <a:t> </a:t>
            </a:r>
            <a:r>
              <a:rPr lang="cs-CZ" dirty="0" smtClean="0"/>
              <a:t>– </a:t>
            </a:r>
            <a:r>
              <a:rPr lang="cs-CZ" dirty="0" err="1" smtClean="0"/>
              <a:t>relèvent</a:t>
            </a:r>
            <a:r>
              <a:rPr lang="cs-CZ" dirty="0" smtClean="0"/>
              <a:t> </a:t>
            </a:r>
            <a:r>
              <a:rPr lang="cs-CZ" dirty="0" err="1" smtClean="0"/>
              <a:t>du</a:t>
            </a:r>
            <a:r>
              <a:rPr lang="cs-CZ" dirty="0" smtClean="0"/>
              <a:t> </a:t>
            </a:r>
            <a:r>
              <a:rPr lang="cs-CZ" dirty="0" err="1" smtClean="0"/>
              <a:t>jugement</a:t>
            </a:r>
            <a:r>
              <a:rPr lang="cs-CZ" dirty="0" smtClean="0"/>
              <a:t> </a:t>
            </a:r>
            <a:r>
              <a:rPr lang="cs-CZ" dirty="0" err="1" smtClean="0"/>
              <a:t>subjectif</a:t>
            </a:r>
            <a:r>
              <a:rPr lang="cs-CZ" dirty="0" smtClean="0"/>
              <a:t> </a:t>
            </a:r>
            <a:r>
              <a:rPr lang="cs-CZ" dirty="0" err="1" smtClean="0"/>
              <a:t>et</a:t>
            </a:r>
            <a:r>
              <a:rPr lang="cs-CZ" dirty="0" smtClean="0"/>
              <a:t> </a:t>
            </a:r>
            <a:r>
              <a:rPr lang="cs-CZ" dirty="0" err="1" smtClean="0"/>
              <a:t>affectif</a:t>
            </a:r>
            <a:r>
              <a:rPr lang="cs-CZ" dirty="0" smtClean="0"/>
              <a:t>  (</a:t>
            </a:r>
            <a:r>
              <a:rPr lang="cs-CZ" dirty="0" err="1" smtClean="0"/>
              <a:t>beau</a:t>
            </a:r>
            <a:r>
              <a:rPr lang="cs-CZ" dirty="0" smtClean="0"/>
              <a:t>/</a:t>
            </a:r>
            <a:r>
              <a:rPr lang="cs-CZ" dirty="0" err="1" smtClean="0"/>
              <a:t>laid</a:t>
            </a:r>
            <a:r>
              <a:rPr lang="cs-CZ" dirty="0" smtClean="0"/>
              <a:t>, </a:t>
            </a:r>
            <a:r>
              <a:rPr lang="cs-CZ" dirty="0" err="1" smtClean="0"/>
              <a:t>utile</a:t>
            </a:r>
            <a:r>
              <a:rPr lang="cs-CZ" dirty="0" smtClean="0"/>
              <a:t>/</a:t>
            </a:r>
            <a:r>
              <a:rPr lang="cs-CZ" dirty="0" err="1" smtClean="0"/>
              <a:t>inutile</a:t>
            </a:r>
            <a:r>
              <a:rPr lang="cs-CZ" dirty="0" smtClean="0"/>
              <a:t>, </a:t>
            </a:r>
            <a:r>
              <a:rPr lang="cs-CZ" dirty="0" err="1" smtClean="0"/>
              <a:t>désirable</a:t>
            </a:r>
            <a:r>
              <a:rPr lang="cs-CZ" dirty="0" smtClean="0"/>
              <a:t>/</a:t>
            </a:r>
            <a:r>
              <a:rPr lang="cs-CZ" dirty="0" err="1" smtClean="0"/>
              <a:t>indésirable</a:t>
            </a:r>
            <a:r>
              <a:rPr lang="cs-CZ" dirty="0" smtClean="0"/>
              <a:t>)</a:t>
            </a:r>
          </a:p>
          <a:p>
            <a:pPr marL="514350" indent="-514350">
              <a:buAutoNum type="arabicParenR"/>
            </a:pPr>
            <a:r>
              <a:rPr lang="cs-CZ" dirty="0" err="1" smtClean="0"/>
              <a:t>Modalités</a:t>
            </a:r>
            <a:r>
              <a:rPr lang="cs-CZ" dirty="0" smtClean="0"/>
              <a:t> </a:t>
            </a:r>
            <a:r>
              <a:rPr lang="cs-CZ" u="sng" dirty="0" err="1" smtClean="0"/>
              <a:t>déontiques</a:t>
            </a:r>
            <a:r>
              <a:rPr lang="cs-CZ" dirty="0" smtClean="0"/>
              <a:t> – se </a:t>
            </a:r>
            <a:r>
              <a:rPr lang="cs-CZ" dirty="0" err="1" smtClean="0"/>
              <a:t>réfèrent</a:t>
            </a:r>
            <a:r>
              <a:rPr lang="cs-CZ" dirty="0" smtClean="0"/>
              <a:t> à l´</a:t>
            </a:r>
            <a:r>
              <a:rPr lang="cs-CZ" dirty="0" err="1" smtClean="0"/>
              <a:t>ordre</a:t>
            </a:r>
            <a:r>
              <a:rPr lang="cs-CZ" dirty="0" smtClean="0"/>
              <a:t> </a:t>
            </a:r>
            <a:r>
              <a:rPr lang="cs-CZ" dirty="0" err="1" smtClean="0"/>
              <a:t>moral</a:t>
            </a:r>
            <a:r>
              <a:rPr lang="cs-CZ" dirty="0" smtClean="0"/>
              <a:t> </a:t>
            </a:r>
            <a:r>
              <a:rPr lang="cs-CZ" dirty="0" err="1" smtClean="0"/>
              <a:t>ou</a:t>
            </a:r>
            <a:r>
              <a:rPr lang="cs-CZ" dirty="0" smtClean="0"/>
              <a:t> </a:t>
            </a:r>
            <a:r>
              <a:rPr lang="cs-CZ" dirty="0" err="1" smtClean="0"/>
              <a:t>social</a:t>
            </a:r>
            <a:r>
              <a:rPr lang="cs-CZ" dirty="0" smtClean="0"/>
              <a:t> </a:t>
            </a:r>
            <a:r>
              <a:rPr lang="cs-CZ" dirty="0" err="1" smtClean="0"/>
              <a:t>pour</a:t>
            </a:r>
            <a:r>
              <a:rPr lang="cs-CZ" dirty="0" smtClean="0"/>
              <a:t> </a:t>
            </a:r>
            <a:r>
              <a:rPr lang="cs-CZ" dirty="0" err="1" smtClean="0"/>
              <a:t>exprimer</a:t>
            </a:r>
            <a:r>
              <a:rPr lang="cs-CZ" dirty="0" smtClean="0"/>
              <a:t> l´</a:t>
            </a:r>
            <a:r>
              <a:rPr lang="cs-CZ" dirty="0" err="1" smtClean="0"/>
              <a:t>obligation</a:t>
            </a:r>
            <a:r>
              <a:rPr lang="cs-CZ" dirty="0" smtClean="0"/>
              <a:t> </a:t>
            </a:r>
            <a:r>
              <a:rPr lang="cs-CZ" dirty="0" err="1" smtClean="0"/>
              <a:t>ou</a:t>
            </a:r>
            <a:r>
              <a:rPr lang="cs-CZ" dirty="0" smtClean="0"/>
              <a:t> la </a:t>
            </a:r>
            <a:r>
              <a:rPr lang="cs-CZ" dirty="0" err="1" smtClean="0"/>
              <a:t>permission</a:t>
            </a:r>
            <a:r>
              <a:rPr lang="cs-CZ" dirty="0" smtClean="0"/>
              <a:t>.</a:t>
            </a:r>
          </a:p>
          <a:p>
            <a:pPr marL="514350" indent="-514350">
              <a:buAutoNum type="arabicParenR"/>
            </a:pPr>
            <a:r>
              <a:rPr lang="cs-CZ" dirty="0" err="1" smtClean="0"/>
              <a:t>Modalités</a:t>
            </a:r>
            <a:r>
              <a:rPr lang="cs-CZ" dirty="0" smtClean="0"/>
              <a:t> </a:t>
            </a:r>
            <a:r>
              <a:rPr lang="cs-CZ" u="sng" dirty="0" err="1" smtClean="0"/>
              <a:t>volitives</a:t>
            </a:r>
            <a:r>
              <a:rPr lang="cs-CZ" dirty="0" smtClean="0"/>
              <a:t> – </a:t>
            </a:r>
            <a:r>
              <a:rPr lang="cs-CZ" dirty="0" err="1" smtClean="0"/>
              <a:t>expriment</a:t>
            </a:r>
            <a:r>
              <a:rPr lang="cs-CZ" dirty="0" smtClean="0"/>
              <a:t> la </a:t>
            </a:r>
            <a:r>
              <a:rPr lang="cs-CZ" dirty="0" err="1" smtClean="0"/>
              <a:t>volonté</a:t>
            </a:r>
            <a:r>
              <a:rPr lang="cs-CZ" dirty="0" smtClean="0"/>
              <a:t>, les </a:t>
            </a:r>
            <a:r>
              <a:rPr lang="cs-CZ" dirty="0" err="1" smtClean="0"/>
              <a:t>désirs</a:t>
            </a:r>
            <a:r>
              <a:rPr lang="cs-CZ" dirty="0" smtClean="0"/>
              <a:t>, des </a:t>
            </a:r>
            <a:r>
              <a:rPr lang="cs-CZ" dirty="0" err="1" smtClean="0"/>
              <a:t>souhaits</a:t>
            </a:r>
            <a:r>
              <a:rPr lang="cs-CZ" dirty="0" smtClean="0"/>
              <a:t>.</a:t>
            </a:r>
          </a:p>
          <a:p>
            <a:pPr marL="514350" indent="-514350">
              <a:buAutoNum type="arabicParenR"/>
            </a:pPr>
            <a:r>
              <a:rPr lang="cs-CZ" dirty="0" err="1" smtClean="0"/>
              <a:t>Modalités</a:t>
            </a:r>
            <a:r>
              <a:rPr lang="cs-CZ" dirty="0" smtClean="0"/>
              <a:t> </a:t>
            </a:r>
            <a:r>
              <a:rPr lang="cs-CZ" u="sng" dirty="0" err="1" smtClean="0"/>
              <a:t>axiologiques</a:t>
            </a:r>
            <a:r>
              <a:rPr lang="cs-CZ" u="sng" dirty="0" smtClean="0"/>
              <a:t> – </a:t>
            </a:r>
            <a:r>
              <a:rPr lang="cs-CZ" dirty="0" err="1" smtClean="0"/>
              <a:t>expriment</a:t>
            </a:r>
            <a:r>
              <a:rPr lang="cs-CZ" dirty="0" smtClean="0"/>
              <a:t> </a:t>
            </a:r>
            <a:r>
              <a:rPr lang="cs-CZ" dirty="0" err="1" smtClean="0"/>
              <a:t>le</a:t>
            </a:r>
            <a:r>
              <a:rPr lang="cs-CZ" dirty="0" smtClean="0"/>
              <a:t> </a:t>
            </a:r>
            <a:r>
              <a:rPr lang="cs-CZ" dirty="0" err="1" smtClean="0"/>
              <a:t>jugement</a:t>
            </a:r>
            <a:r>
              <a:rPr lang="cs-CZ" dirty="0" smtClean="0"/>
              <a:t> de </a:t>
            </a:r>
            <a:r>
              <a:rPr lang="cs-CZ" dirty="0" err="1" smtClean="0"/>
              <a:t>valeur</a:t>
            </a:r>
            <a:r>
              <a:rPr lang="cs-CZ" dirty="0" smtClean="0"/>
              <a:t> (</a:t>
            </a:r>
            <a:r>
              <a:rPr lang="cs-CZ" dirty="0" err="1" smtClean="0"/>
              <a:t>positif</a:t>
            </a:r>
            <a:r>
              <a:rPr lang="cs-CZ" dirty="0" smtClean="0"/>
              <a:t>, </a:t>
            </a:r>
            <a:r>
              <a:rPr lang="cs-CZ" dirty="0" err="1" smtClean="0"/>
              <a:t>négatif</a:t>
            </a:r>
            <a:r>
              <a:rPr lang="cs-CZ" dirty="0" smtClean="0"/>
              <a:t>, </a:t>
            </a:r>
            <a:r>
              <a:rPr lang="cs-CZ" dirty="0" err="1" smtClean="0"/>
              <a:t>louable</a:t>
            </a:r>
            <a:r>
              <a:rPr lang="cs-CZ" dirty="0" smtClean="0"/>
              <a:t>, </a:t>
            </a:r>
            <a:r>
              <a:rPr lang="cs-CZ" dirty="0" err="1" smtClean="0"/>
              <a:t>blâmable</a:t>
            </a:r>
            <a:r>
              <a:rPr lang="cs-CZ" dirty="0" smtClean="0"/>
              <a:t>)</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p:txBody>
          <a:bodyPr>
            <a:normAutofit fontScale="92500" lnSpcReduction="10000"/>
          </a:bodyPr>
          <a:lstStyle/>
          <a:p>
            <a:pPr>
              <a:buNone/>
            </a:pPr>
            <a:r>
              <a:rPr lang="cs-CZ" dirty="0" smtClean="0">
                <a:solidFill>
                  <a:srgbClr val="7030A0"/>
                </a:solidFill>
              </a:rPr>
              <a:t>4) </a:t>
            </a:r>
            <a:r>
              <a:rPr lang="cs-CZ" b="1" dirty="0" err="1" smtClean="0">
                <a:solidFill>
                  <a:srgbClr val="7030A0"/>
                </a:solidFill>
              </a:rPr>
              <a:t>Dimension</a:t>
            </a:r>
            <a:r>
              <a:rPr lang="cs-CZ" b="1" dirty="0" smtClean="0">
                <a:solidFill>
                  <a:srgbClr val="7030A0"/>
                </a:solidFill>
              </a:rPr>
              <a:t> </a:t>
            </a:r>
            <a:r>
              <a:rPr lang="cs-CZ" b="1" dirty="0" err="1" smtClean="0">
                <a:solidFill>
                  <a:srgbClr val="7030A0"/>
                </a:solidFill>
              </a:rPr>
              <a:t>argumentative</a:t>
            </a:r>
            <a:endParaRPr lang="cs-CZ" b="1" dirty="0" smtClean="0">
              <a:solidFill>
                <a:srgbClr val="7030A0"/>
              </a:solidFill>
            </a:endParaRPr>
          </a:p>
          <a:p>
            <a:pPr>
              <a:buNone/>
            </a:pPr>
            <a:r>
              <a:rPr lang="cs-CZ" dirty="0" smtClean="0">
                <a:solidFill>
                  <a:srgbClr val="7030A0"/>
                </a:solidFill>
              </a:rPr>
              <a:t>	</a:t>
            </a:r>
            <a:r>
              <a:rPr lang="cs-CZ" b="1" dirty="0" err="1" smtClean="0"/>
              <a:t>Argumentation</a:t>
            </a:r>
            <a:r>
              <a:rPr lang="cs-CZ" dirty="0" smtClean="0"/>
              <a:t> = </a:t>
            </a:r>
            <a:r>
              <a:rPr lang="cs-CZ" dirty="0" err="1" smtClean="0"/>
              <a:t>forme</a:t>
            </a:r>
            <a:r>
              <a:rPr lang="cs-CZ" dirty="0" smtClean="0"/>
              <a:t> de </a:t>
            </a:r>
            <a:r>
              <a:rPr lang="cs-CZ" dirty="0" err="1" smtClean="0"/>
              <a:t>discours</a:t>
            </a:r>
            <a:r>
              <a:rPr lang="cs-CZ" dirty="0" smtClean="0"/>
              <a:t> </a:t>
            </a:r>
            <a:r>
              <a:rPr lang="cs-CZ" dirty="0" err="1" smtClean="0"/>
              <a:t>qui</a:t>
            </a:r>
            <a:r>
              <a:rPr lang="cs-CZ" dirty="0" smtClean="0"/>
              <a:t> vise à </a:t>
            </a:r>
            <a:r>
              <a:rPr lang="cs-CZ" dirty="0" err="1" smtClean="0"/>
              <a:t>obtenir</a:t>
            </a:r>
            <a:r>
              <a:rPr lang="cs-CZ" dirty="0" smtClean="0"/>
              <a:t> l´</a:t>
            </a:r>
            <a:r>
              <a:rPr lang="cs-CZ" dirty="0" err="1" smtClean="0"/>
              <a:t>adhésion</a:t>
            </a:r>
            <a:r>
              <a:rPr lang="cs-CZ" dirty="0" smtClean="0"/>
              <a:t> de l´</a:t>
            </a:r>
            <a:r>
              <a:rPr lang="cs-CZ" dirty="0" err="1" smtClean="0"/>
              <a:t>interlocuteur</a:t>
            </a:r>
            <a:r>
              <a:rPr lang="cs-CZ" dirty="0" smtClean="0"/>
              <a:t> </a:t>
            </a:r>
            <a:r>
              <a:rPr lang="cs-CZ" dirty="0" err="1" smtClean="0"/>
              <a:t>aux</a:t>
            </a:r>
            <a:r>
              <a:rPr lang="cs-CZ" dirty="0" smtClean="0"/>
              <a:t> </a:t>
            </a:r>
            <a:r>
              <a:rPr lang="cs-CZ" dirty="0" err="1" smtClean="0"/>
              <a:t>theses</a:t>
            </a:r>
            <a:r>
              <a:rPr lang="cs-CZ" dirty="0" smtClean="0"/>
              <a:t> </a:t>
            </a:r>
            <a:r>
              <a:rPr lang="cs-CZ" dirty="0" err="1" smtClean="0"/>
              <a:t>présentées</a:t>
            </a:r>
            <a:r>
              <a:rPr lang="cs-CZ" dirty="0" smtClean="0"/>
              <a:t>. </a:t>
            </a:r>
            <a:r>
              <a:rPr lang="cs-CZ" dirty="0" err="1" smtClean="0"/>
              <a:t>Argumenter</a:t>
            </a:r>
            <a:r>
              <a:rPr lang="cs-CZ" dirty="0" smtClean="0"/>
              <a:t>, c´</a:t>
            </a:r>
            <a:r>
              <a:rPr lang="cs-CZ" dirty="0" err="1" smtClean="0"/>
              <a:t>est</a:t>
            </a:r>
            <a:r>
              <a:rPr lang="cs-CZ" dirty="0" smtClean="0"/>
              <a:t> </a:t>
            </a:r>
            <a:r>
              <a:rPr lang="cs-CZ" dirty="0" err="1" smtClean="0"/>
              <a:t>vouloir</a:t>
            </a:r>
            <a:r>
              <a:rPr lang="cs-CZ" dirty="0" smtClean="0"/>
              <a:t> </a:t>
            </a:r>
            <a:r>
              <a:rPr lang="cs-CZ" dirty="0" err="1" smtClean="0"/>
              <a:t>convaincre</a:t>
            </a:r>
            <a:r>
              <a:rPr lang="cs-CZ" dirty="0" smtClean="0"/>
              <a:t> (par l´</a:t>
            </a:r>
            <a:r>
              <a:rPr lang="cs-CZ" dirty="0" err="1" smtClean="0"/>
              <a:t>usage</a:t>
            </a:r>
            <a:r>
              <a:rPr lang="cs-CZ" dirty="0" smtClean="0"/>
              <a:t> de la </a:t>
            </a:r>
            <a:r>
              <a:rPr lang="cs-CZ" dirty="0" err="1" smtClean="0"/>
              <a:t>raison</a:t>
            </a:r>
            <a:r>
              <a:rPr lang="cs-CZ" dirty="0" smtClean="0"/>
              <a:t> </a:t>
            </a:r>
            <a:r>
              <a:rPr lang="cs-CZ" dirty="0" err="1" smtClean="0"/>
              <a:t>et</a:t>
            </a:r>
            <a:r>
              <a:rPr lang="cs-CZ" dirty="0" smtClean="0"/>
              <a:t> </a:t>
            </a:r>
            <a:r>
              <a:rPr lang="cs-CZ" dirty="0" err="1" smtClean="0"/>
              <a:t>logique</a:t>
            </a:r>
            <a:r>
              <a:rPr lang="cs-CZ" dirty="0" smtClean="0"/>
              <a:t>), </a:t>
            </a:r>
            <a:r>
              <a:rPr lang="cs-CZ" dirty="0" err="1" smtClean="0"/>
              <a:t>persuader</a:t>
            </a:r>
            <a:r>
              <a:rPr lang="cs-CZ" dirty="0" smtClean="0"/>
              <a:t> (</a:t>
            </a:r>
            <a:r>
              <a:rPr lang="cs-CZ" dirty="0" err="1" smtClean="0"/>
              <a:t>en</a:t>
            </a:r>
            <a:r>
              <a:rPr lang="cs-CZ" dirty="0" smtClean="0"/>
              <a:t> </a:t>
            </a:r>
            <a:r>
              <a:rPr lang="cs-CZ" dirty="0" err="1" smtClean="0"/>
              <a:t>faisant</a:t>
            </a:r>
            <a:r>
              <a:rPr lang="cs-CZ" dirty="0" smtClean="0"/>
              <a:t> </a:t>
            </a:r>
            <a:r>
              <a:rPr lang="cs-CZ" dirty="0" err="1" smtClean="0"/>
              <a:t>appel</a:t>
            </a:r>
            <a:r>
              <a:rPr lang="cs-CZ" dirty="0" smtClean="0"/>
              <a:t> </a:t>
            </a:r>
            <a:r>
              <a:rPr lang="cs-CZ" dirty="0" err="1" smtClean="0"/>
              <a:t>aux</a:t>
            </a:r>
            <a:r>
              <a:rPr lang="cs-CZ" dirty="0" smtClean="0"/>
              <a:t> </a:t>
            </a:r>
            <a:r>
              <a:rPr lang="cs-CZ" dirty="0" err="1" smtClean="0"/>
              <a:t>sentiments</a:t>
            </a:r>
            <a:r>
              <a:rPr lang="cs-CZ" dirty="0" smtClean="0"/>
              <a:t>) </a:t>
            </a:r>
            <a:r>
              <a:rPr lang="cs-CZ" dirty="0" err="1" smtClean="0"/>
              <a:t>ou</a:t>
            </a:r>
            <a:r>
              <a:rPr lang="cs-CZ" dirty="0" smtClean="0"/>
              <a:t> </a:t>
            </a:r>
            <a:r>
              <a:rPr lang="cs-CZ" dirty="0" err="1" smtClean="0"/>
              <a:t>délibérer</a:t>
            </a:r>
            <a:r>
              <a:rPr lang="cs-CZ" dirty="0" smtClean="0"/>
              <a:t> (</a:t>
            </a:r>
            <a:r>
              <a:rPr lang="cs-CZ" dirty="0" err="1" smtClean="0"/>
              <a:t>discuter</a:t>
            </a:r>
            <a:r>
              <a:rPr lang="cs-CZ" dirty="0" smtClean="0"/>
              <a:t>, </a:t>
            </a:r>
            <a:r>
              <a:rPr lang="cs-CZ" dirty="0" err="1" smtClean="0"/>
              <a:t>réflechir</a:t>
            </a:r>
            <a:r>
              <a:rPr lang="cs-CZ" dirty="0" smtClean="0"/>
              <a:t>, </a:t>
            </a:r>
            <a:r>
              <a:rPr lang="cs-CZ" dirty="0" err="1" smtClean="0"/>
              <a:t>prendre</a:t>
            </a:r>
            <a:r>
              <a:rPr lang="cs-CZ" dirty="0" smtClean="0"/>
              <a:t> des </a:t>
            </a:r>
            <a:r>
              <a:rPr lang="cs-CZ" dirty="0" err="1" smtClean="0"/>
              <a:t>décisions</a:t>
            </a:r>
            <a:r>
              <a:rPr lang="cs-CZ" dirty="0" smtClean="0"/>
              <a:t>).</a:t>
            </a:r>
          </a:p>
          <a:p>
            <a:pPr>
              <a:buNone/>
            </a:pPr>
            <a:r>
              <a:rPr lang="cs-CZ" dirty="0" smtClean="0"/>
              <a:t>On </a:t>
            </a:r>
            <a:r>
              <a:rPr lang="cs-CZ" dirty="0" err="1" smtClean="0"/>
              <a:t>étudie</a:t>
            </a:r>
            <a:r>
              <a:rPr lang="cs-CZ" dirty="0" smtClean="0"/>
              <a:t>:</a:t>
            </a:r>
          </a:p>
          <a:p>
            <a:pPr>
              <a:buFontTx/>
              <a:buChar char="-"/>
            </a:pPr>
            <a:r>
              <a:rPr lang="cs-CZ" dirty="0" err="1" smtClean="0">
                <a:solidFill>
                  <a:srgbClr val="7030A0"/>
                </a:solidFill>
              </a:rPr>
              <a:t>Organisation</a:t>
            </a:r>
            <a:r>
              <a:rPr lang="cs-CZ" dirty="0" smtClean="0">
                <a:solidFill>
                  <a:srgbClr val="7030A0"/>
                </a:solidFill>
              </a:rPr>
              <a:t> </a:t>
            </a:r>
            <a:r>
              <a:rPr lang="cs-CZ" dirty="0" err="1" smtClean="0">
                <a:solidFill>
                  <a:srgbClr val="7030A0"/>
                </a:solidFill>
              </a:rPr>
              <a:t>logique</a:t>
            </a:r>
            <a:r>
              <a:rPr lang="cs-CZ" dirty="0" smtClean="0">
                <a:solidFill>
                  <a:srgbClr val="7030A0"/>
                </a:solidFill>
              </a:rPr>
              <a:t> </a:t>
            </a:r>
            <a:r>
              <a:rPr lang="cs-CZ" dirty="0" err="1" smtClean="0"/>
              <a:t>du</a:t>
            </a:r>
            <a:r>
              <a:rPr lang="cs-CZ" dirty="0" smtClean="0"/>
              <a:t> texte (</a:t>
            </a:r>
            <a:r>
              <a:rPr lang="cs-CZ" dirty="0" err="1" smtClean="0"/>
              <a:t>plan</a:t>
            </a:r>
            <a:r>
              <a:rPr lang="cs-CZ" dirty="0" smtClean="0"/>
              <a:t> </a:t>
            </a:r>
            <a:r>
              <a:rPr lang="cs-CZ" dirty="0" err="1" smtClean="0"/>
              <a:t>adopté</a:t>
            </a:r>
            <a:r>
              <a:rPr lang="cs-CZ" dirty="0" smtClean="0"/>
              <a:t> – </a:t>
            </a:r>
            <a:r>
              <a:rPr lang="cs-CZ" dirty="0" err="1" smtClean="0"/>
              <a:t>concessif</a:t>
            </a:r>
            <a:r>
              <a:rPr lang="cs-CZ" dirty="0" smtClean="0"/>
              <a:t>, </a:t>
            </a:r>
            <a:r>
              <a:rPr lang="cs-CZ" dirty="0" err="1" smtClean="0"/>
              <a:t>analytique</a:t>
            </a:r>
            <a:r>
              <a:rPr lang="cs-CZ" dirty="0" smtClean="0"/>
              <a:t> </a:t>
            </a:r>
            <a:r>
              <a:rPr lang="cs-CZ" dirty="0" err="1" smtClean="0"/>
              <a:t>etc</a:t>
            </a:r>
            <a:r>
              <a:rPr lang="cs-CZ" dirty="0" smtClean="0"/>
              <a:t>., les </a:t>
            </a:r>
            <a:r>
              <a:rPr lang="cs-CZ" dirty="0" err="1" smtClean="0"/>
              <a:t>liens</a:t>
            </a:r>
            <a:r>
              <a:rPr lang="cs-CZ" dirty="0" smtClean="0"/>
              <a:t> </a:t>
            </a:r>
            <a:r>
              <a:rPr lang="cs-CZ" dirty="0" err="1" smtClean="0"/>
              <a:t>logiques</a:t>
            </a:r>
            <a:r>
              <a:rPr lang="cs-CZ" dirty="0" smtClean="0"/>
              <a:t>)</a:t>
            </a:r>
          </a:p>
          <a:p>
            <a:pPr>
              <a:buFontTx/>
              <a:buChar char="-"/>
            </a:pPr>
            <a:r>
              <a:rPr lang="cs-CZ" dirty="0" err="1" smtClean="0">
                <a:solidFill>
                  <a:srgbClr val="7030A0"/>
                </a:solidFill>
              </a:rPr>
              <a:t>Raisonnement</a:t>
            </a:r>
            <a:r>
              <a:rPr lang="cs-CZ" dirty="0" smtClean="0">
                <a:solidFill>
                  <a:srgbClr val="7030A0"/>
                </a:solidFill>
              </a:rPr>
              <a:t> </a:t>
            </a:r>
            <a:r>
              <a:rPr lang="cs-CZ" dirty="0" err="1" smtClean="0">
                <a:solidFill>
                  <a:srgbClr val="7030A0"/>
                </a:solidFill>
              </a:rPr>
              <a:t>utilisé</a:t>
            </a:r>
            <a:r>
              <a:rPr lang="cs-CZ" dirty="0" smtClean="0">
                <a:solidFill>
                  <a:srgbClr val="7030A0"/>
                </a:solidFill>
              </a:rPr>
              <a:t> </a:t>
            </a:r>
            <a:r>
              <a:rPr lang="cs-CZ" dirty="0" smtClean="0"/>
              <a:t>(</a:t>
            </a:r>
            <a:r>
              <a:rPr lang="cs-CZ" dirty="0" err="1" smtClean="0"/>
              <a:t>thèse</a:t>
            </a:r>
            <a:r>
              <a:rPr lang="cs-CZ" dirty="0" smtClean="0"/>
              <a:t>, </a:t>
            </a:r>
            <a:r>
              <a:rPr lang="cs-CZ" dirty="0" err="1" smtClean="0"/>
              <a:t>arguments</a:t>
            </a:r>
            <a:r>
              <a:rPr lang="cs-CZ" dirty="0" smtClean="0"/>
              <a:t>, </a:t>
            </a:r>
            <a:r>
              <a:rPr lang="cs-CZ" dirty="0" err="1" smtClean="0"/>
              <a:t>exemple</a:t>
            </a:r>
            <a:r>
              <a:rPr lang="cs-CZ" dirty="0" smtClean="0"/>
              <a:t> </a:t>
            </a:r>
            <a:r>
              <a:rPr lang="cs-CZ" dirty="0" err="1" smtClean="0"/>
              <a:t>et</a:t>
            </a:r>
            <a:r>
              <a:rPr lang="cs-CZ" dirty="0" smtClean="0"/>
              <a:t> </a:t>
            </a:r>
            <a:r>
              <a:rPr lang="cs-CZ" dirty="0" err="1" smtClean="0"/>
              <a:t>leur</a:t>
            </a:r>
            <a:r>
              <a:rPr lang="cs-CZ" dirty="0" smtClean="0"/>
              <a:t> </a:t>
            </a:r>
            <a:r>
              <a:rPr lang="cs-CZ" dirty="0" err="1" smtClean="0"/>
              <a:t>lien</a:t>
            </a:r>
            <a:r>
              <a:rPr lang="cs-CZ" dirty="0" smtClean="0"/>
              <a:t>)</a:t>
            </a:r>
          </a:p>
          <a:p>
            <a:pPr>
              <a:buFontTx/>
              <a:buChar char="-"/>
            </a:pPr>
            <a:r>
              <a:rPr lang="cs-CZ" dirty="0" err="1" smtClean="0">
                <a:solidFill>
                  <a:srgbClr val="7030A0"/>
                </a:solidFill>
              </a:rPr>
              <a:t>Procédés</a:t>
            </a:r>
            <a:r>
              <a:rPr lang="cs-CZ" dirty="0" smtClean="0">
                <a:solidFill>
                  <a:srgbClr val="7030A0"/>
                </a:solidFill>
              </a:rPr>
              <a:t> de </a:t>
            </a:r>
            <a:r>
              <a:rPr lang="cs-CZ" dirty="0" err="1" smtClean="0">
                <a:solidFill>
                  <a:srgbClr val="7030A0"/>
                </a:solidFill>
              </a:rPr>
              <a:t>persuasion</a:t>
            </a:r>
            <a:r>
              <a:rPr lang="cs-CZ" dirty="0" smtClean="0">
                <a:solidFill>
                  <a:srgbClr val="7030A0"/>
                </a:solidFill>
              </a:rPr>
              <a:t> </a:t>
            </a:r>
            <a:r>
              <a:rPr lang="cs-CZ" dirty="0" smtClean="0"/>
              <a:t>(</a:t>
            </a:r>
            <a:r>
              <a:rPr lang="cs-CZ" dirty="0" err="1" smtClean="0"/>
              <a:t>implication</a:t>
            </a:r>
            <a:r>
              <a:rPr lang="cs-CZ" dirty="0" smtClean="0"/>
              <a:t> </a:t>
            </a:r>
            <a:r>
              <a:rPr lang="cs-CZ" dirty="0" err="1" smtClean="0"/>
              <a:t>du</a:t>
            </a:r>
            <a:r>
              <a:rPr lang="cs-CZ" dirty="0" smtClean="0"/>
              <a:t> </a:t>
            </a:r>
            <a:r>
              <a:rPr lang="cs-CZ" dirty="0" err="1" smtClean="0"/>
              <a:t>locuteur</a:t>
            </a:r>
            <a:r>
              <a:rPr lang="cs-CZ" dirty="0" smtClean="0"/>
              <a:t> </a:t>
            </a:r>
            <a:r>
              <a:rPr lang="cs-CZ" dirty="0" err="1" smtClean="0"/>
              <a:t>et</a:t>
            </a:r>
            <a:r>
              <a:rPr lang="cs-CZ" dirty="0" smtClean="0"/>
              <a:t> de l´</a:t>
            </a:r>
            <a:r>
              <a:rPr lang="cs-CZ" dirty="0" err="1" smtClean="0"/>
              <a:t>interlocuteur</a:t>
            </a:r>
            <a:r>
              <a:rPr lang="cs-CZ" dirty="0" smtClean="0"/>
              <a:t>, </a:t>
            </a:r>
            <a:r>
              <a:rPr lang="cs-CZ" dirty="0" err="1" smtClean="0"/>
              <a:t>figures</a:t>
            </a:r>
            <a:r>
              <a:rPr lang="cs-CZ" dirty="0" smtClean="0"/>
              <a:t> de style - </a:t>
            </a:r>
            <a:r>
              <a:rPr lang="cs-CZ" dirty="0" err="1" smtClean="0"/>
              <a:t>répétitions</a:t>
            </a:r>
            <a:r>
              <a:rPr lang="cs-CZ" dirty="0" smtClean="0"/>
              <a:t>, </a:t>
            </a:r>
            <a:r>
              <a:rPr lang="cs-CZ" dirty="0" err="1" smtClean="0"/>
              <a:t>parallélismes</a:t>
            </a:r>
            <a:r>
              <a:rPr lang="cs-CZ" dirty="0" smtClean="0"/>
              <a:t>, </a:t>
            </a:r>
            <a:r>
              <a:rPr lang="cs-CZ" dirty="0" err="1" smtClean="0"/>
              <a:t>hyperboles</a:t>
            </a:r>
            <a:r>
              <a:rPr lang="cs-CZ" dirty="0" smtClean="0"/>
              <a:t>, </a:t>
            </a:r>
            <a:r>
              <a:rPr lang="cs-CZ" dirty="0" err="1" smtClean="0"/>
              <a:t>euphémismes</a:t>
            </a:r>
            <a:r>
              <a:rPr lang="cs-CZ" dirty="0" smtClean="0"/>
              <a:t>, ironie, </a:t>
            </a:r>
            <a:r>
              <a:rPr lang="cs-CZ" dirty="0" err="1" smtClean="0"/>
              <a:t>métaphores</a:t>
            </a:r>
            <a:r>
              <a:rPr lang="cs-CZ" dirty="0" smtClean="0"/>
              <a:t> </a:t>
            </a:r>
            <a:r>
              <a:rPr lang="cs-CZ" dirty="0" err="1" smtClean="0"/>
              <a:t>etc</a:t>
            </a:r>
            <a:r>
              <a:rPr lang="cs-CZ" dirty="0" smtClean="0"/>
              <a:t>.) </a:t>
            </a:r>
          </a:p>
          <a:p>
            <a:pPr>
              <a:buNone/>
            </a:pPr>
            <a:endParaRPr lang="cs-CZ" dirty="0" smtClean="0"/>
          </a:p>
          <a:p>
            <a:pPr>
              <a:buNone/>
            </a:pP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ÉTUDE DES TEXTES</a:t>
            </a:r>
            <a:endParaRPr lang="cs-CZ" dirty="0"/>
          </a:p>
        </p:txBody>
      </p:sp>
      <p:sp>
        <p:nvSpPr>
          <p:cNvPr id="3" name="Zástupný symbol pro obsah 2"/>
          <p:cNvSpPr>
            <a:spLocks noGrp="1"/>
          </p:cNvSpPr>
          <p:nvPr>
            <p:ph sz="quarter" idx="1"/>
          </p:nvPr>
        </p:nvSpPr>
        <p:spPr>
          <a:xfrm>
            <a:off x="457200" y="1219200"/>
            <a:ext cx="8229600" cy="5162128"/>
          </a:xfrm>
        </p:spPr>
        <p:txBody>
          <a:bodyPr>
            <a:normAutofit fontScale="92500" lnSpcReduction="10000"/>
          </a:bodyPr>
          <a:lstStyle/>
          <a:p>
            <a:pPr>
              <a:buNone/>
            </a:pPr>
            <a:r>
              <a:rPr lang="cs-CZ" dirty="0" err="1" smtClean="0">
                <a:solidFill>
                  <a:srgbClr val="7030A0"/>
                </a:solidFill>
              </a:rPr>
              <a:t>Théorie</a:t>
            </a:r>
            <a:r>
              <a:rPr lang="cs-CZ" dirty="0" smtClean="0">
                <a:solidFill>
                  <a:srgbClr val="7030A0"/>
                </a:solidFill>
              </a:rPr>
              <a:t> des </a:t>
            </a:r>
            <a:r>
              <a:rPr lang="cs-CZ" dirty="0" err="1" smtClean="0">
                <a:solidFill>
                  <a:srgbClr val="7030A0"/>
                </a:solidFill>
              </a:rPr>
              <a:t>actes</a:t>
            </a:r>
            <a:r>
              <a:rPr lang="cs-CZ" dirty="0" smtClean="0">
                <a:solidFill>
                  <a:srgbClr val="7030A0"/>
                </a:solidFill>
              </a:rPr>
              <a:t> de parole (</a:t>
            </a:r>
            <a:r>
              <a:rPr lang="cs-CZ" dirty="0" err="1" smtClean="0">
                <a:solidFill>
                  <a:srgbClr val="7030A0"/>
                </a:solidFill>
              </a:rPr>
              <a:t>selon</a:t>
            </a:r>
            <a:r>
              <a:rPr lang="cs-CZ" dirty="0" smtClean="0">
                <a:solidFill>
                  <a:srgbClr val="7030A0"/>
                </a:solidFill>
              </a:rPr>
              <a:t> </a:t>
            </a:r>
            <a:r>
              <a:rPr lang="cs-CZ" dirty="0" err="1" smtClean="0">
                <a:solidFill>
                  <a:srgbClr val="7030A0"/>
                </a:solidFill>
              </a:rPr>
              <a:t>Austin</a:t>
            </a:r>
            <a:r>
              <a:rPr lang="cs-CZ" dirty="0" smtClean="0">
                <a:solidFill>
                  <a:srgbClr val="7030A0"/>
                </a:solidFill>
              </a:rPr>
              <a:t> </a:t>
            </a:r>
            <a:r>
              <a:rPr lang="cs-CZ" dirty="0" err="1" smtClean="0">
                <a:solidFill>
                  <a:srgbClr val="7030A0"/>
                </a:solidFill>
              </a:rPr>
              <a:t>et</a:t>
            </a:r>
            <a:r>
              <a:rPr lang="cs-CZ" dirty="0" smtClean="0">
                <a:solidFill>
                  <a:srgbClr val="7030A0"/>
                </a:solidFill>
              </a:rPr>
              <a:t> </a:t>
            </a:r>
            <a:r>
              <a:rPr lang="cs-CZ" dirty="0" err="1" smtClean="0">
                <a:solidFill>
                  <a:srgbClr val="7030A0"/>
                </a:solidFill>
              </a:rPr>
              <a:t>Searle</a:t>
            </a:r>
            <a:r>
              <a:rPr lang="cs-CZ" dirty="0" smtClean="0">
                <a:solidFill>
                  <a:srgbClr val="7030A0"/>
                </a:solidFill>
              </a:rPr>
              <a:t>)</a:t>
            </a:r>
          </a:p>
          <a:p>
            <a:pPr>
              <a:buNone/>
            </a:pPr>
            <a:r>
              <a:rPr lang="cs-CZ" dirty="0" smtClean="0">
                <a:solidFill>
                  <a:srgbClr val="7030A0"/>
                </a:solidFill>
                <a:latin typeface="Calibri"/>
              </a:rPr>
              <a:t>→ </a:t>
            </a:r>
            <a:r>
              <a:rPr lang="cs-CZ" dirty="0" err="1" smtClean="0">
                <a:latin typeface="Calibri"/>
              </a:rPr>
              <a:t>le</a:t>
            </a:r>
            <a:r>
              <a:rPr lang="cs-CZ" dirty="0" smtClean="0">
                <a:latin typeface="Calibri"/>
              </a:rPr>
              <a:t> </a:t>
            </a:r>
            <a:r>
              <a:rPr lang="cs-CZ" dirty="0" err="1" smtClean="0">
                <a:latin typeface="Calibri"/>
              </a:rPr>
              <a:t>langage</a:t>
            </a:r>
            <a:r>
              <a:rPr lang="cs-CZ" dirty="0" smtClean="0">
                <a:latin typeface="Calibri"/>
              </a:rPr>
              <a:t> ne </a:t>
            </a:r>
            <a:r>
              <a:rPr lang="cs-CZ" dirty="0" err="1" smtClean="0">
                <a:latin typeface="Calibri"/>
              </a:rPr>
              <a:t>sert</a:t>
            </a:r>
            <a:r>
              <a:rPr lang="cs-CZ" dirty="0" smtClean="0">
                <a:latin typeface="Calibri"/>
              </a:rPr>
              <a:t> pas </a:t>
            </a:r>
            <a:r>
              <a:rPr lang="cs-CZ" dirty="0" err="1" smtClean="0">
                <a:latin typeface="Calibri"/>
              </a:rPr>
              <a:t>seulement</a:t>
            </a:r>
            <a:r>
              <a:rPr lang="cs-CZ" dirty="0" smtClean="0">
                <a:latin typeface="Calibri"/>
              </a:rPr>
              <a:t> à </a:t>
            </a:r>
            <a:r>
              <a:rPr lang="cs-CZ" dirty="0" err="1" smtClean="0">
                <a:latin typeface="Calibri"/>
              </a:rPr>
              <a:t>décrire</a:t>
            </a:r>
            <a:r>
              <a:rPr lang="cs-CZ" dirty="0" smtClean="0">
                <a:latin typeface="Calibri"/>
              </a:rPr>
              <a:t> la </a:t>
            </a:r>
            <a:r>
              <a:rPr lang="cs-CZ" dirty="0" err="1" smtClean="0">
                <a:latin typeface="Calibri"/>
              </a:rPr>
              <a:t>réalité</a:t>
            </a:r>
            <a:r>
              <a:rPr lang="cs-CZ" dirty="0" smtClean="0">
                <a:latin typeface="Calibri"/>
              </a:rPr>
              <a:t> </a:t>
            </a:r>
            <a:r>
              <a:rPr lang="cs-CZ" dirty="0" err="1" smtClean="0">
                <a:latin typeface="Calibri"/>
              </a:rPr>
              <a:t>mais</a:t>
            </a:r>
            <a:r>
              <a:rPr lang="cs-CZ" dirty="0" smtClean="0">
                <a:latin typeface="Calibri"/>
              </a:rPr>
              <a:t> </a:t>
            </a:r>
            <a:r>
              <a:rPr lang="cs-CZ" dirty="0" err="1" smtClean="0">
                <a:latin typeface="Calibri"/>
              </a:rPr>
              <a:t>surtout</a:t>
            </a:r>
            <a:r>
              <a:rPr lang="cs-CZ" dirty="0" smtClean="0">
                <a:latin typeface="Calibri"/>
              </a:rPr>
              <a:t> à </a:t>
            </a:r>
            <a:r>
              <a:rPr lang="cs-CZ" dirty="0" err="1" smtClean="0">
                <a:latin typeface="Calibri"/>
              </a:rPr>
              <a:t>accomplir</a:t>
            </a:r>
            <a:r>
              <a:rPr lang="cs-CZ" dirty="0" smtClean="0">
                <a:latin typeface="Calibri"/>
              </a:rPr>
              <a:t> les </a:t>
            </a:r>
            <a:r>
              <a:rPr lang="cs-CZ" dirty="0" err="1" smtClean="0">
                <a:latin typeface="Calibri"/>
              </a:rPr>
              <a:t>actes</a:t>
            </a:r>
            <a:r>
              <a:rPr lang="cs-CZ" dirty="0" smtClean="0">
                <a:latin typeface="Calibri"/>
              </a:rPr>
              <a:t>, à </a:t>
            </a:r>
            <a:r>
              <a:rPr lang="cs-CZ" dirty="0" err="1" smtClean="0">
                <a:latin typeface="Calibri"/>
              </a:rPr>
              <a:t>agir</a:t>
            </a:r>
            <a:r>
              <a:rPr lang="cs-CZ" dirty="0" smtClean="0">
                <a:latin typeface="Calibri"/>
              </a:rPr>
              <a:t> </a:t>
            </a:r>
            <a:r>
              <a:rPr lang="cs-CZ" dirty="0" err="1" smtClean="0">
                <a:latin typeface="Calibri"/>
              </a:rPr>
              <a:t>sur</a:t>
            </a:r>
            <a:r>
              <a:rPr lang="cs-CZ" dirty="0" smtClean="0">
                <a:latin typeface="Calibri"/>
              </a:rPr>
              <a:t> l´</a:t>
            </a:r>
            <a:r>
              <a:rPr lang="cs-CZ" dirty="0" err="1" smtClean="0">
                <a:latin typeface="Calibri"/>
              </a:rPr>
              <a:t>autre</a:t>
            </a:r>
            <a:endParaRPr lang="cs-CZ" dirty="0" smtClean="0">
              <a:latin typeface="Calibri"/>
            </a:endParaRPr>
          </a:p>
          <a:p>
            <a:pPr>
              <a:buNone/>
            </a:pPr>
            <a:endParaRPr lang="cs-CZ" dirty="0" smtClean="0">
              <a:latin typeface="Calibri"/>
            </a:endParaRPr>
          </a:p>
          <a:p>
            <a:pPr>
              <a:buNone/>
            </a:pPr>
            <a:r>
              <a:rPr lang="cs-CZ" dirty="0" err="1" smtClean="0">
                <a:solidFill>
                  <a:srgbClr val="7030A0"/>
                </a:solidFill>
                <a:latin typeface="Calibri"/>
              </a:rPr>
              <a:t>Types</a:t>
            </a:r>
            <a:r>
              <a:rPr lang="cs-CZ" dirty="0" smtClean="0">
                <a:solidFill>
                  <a:srgbClr val="7030A0"/>
                </a:solidFill>
                <a:latin typeface="Calibri"/>
              </a:rPr>
              <a:t> des </a:t>
            </a:r>
            <a:r>
              <a:rPr lang="cs-CZ" dirty="0" err="1" smtClean="0">
                <a:solidFill>
                  <a:srgbClr val="7030A0"/>
                </a:solidFill>
                <a:latin typeface="Calibri"/>
              </a:rPr>
              <a:t>actes</a:t>
            </a:r>
            <a:r>
              <a:rPr lang="cs-CZ" dirty="0" smtClean="0">
                <a:solidFill>
                  <a:srgbClr val="7030A0"/>
                </a:solidFill>
                <a:latin typeface="Calibri"/>
              </a:rPr>
              <a:t> de parole:</a:t>
            </a:r>
          </a:p>
          <a:p>
            <a:pPr>
              <a:buNone/>
            </a:pPr>
            <a:r>
              <a:rPr lang="cs-CZ" dirty="0" smtClean="0">
                <a:latin typeface="Calibri"/>
              </a:rPr>
              <a:t>1) </a:t>
            </a:r>
            <a:r>
              <a:rPr lang="cs-CZ" b="1" dirty="0" err="1" smtClean="0">
                <a:latin typeface="Calibri"/>
              </a:rPr>
              <a:t>Assertifs</a:t>
            </a:r>
            <a:r>
              <a:rPr lang="cs-CZ" dirty="0" smtClean="0">
                <a:latin typeface="Calibri"/>
              </a:rPr>
              <a:t> (</a:t>
            </a:r>
            <a:r>
              <a:rPr lang="cs-CZ" dirty="0" err="1" smtClean="0">
                <a:latin typeface="Calibri"/>
              </a:rPr>
              <a:t>Constatation</a:t>
            </a:r>
            <a:r>
              <a:rPr lang="cs-CZ" dirty="0" smtClean="0">
                <a:latin typeface="Calibri"/>
              </a:rPr>
              <a:t>)</a:t>
            </a:r>
          </a:p>
          <a:p>
            <a:pPr marL="514350" indent="-514350">
              <a:buNone/>
            </a:pPr>
            <a:r>
              <a:rPr lang="cs-CZ" dirty="0" smtClean="0">
                <a:latin typeface="Calibri"/>
              </a:rPr>
              <a:t>Ex</a:t>
            </a:r>
            <a:r>
              <a:rPr lang="cs-CZ" i="1" dirty="0" smtClean="0">
                <a:latin typeface="Calibri"/>
              </a:rPr>
              <a:t>. </a:t>
            </a:r>
            <a:r>
              <a:rPr lang="cs-CZ" i="1" dirty="0" err="1" smtClean="0">
                <a:latin typeface="Calibri"/>
              </a:rPr>
              <a:t>Il</a:t>
            </a:r>
            <a:r>
              <a:rPr lang="cs-CZ" i="1" dirty="0" smtClean="0">
                <a:latin typeface="Calibri"/>
              </a:rPr>
              <a:t> </a:t>
            </a:r>
            <a:r>
              <a:rPr lang="cs-CZ" i="1" dirty="0" err="1" smtClean="0">
                <a:latin typeface="Calibri"/>
              </a:rPr>
              <a:t>existe</a:t>
            </a:r>
            <a:r>
              <a:rPr lang="cs-CZ" i="1" dirty="0" smtClean="0">
                <a:latin typeface="Calibri"/>
              </a:rPr>
              <a:t>, </a:t>
            </a:r>
            <a:r>
              <a:rPr lang="cs-CZ" i="1" dirty="0" err="1" smtClean="0">
                <a:latin typeface="Calibri"/>
              </a:rPr>
              <a:t>depuis</a:t>
            </a:r>
            <a:r>
              <a:rPr lang="cs-CZ" i="1" dirty="0" smtClean="0">
                <a:latin typeface="Calibri"/>
              </a:rPr>
              <a:t> </a:t>
            </a:r>
            <a:r>
              <a:rPr lang="cs-CZ" i="1" dirty="0" err="1" smtClean="0">
                <a:latin typeface="Calibri"/>
              </a:rPr>
              <a:t>trous</a:t>
            </a:r>
            <a:r>
              <a:rPr lang="cs-CZ" i="1" dirty="0" smtClean="0">
                <a:latin typeface="Calibri"/>
              </a:rPr>
              <a:t> </a:t>
            </a:r>
            <a:r>
              <a:rPr lang="cs-CZ" i="1" dirty="0" err="1" smtClean="0">
                <a:latin typeface="Calibri"/>
              </a:rPr>
              <a:t>jours</a:t>
            </a:r>
            <a:r>
              <a:rPr lang="cs-CZ" i="1" dirty="0" smtClean="0">
                <a:latin typeface="Calibri"/>
              </a:rPr>
              <a:t>, </a:t>
            </a:r>
            <a:r>
              <a:rPr lang="cs-CZ" i="1" dirty="0" err="1" smtClean="0">
                <a:latin typeface="Calibri"/>
              </a:rPr>
              <a:t>un</a:t>
            </a:r>
            <a:r>
              <a:rPr lang="cs-CZ" i="1" dirty="0" smtClean="0">
                <a:latin typeface="Calibri"/>
              </a:rPr>
              <a:t> </a:t>
            </a:r>
            <a:r>
              <a:rPr lang="cs-CZ" i="1" dirty="0" err="1" smtClean="0">
                <a:latin typeface="Calibri"/>
              </a:rPr>
              <a:t>état</a:t>
            </a:r>
            <a:r>
              <a:rPr lang="cs-CZ" i="1" dirty="0" smtClean="0">
                <a:latin typeface="Calibri"/>
              </a:rPr>
              <a:t> de </a:t>
            </a:r>
            <a:r>
              <a:rPr lang="cs-CZ" i="1" dirty="0" err="1" smtClean="0">
                <a:latin typeface="Calibri"/>
              </a:rPr>
              <a:t>guerre</a:t>
            </a:r>
            <a:r>
              <a:rPr lang="cs-CZ" dirty="0" smtClean="0">
                <a:latin typeface="Calibri"/>
              </a:rPr>
              <a:t>.</a:t>
            </a:r>
          </a:p>
          <a:p>
            <a:pPr marL="514350" indent="-514350">
              <a:buNone/>
            </a:pPr>
            <a:r>
              <a:rPr lang="cs-CZ" dirty="0" smtClean="0">
                <a:latin typeface="Calibri"/>
              </a:rPr>
              <a:t>2) </a:t>
            </a:r>
            <a:r>
              <a:rPr lang="cs-CZ" b="1" dirty="0" err="1" smtClean="0">
                <a:latin typeface="Calibri"/>
              </a:rPr>
              <a:t>Expressifs</a:t>
            </a:r>
            <a:r>
              <a:rPr lang="cs-CZ" dirty="0" smtClean="0">
                <a:latin typeface="Calibri"/>
              </a:rPr>
              <a:t> (</a:t>
            </a:r>
            <a:r>
              <a:rPr lang="cs-CZ" dirty="0" err="1" smtClean="0">
                <a:latin typeface="Calibri"/>
              </a:rPr>
              <a:t>attitude</a:t>
            </a:r>
            <a:r>
              <a:rPr lang="cs-CZ" dirty="0" smtClean="0">
                <a:latin typeface="Calibri"/>
              </a:rPr>
              <a:t> </a:t>
            </a:r>
            <a:r>
              <a:rPr lang="cs-CZ" dirty="0" err="1" smtClean="0">
                <a:latin typeface="Calibri"/>
              </a:rPr>
              <a:t>psychosociale</a:t>
            </a:r>
            <a:r>
              <a:rPr lang="cs-CZ" dirty="0" smtClean="0">
                <a:latin typeface="Calibri"/>
              </a:rPr>
              <a:t>, </a:t>
            </a:r>
            <a:r>
              <a:rPr lang="cs-CZ" dirty="0" err="1" smtClean="0">
                <a:latin typeface="Calibri"/>
              </a:rPr>
              <a:t>expression</a:t>
            </a:r>
            <a:r>
              <a:rPr lang="cs-CZ" dirty="0" smtClean="0">
                <a:latin typeface="Calibri"/>
              </a:rPr>
              <a:t> des </a:t>
            </a:r>
            <a:r>
              <a:rPr lang="cs-CZ" dirty="0" err="1" smtClean="0">
                <a:latin typeface="Calibri"/>
              </a:rPr>
              <a:t>sentiments</a:t>
            </a:r>
            <a:r>
              <a:rPr lang="cs-CZ" dirty="0" smtClean="0">
                <a:latin typeface="Calibri"/>
              </a:rPr>
              <a:t> </a:t>
            </a:r>
            <a:r>
              <a:rPr lang="cs-CZ" dirty="0" err="1" smtClean="0">
                <a:latin typeface="Calibri"/>
              </a:rPr>
              <a:t>et</a:t>
            </a:r>
            <a:r>
              <a:rPr lang="cs-CZ" dirty="0" smtClean="0">
                <a:latin typeface="Calibri"/>
              </a:rPr>
              <a:t> </a:t>
            </a:r>
            <a:r>
              <a:rPr lang="cs-CZ" dirty="0" err="1" smtClean="0">
                <a:latin typeface="Calibri"/>
              </a:rPr>
              <a:t>attitudes</a:t>
            </a:r>
            <a:r>
              <a:rPr lang="cs-CZ" dirty="0" smtClean="0">
                <a:latin typeface="Calibri"/>
              </a:rPr>
              <a:t>) Ex. </a:t>
            </a:r>
            <a:r>
              <a:rPr lang="cs-CZ" i="1" dirty="0" err="1" smtClean="0">
                <a:latin typeface="Calibri"/>
              </a:rPr>
              <a:t>Merci</a:t>
            </a:r>
            <a:r>
              <a:rPr lang="cs-CZ" i="1" dirty="0" smtClean="0">
                <a:latin typeface="Calibri"/>
              </a:rPr>
              <a:t>! Bravo!</a:t>
            </a:r>
          </a:p>
          <a:p>
            <a:pPr marL="514350" indent="-514350">
              <a:buNone/>
            </a:pPr>
            <a:r>
              <a:rPr lang="cs-CZ" dirty="0" smtClean="0">
                <a:latin typeface="Calibri"/>
              </a:rPr>
              <a:t>3) </a:t>
            </a:r>
            <a:r>
              <a:rPr lang="cs-CZ" b="1" dirty="0" smtClean="0">
                <a:solidFill>
                  <a:srgbClr val="7030A0"/>
                </a:solidFill>
                <a:latin typeface="Calibri"/>
              </a:rPr>
              <a:t>PERFORMATIFS</a:t>
            </a:r>
            <a:r>
              <a:rPr lang="cs-CZ" dirty="0" smtClean="0">
                <a:solidFill>
                  <a:srgbClr val="7030A0"/>
                </a:solidFill>
                <a:latin typeface="Calibri"/>
              </a:rPr>
              <a:t> (</a:t>
            </a:r>
            <a:r>
              <a:rPr lang="cs-CZ" dirty="0" err="1" smtClean="0">
                <a:solidFill>
                  <a:srgbClr val="7030A0"/>
                </a:solidFill>
                <a:latin typeface="Calibri"/>
              </a:rPr>
              <a:t>actes</a:t>
            </a:r>
            <a:r>
              <a:rPr lang="cs-CZ" dirty="0" smtClean="0">
                <a:solidFill>
                  <a:srgbClr val="7030A0"/>
                </a:solidFill>
                <a:latin typeface="Calibri"/>
              </a:rPr>
              <a:t> de parole </a:t>
            </a:r>
            <a:r>
              <a:rPr lang="cs-CZ" dirty="0" err="1" smtClean="0">
                <a:solidFill>
                  <a:srgbClr val="7030A0"/>
                </a:solidFill>
                <a:latin typeface="Calibri"/>
              </a:rPr>
              <a:t>proprement</a:t>
            </a:r>
            <a:r>
              <a:rPr lang="cs-CZ" dirty="0" smtClean="0">
                <a:solidFill>
                  <a:srgbClr val="7030A0"/>
                </a:solidFill>
                <a:latin typeface="Calibri"/>
              </a:rPr>
              <a:t> </a:t>
            </a:r>
            <a:r>
              <a:rPr lang="cs-CZ" dirty="0" err="1" smtClean="0">
                <a:solidFill>
                  <a:srgbClr val="7030A0"/>
                </a:solidFill>
                <a:latin typeface="Calibri"/>
              </a:rPr>
              <a:t>dits</a:t>
            </a:r>
            <a:r>
              <a:rPr lang="cs-CZ" dirty="0" smtClean="0">
                <a:solidFill>
                  <a:srgbClr val="7030A0"/>
                </a:solidFill>
                <a:latin typeface="Calibri"/>
              </a:rPr>
              <a:t>) </a:t>
            </a:r>
            <a:r>
              <a:rPr lang="cs-CZ" dirty="0" smtClean="0">
                <a:latin typeface="Calibri"/>
              </a:rPr>
              <a:t>– la parole </a:t>
            </a:r>
            <a:r>
              <a:rPr lang="cs-CZ" dirty="0" err="1" smtClean="0">
                <a:latin typeface="Calibri"/>
              </a:rPr>
              <a:t>réalise</a:t>
            </a:r>
            <a:r>
              <a:rPr lang="cs-CZ" dirty="0" smtClean="0">
                <a:latin typeface="Calibri"/>
              </a:rPr>
              <a:t> </a:t>
            </a:r>
            <a:r>
              <a:rPr lang="cs-CZ" dirty="0" err="1" smtClean="0">
                <a:latin typeface="Calibri"/>
              </a:rPr>
              <a:t>un</a:t>
            </a:r>
            <a:r>
              <a:rPr lang="cs-CZ" dirty="0" smtClean="0">
                <a:latin typeface="Calibri"/>
              </a:rPr>
              <a:t> </a:t>
            </a:r>
            <a:r>
              <a:rPr lang="cs-CZ" dirty="0" err="1" smtClean="0">
                <a:latin typeface="Calibri"/>
              </a:rPr>
              <a:t>acte</a:t>
            </a:r>
            <a:r>
              <a:rPr lang="cs-CZ" dirty="0" smtClean="0">
                <a:latin typeface="Calibri"/>
              </a:rPr>
              <a:t>- </a:t>
            </a:r>
            <a:r>
              <a:rPr lang="cs-CZ" dirty="0" err="1" smtClean="0">
                <a:latin typeface="Calibri"/>
              </a:rPr>
              <a:t>promesse</a:t>
            </a:r>
            <a:r>
              <a:rPr lang="cs-CZ" dirty="0" smtClean="0">
                <a:latin typeface="Calibri"/>
              </a:rPr>
              <a:t>, </a:t>
            </a:r>
            <a:r>
              <a:rPr lang="cs-CZ" dirty="0" err="1" smtClean="0">
                <a:latin typeface="Calibri"/>
              </a:rPr>
              <a:t>ordre</a:t>
            </a:r>
            <a:r>
              <a:rPr lang="cs-CZ" dirty="0" smtClean="0">
                <a:latin typeface="Calibri"/>
              </a:rPr>
              <a:t>, </a:t>
            </a:r>
            <a:r>
              <a:rPr lang="cs-CZ" dirty="0" err="1" smtClean="0">
                <a:latin typeface="Calibri"/>
              </a:rPr>
              <a:t>condamnation</a:t>
            </a:r>
            <a:r>
              <a:rPr lang="cs-CZ" dirty="0" smtClean="0">
                <a:latin typeface="Calibri"/>
              </a:rPr>
              <a:t>, pardon, </a:t>
            </a:r>
            <a:r>
              <a:rPr lang="cs-CZ" dirty="0" err="1" smtClean="0">
                <a:latin typeface="Calibri"/>
              </a:rPr>
              <a:t>déclaration</a:t>
            </a:r>
            <a:r>
              <a:rPr lang="cs-CZ" dirty="0" smtClean="0">
                <a:latin typeface="Calibri"/>
              </a:rPr>
              <a:t> </a:t>
            </a:r>
            <a:r>
              <a:rPr lang="cs-CZ" dirty="0" err="1" smtClean="0">
                <a:latin typeface="Calibri"/>
              </a:rPr>
              <a:t>etc</a:t>
            </a:r>
            <a:r>
              <a:rPr lang="cs-CZ" dirty="0" smtClean="0">
                <a:latin typeface="Calibri"/>
              </a:rPr>
              <a:t>.</a:t>
            </a:r>
          </a:p>
          <a:p>
            <a:pPr marL="514350" indent="-514350">
              <a:buNone/>
            </a:pPr>
            <a:r>
              <a:rPr lang="cs-CZ" dirty="0" smtClean="0">
                <a:latin typeface="Calibri"/>
              </a:rPr>
              <a:t>Ex. </a:t>
            </a:r>
            <a:r>
              <a:rPr lang="cs-CZ" i="1" dirty="0" smtClean="0">
                <a:latin typeface="Calibri"/>
              </a:rPr>
              <a:t>Je </a:t>
            </a:r>
            <a:r>
              <a:rPr lang="cs-CZ" i="1" dirty="0" err="1" smtClean="0">
                <a:latin typeface="Calibri"/>
              </a:rPr>
              <a:t>te</a:t>
            </a:r>
            <a:r>
              <a:rPr lang="cs-CZ" i="1" dirty="0" smtClean="0">
                <a:latin typeface="Calibri"/>
              </a:rPr>
              <a:t> </a:t>
            </a:r>
            <a:r>
              <a:rPr lang="cs-CZ" i="1" dirty="0" err="1" smtClean="0">
                <a:latin typeface="Calibri"/>
              </a:rPr>
              <a:t>promets</a:t>
            </a:r>
            <a:r>
              <a:rPr lang="cs-CZ" i="1" dirty="0" smtClean="0">
                <a:latin typeface="Calibri"/>
              </a:rPr>
              <a:t> </a:t>
            </a:r>
            <a:r>
              <a:rPr lang="cs-CZ" i="1" dirty="0" err="1" smtClean="0">
                <a:latin typeface="Calibri"/>
              </a:rPr>
              <a:t>que</a:t>
            </a:r>
            <a:r>
              <a:rPr lang="cs-CZ" i="1" dirty="0" smtClean="0">
                <a:latin typeface="Calibri"/>
              </a:rPr>
              <a:t> je </a:t>
            </a:r>
            <a:r>
              <a:rPr lang="cs-CZ" i="1" dirty="0" err="1" smtClean="0">
                <a:latin typeface="Calibri"/>
              </a:rPr>
              <a:t>viendrai</a:t>
            </a:r>
            <a:r>
              <a:rPr lang="cs-CZ" i="1" dirty="0" smtClean="0">
                <a:latin typeface="Calibri"/>
              </a:rPr>
              <a:t>.</a:t>
            </a:r>
            <a:endParaRPr lang="cs-CZ" i="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ůvod">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Původ">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ůvod">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389</TotalTime>
  <Words>477</Words>
  <Application>Microsoft Office PowerPoint</Application>
  <PresentationFormat>Předvádění na obrazovce (4:3)</PresentationFormat>
  <Paragraphs>69</Paragraphs>
  <Slides>12</Slides>
  <Notes>0</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Původ</vt:lpstr>
      <vt:lpstr>Communication verbale et le texte</vt:lpstr>
      <vt:lpstr>ÉTUDE DES TEXTES</vt:lpstr>
      <vt:lpstr>ÉTUDE DES TEXTES</vt:lpstr>
      <vt:lpstr>ÉTUDE DES TEXTES</vt:lpstr>
      <vt:lpstr>ÉTUDE DES TEXTES</vt:lpstr>
      <vt:lpstr>ÉTUDE DES TEXTES</vt:lpstr>
      <vt:lpstr>ÉTUDE DES TEXTES</vt:lpstr>
      <vt:lpstr>ÉTUDE DES TEXTES</vt:lpstr>
      <vt:lpstr>ÉTUDE DES TEXTES</vt:lpstr>
      <vt:lpstr>TEXTE D´ÉTUDE</vt:lpstr>
      <vt:lpstr>TEXTE D´ÉTUDE</vt:lpstr>
      <vt:lpstr>ESSAI ARGUMENTATIF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verbale et le texte</dc:title>
  <dc:creator>Madla</dc:creator>
  <cp:lastModifiedBy>Madla</cp:lastModifiedBy>
  <cp:revision>40</cp:revision>
  <dcterms:created xsi:type="dcterms:W3CDTF">2021-01-07T09:51:53Z</dcterms:created>
  <dcterms:modified xsi:type="dcterms:W3CDTF">2021-01-08T15:49:50Z</dcterms:modified>
</cp:coreProperties>
</file>