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9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>
        <p:scale>
          <a:sx n="94" d="100"/>
          <a:sy n="94" d="100"/>
        </p:scale>
        <p:origin x="-490" y="-3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80D4C-0540-45A8-ADBA-3F08DE894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DE8CA6-A57A-44DE-B548-6CC085FB5A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48D5E8-0141-446F-8276-28C6FCA18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December 3, 2020</a:t>
            </a:fld>
            <a:endParaRPr lang="en-US" cap="all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085D4B-88ED-45FD-8CAE-49C822D46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E255F2-0F34-4970-BF51-34E5F390C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6323877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EF851-5527-4A42-8771-5782D9531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5EDA6A-6D42-4949-8CA6-BD108F1E2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F2ADDA-7D61-4F0C-9B05-F9390FD17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December 3, 2020</a:t>
            </a:fld>
            <a:endParaRPr lang="en-US" cap="all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853143-835F-4561-AF2C-37710A6C5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6288CB-0D0B-4D47-BE03-A9B59C9FF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58251489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B5F204F-9646-4008-BB67-1242526165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8F8B18-E1CD-4998-B8F4-C6FF7B757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A77CD3-89A1-48B7-A21B-355DE0AF4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December 3, 2020</a:t>
            </a:fld>
            <a:endParaRPr lang="en-US" cap="all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634AD4-D991-4184-BF54-46ED3FB0E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875631-840D-47D6-A9F7-BA89E29E0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25986030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9A464-8D13-4B90-A5A3-98672AD3D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70EFC7-E5E7-4FCA-98B2-883BCF727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E7F542-968F-45AA-BD89-B51A65F29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December 3, 2020</a:t>
            </a:fld>
            <a:endParaRPr lang="en-US" cap="all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3F2C70-E1C9-4FAF-B257-101D976FF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2A5B49-8BAF-47C5-8769-319CBCCF3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83091312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F6FC4-1D2E-43EC-901F-DFF880D31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6342B4-C960-43F4-B733-84D94C0AC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CB5407-7CB9-4055-85EF-A39F92DA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December 3, 2020</a:t>
            </a:fld>
            <a:endParaRPr lang="en-US" cap="all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DBEBDB-9837-422B-9C8E-4BC324B67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244240-E42F-4E01-BFAE-2EAC2F01D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8103219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E091B-EF85-40AC-8CCC-F0E845E5C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33A6C9-5EC1-41C9-B0FE-4D780A217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077CC10-DD99-42E1-8600-06F483DB6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1DEEFF5-6C5F-4935-B28D-62B6BA3DC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December 3, 2020</a:t>
            </a:fld>
            <a:endParaRPr lang="en-US" cap="all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F2AD02-7664-457F-9FBF-C059E190E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768B4E-3872-4901-9E4E-94AAC6C87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26926209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734BA2-5B60-4F60-8528-439E20AA5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63CA2B-F1AE-4768-8CED-3626F6429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E04317-752E-4BC8-B37C-6FC487933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95989D8-54B6-4EA7-A58A-BBA2066DF3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D926945-400E-4E6C-88C2-6B5818918F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2591B30-54CE-44D8-9B57-B687F2D72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December 3, 2020</a:t>
            </a:fld>
            <a:endParaRPr lang="en-US" cap="all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0AEC802-DB71-4798-A351-FEA8A7C3D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CC63043-05D9-49BE-993A-CBC4747F4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71671324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F2BF6-EF80-4C52-8C76-28EDB118C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65BE0B6-A686-4E0F-819A-3C86D57A2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December 3, 2020</a:t>
            </a:fld>
            <a:endParaRPr lang="en-US" cap="all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8CDBFCF-0814-49F9-8E69-C07B03097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E6CBD11-8106-4F52-88F3-6F048F3D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14930479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60F8AD0-8E2C-4C83-9356-7D6AE75FA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December 3, 2020</a:t>
            </a:fld>
            <a:endParaRPr lang="en-US" cap="all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1D31CE7-A50E-41A8-B4FF-EDB8F9A0A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8EA693-19E7-4845-A5BA-3E509A11D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48090758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6A81B6-5BBE-4A5E-A7F5-3A8C8F847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3E056B-41C2-4769-981E-9F6610998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7465C2-F7B8-4B0C-86EE-ACBE1805D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9BD2F8B-E471-4F27-9932-5362A7AA0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December 3, 2020</a:t>
            </a:fld>
            <a:endParaRPr lang="en-US" cap="all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410A32-3BDE-4BC7-8387-8C8E241C8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DE82F8-D80E-4EA9-AF82-ABF2730B6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92257864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F2F9E-EB9B-4A77-98F0-85EF16828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E77F9C7-C584-44B0-A67C-40E2261E35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C85A61A-E88D-4FF2-A867-7AE43CD16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282257-1305-4215-AD82-1F1110B0C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Thursday, December 3, 2020</a:t>
            </a:fld>
            <a:endParaRPr lang="en-US" cap="all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BC6513-1080-49FF-A5AF-462E45D3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5E34A1-8849-44C0-9575-C93935EEB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7349088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7E72AF1-C160-481C-8F58-B87DE7AC2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56F4D2-4020-4C08-A903-0B3F3D635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B08430-BF8A-4C2C-B268-752C41C8B0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Thursday, December 3, 2020</a:t>
            </a:fld>
            <a:endParaRPr lang="en-US" cap="all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9EE5AA-6C46-44D9-B476-1F548D536C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22143F-D1AD-46EF-AC91-ED3A979FA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60979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instagram.com/language1st/" TargetMode="External"/><Relationship Id="rId5" Type="http://schemas.openxmlformats.org/officeDocument/2006/relationships/hyperlink" Target="https://www.facebook.com/languagefirstlab" TargetMode="External"/><Relationship Id="rId4" Type="http://schemas.openxmlformats.org/officeDocument/2006/relationships/hyperlink" Target="https://language1st.org/abou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microsoft.com/office/2007/relationships/hdphoto" Target="../media/hdphoto1.wdp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tichysvet.cz/kurzy-ceskeho-znakoveho-jazyka" TargetMode="External"/><Relationship Id="rId5" Type="http://schemas.openxmlformats.org/officeDocument/2006/relationships/hyperlink" Target="http://www.pevnost.com/cz/kurzy-znakoveho-jazyka-36" TargetMode="External"/><Relationship Id="rId4" Type="http://schemas.openxmlformats.org/officeDocument/2006/relationships/hyperlink" Target="https://play.google.com/store/apps/details?id=cz.frpsp.znakovka.android&amp;hl=cs&amp;gl=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14F44C43-22F1-4B2C-8770-35E0D343BF57}"/>
              </a:ext>
            </a:extLst>
          </p:cNvPr>
          <p:cNvSpPr txBox="1"/>
          <p:nvPr/>
        </p:nvSpPr>
        <p:spPr>
          <a:xfrm>
            <a:off x="2878037" y="1251752"/>
            <a:ext cx="6105194" cy="34445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kern="1200" dirty="0">
                <a:solidFill>
                  <a:schemeClr val="bg1"/>
                </a:solidFill>
                <a:latin typeface="Modern Love Grunge" panose="04070805081005020601" pitchFamily="82" charset="0"/>
                <a:ea typeface="+mj-ea"/>
                <a:cs typeface="+mj-cs"/>
              </a:rPr>
              <a:t>Language </a:t>
            </a:r>
            <a:endParaRPr lang="cs-CZ" sz="9600" b="1" kern="1200" dirty="0">
              <a:solidFill>
                <a:schemeClr val="bg1"/>
              </a:solidFill>
              <a:latin typeface="Modern Love Grunge" panose="04070805081005020601" pitchFamily="82" charset="0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kern="1200" dirty="0">
                <a:solidFill>
                  <a:schemeClr val="bg1"/>
                </a:solidFill>
                <a:latin typeface="Modern Love Grunge" panose="04070805081005020601" pitchFamily="82" charset="0"/>
                <a:ea typeface="+mj-ea"/>
                <a:cs typeface="+mj-cs"/>
              </a:rPr>
              <a:t>first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284A0676-07BB-42F0-8071-05234A238E14}"/>
              </a:ext>
            </a:extLst>
          </p:cNvPr>
          <p:cNvSpPr txBox="1"/>
          <p:nvPr/>
        </p:nvSpPr>
        <p:spPr>
          <a:xfrm>
            <a:off x="171828" y="5606248"/>
            <a:ext cx="27062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Veronika Vinklátová</a:t>
            </a:r>
          </a:p>
          <a:p>
            <a:pPr>
              <a:spcAft>
                <a:spcPts val="600"/>
              </a:spcAft>
            </a:pPr>
            <a:r>
              <a:rPr lang="cs-CZ" dirty="0"/>
              <a:t>Aktuální otázky hluchoty </a:t>
            </a:r>
          </a:p>
          <a:p>
            <a:pPr>
              <a:spcAft>
                <a:spcPts val="600"/>
              </a:spcAft>
            </a:pPr>
            <a:r>
              <a:rPr lang="cs-CZ" dirty="0"/>
              <a:t>ZS 2020</a:t>
            </a:r>
          </a:p>
        </p:txBody>
      </p:sp>
    </p:spTree>
    <p:extLst>
      <p:ext uri="{BB962C8B-B14F-4D97-AF65-F5344CB8AC3E}">
        <p14:creationId xmlns:p14="http://schemas.microsoft.com/office/powerpoint/2010/main" val="284987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0317813-DBDC-4CF1-9F8D-C3B87B0EBB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" y="194234"/>
            <a:ext cx="10332720" cy="1522805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E2574DA7-EA7D-4E24-B790-ED9BE51A6DAA}"/>
              </a:ext>
            </a:extLst>
          </p:cNvPr>
          <p:cNvSpPr txBox="1"/>
          <p:nvPr/>
        </p:nvSpPr>
        <p:spPr>
          <a:xfrm>
            <a:off x="1701800" y="493971"/>
            <a:ext cx="878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>
                <a:latin typeface="Modern Love Grunge" panose="04070805081005020601" pitchFamily="82" charset="0"/>
              </a:rPr>
              <a:t>Language first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C612D54-2293-485F-BB6D-4829D99D61D6}"/>
              </a:ext>
            </a:extLst>
          </p:cNvPr>
          <p:cNvSpPr txBox="1"/>
          <p:nvPr/>
        </p:nvSpPr>
        <p:spPr>
          <a:xfrm>
            <a:off x="1146699" y="2219417"/>
            <a:ext cx="989860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b="1" dirty="0"/>
              <a:t>Vzdělávací web </a:t>
            </a:r>
            <a:r>
              <a:rPr lang="cs-CZ" dirty="0"/>
              <a:t>zaměřený na bilingvismus neslyšících a nedoslýchavých dětí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b="1" dirty="0"/>
              <a:t>Filozofie webu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Pro správný vývoj mozku dítěte je nezbytný jazyk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Nejlepší je nabídnout neslyšícím a nedoslýchavým dětem mluvený i znakový jazyk – dítě si pak samo vybere, který je pro něj vhodnější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b="1" dirty="0"/>
              <a:t>Cíl webu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Vzdělávat veřejnost a zvyšovat povědomí o bilingvismu ASL/angličtina a o zásadním významu prvního jazyka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27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0317813-DBDC-4CF1-9F8D-C3B87B0EBB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" y="194234"/>
            <a:ext cx="10332720" cy="1522805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E2574DA7-EA7D-4E24-B790-ED9BE51A6DAA}"/>
              </a:ext>
            </a:extLst>
          </p:cNvPr>
          <p:cNvSpPr txBox="1"/>
          <p:nvPr/>
        </p:nvSpPr>
        <p:spPr>
          <a:xfrm>
            <a:off x="1701800" y="493971"/>
            <a:ext cx="878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>
                <a:latin typeface="Modern Love Grunge" panose="04070805081005020601" pitchFamily="82" charset="0"/>
              </a:rPr>
              <a:t>Language first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C612D54-2293-485F-BB6D-4829D99D61D6}"/>
              </a:ext>
            </a:extLst>
          </p:cNvPr>
          <p:cNvSpPr txBox="1"/>
          <p:nvPr/>
        </p:nvSpPr>
        <p:spPr>
          <a:xfrm>
            <a:off x="1146699" y="2016776"/>
            <a:ext cx="9898602" cy="420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b="1" dirty="0"/>
              <a:t>Jak se Language First snaží vytyčeného cíle dosáhnout?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Vzdělávání rodičů a odborníků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O</a:t>
            </a:r>
            <a:r>
              <a:rPr lang="cs-CZ"/>
              <a:t>nline </a:t>
            </a:r>
            <a:r>
              <a:rPr lang="cs-CZ" dirty="0"/>
              <a:t>webináře a konference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/>
              <a:t>Kurzy profesního rozvoje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/>
              <a:t>Na webu jsou </a:t>
            </a:r>
            <a:r>
              <a:rPr lang="cs-CZ" b="1" dirty="0"/>
              <a:t>zdarma přístupné materiály a zdroje pro rodiče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cs-CZ" b="1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/>
              <a:t>Internetová stránka: </a:t>
            </a:r>
            <a:r>
              <a:rPr lang="cs-CZ" dirty="0">
                <a:solidFill>
                  <a:srgbClr val="FF096D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https://language1st.org/about</a:t>
            </a:r>
            <a:r>
              <a:rPr lang="cs-CZ" dirty="0">
                <a:solidFill>
                  <a:srgbClr val="FF096D"/>
                </a:solidFill>
              </a:rPr>
              <a:t>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/>
              <a:t>Facebooková stránka: </a:t>
            </a:r>
            <a:r>
              <a:rPr lang="cs-CZ" dirty="0">
                <a:solidFill>
                  <a:srgbClr val="FF096D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https://www.facebook.com/languagefirstlab</a:t>
            </a:r>
            <a:endParaRPr lang="cs-CZ" dirty="0">
              <a:solidFill>
                <a:srgbClr val="FF096D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/>
              <a:t>Instagram:</a:t>
            </a:r>
            <a:r>
              <a:rPr lang="cs-CZ" dirty="0">
                <a:solidFill>
                  <a:srgbClr val="FF096D"/>
                </a:solidFill>
              </a:rPr>
              <a:t> </a:t>
            </a:r>
            <a:r>
              <a:rPr lang="cs-CZ" dirty="0">
                <a:solidFill>
                  <a:srgbClr val="FF096D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https://www.instagram.com/language1st/</a:t>
            </a:r>
            <a:r>
              <a:rPr lang="cs-CZ" dirty="0">
                <a:solidFill>
                  <a:srgbClr val="FF096D"/>
                </a:solidFill>
              </a:rPr>
              <a:t> 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09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0317813-DBDC-4CF1-9F8D-C3B87B0EBB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" y="194234"/>
            <a:ext cx="10332720" cy="1522805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E2574DA7-EA7D-4E24-B790-ED9BE51A6DAA}"/>
              </a:ext>
            </a:extLst>
          </p:cNvPr>
          <p:cNvSpPr txBox="1"/>
          <p:nvPr/>
        </p:nvSpPr>
        <p:spPr>
          <a:xfrm>
            <a:off x="1701800" y="493971"/>
            <a:ext cx="878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>
                <a:latin typeface="Modern Love Grunge" panose="04070805081005020601" pitchFamily="82" charset="0"/>
              </a:rPr>
              <a:t>Bilingvální výchova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C612D54-2293-485F-BB6D-4829D99D61D6}"/>
              </a:ext>
            </a:extLst>
          </p:cNvPr>
          <p:cNvSpPr txBox="1"/>
          <p:nvPr/>
        </p:nvSpPr>
        <p:spPr>
          <a:xfrm>
            <a:off x="823403" y="2016776"/>
            <a:ext cx="10545193" cy="3373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noProof="1"/>
              <a:t>Bilingvální přístup k výchově a vzdělávání neslyšících</a:t>
            </a:r>
            <a:r>
              <a:rPr lang="cs-CZ" b="1" noProof="1"/>
              <a:t> úzce souvisí s přístupem bikulturním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1800" noProof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čím pracují bilingvální a bikulturní přístupy?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noProof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Prvním jazykem neslyšících dětí je jazyk znakový, jehož prostřednictvím poznávají svět a komunikují s okolím.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noProof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jejich druhý jazyk je považován psaný jazyk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většinové společnosti.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Důraz na rozvoj schopností a dovedností, stejně jako na získávání vědomostí.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Zároveň je zde důležitá identifikace s komunitou Neslyšících.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Důraz je také kladen na přítomnost neslyšících dospělých ve vzdělávání. </a:t>
            </a:r>
            <a:endParaRPr lang="cs-CZ" b="1" noProof="1"/>
          </a:p>
        </p:txBody>
      </p:sp>
    </p:spTree>
    <p:extLst>
      <p:ext uri="{BB962C8B-B14F-4D97-AF65-F5344CB8AC3E}">
        <p14:creationId xmlns:p14="http://schemas.microsoft.com/office/powerpoint/2010/main" val="52627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0317813-DBDC-4CF1-9F8D-C3B87B0EBB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" y="194234"/>
            <a:ext cx="10332720" cy="1522805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E2574DA7-EA7D-4E24-B790-ED9BE51A6DAA}"/>
              </a:ext>
            </a:extLst>
          </p:cNvPr>
          <p:cNvSpPr txBox="1"/>
          <p:nvPr/>
        </p:nvSpPr>
        <p:spPr>
          <a:xfrm>
            <a:off x="1701800" y="493971"/>
            <a:ext cx="878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>
                <a:latin typeface="Modern Love Grunge" panose="04070805081005020601" pitchFamily="82" charset="0"/>
              </a:rPr>
              <a:t>Bilingvální výchova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C612D54-2293-485F-BB6D-4829D99D61D6}"/>
              </a:ext>
            </a:extLst>
          </p:cNvPr>
          <p:cNvSpPr txBox="1"/>
          <p:nvPr/>
        </p:nvSpPr>
        <p:spPr>
          <a:xfrm>
            <a:off x="823403" y="2016776"/>
            <a:ext cx="10545193" cy="3978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700"/>
              </a:lnSpc>
              <a:buFont typeface="Wingdings" panose="05000000000000000000" pitchFamily="2" charset="2"/>
              <a:buChar char="ü"/>
            </a:pPr>
            <a:r>
              <a:rPr lang="cs-CZ" b="1" dirty="0"/>
              <a:t>Některé zásady bilingvální výchovy</a:t>
            </a:r>
            <a:r>
              <a:rPr lang="cs-CZ" dirty="0"/>
              <a:t> </a:t>
            </a:r>
          </a:p>
          <a:p>
            <a:pPr marL="742950" lvl="1" indent="-285750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cs-CZ" noProof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Dítě má být znakovému jazyku vystaveno co nejdříve.</a:t>
            </a:r>
          </a:p>
          <a:p>
            <a:pPr marL="742950" lvl="1" indent="-285750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cs-CZ" noProof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Neslyšící děti i jejich rodina by se měli stýkat s jinými neslyšícími dětmi i dospělými, a to především s těmi, kteří patří ke komunitě Neslyšících.</a:t>
            </a:r>
          </a:p>
          <a:p>
            <a:pPr marL="742950" lvl="1" indent="-285750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cs-CZ" noProof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Personál ve vzdělávacích zařízeních pro neslyšící by měl ovládat mluvený jazyk většiny i znakový jazyk. </a:t>
            </a:r>
          </a:p>
          <a:p>
            <a:pPr marL="742950" lvl="1" indent="-285750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cs-CZ" noProof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Oba jazyky (většinový jazyk a znakový jazyk) by měly mít ve vzdělávání a výchově neslyšících dětí stejné místo. </a:t>
            </a:r>
          </a:p>
          <a:p>
            <a:pPr marL="742950" lvl="1" indent="-285750">
              <a:lnSpc>
                <a:spcPts val="2700"/>
              </a:lnSpc>
              <a:buFont typeface="Wingdings" panose="05000000000000000000" pitchFamily="2" charset="2"/>
              <a:buChar char="Ø"/>
            </a:pPr>
            <a:r>
              <a:rPr lang="cs-CZ" noProof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Oba jazyky by měly být jazyky vyučovacími a zároveň i vyučovanými.</a:t>
            </a:r>
          </a:p>
          <a:p>
            <a:pPr marL="742950" lvl="1" indent="-285750">
              <a:lnSpc>
                <a:spcPts val="27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noProof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Znakový jazyk a jazyk většiny by měly být používány odděleně a postupem času by měly děti získat v obou jazycích vyrovnané kompetence. </a:t>
            </a:r>
          </a:p>
          <a:p>
            <a:pPr marL="742950" lvl="1" indent="-285750">
              <a:lnSpc>
                <a:spcPts val="27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noProof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bilingvismu bychom vždy měli uvažovat společně s bikulturalismem.</a:t>
            </a:r>
            <a:endParaRPr lang="cs-CZ" b="1" noProof="1"/>
          </a:p>
        </p:txBody>
      </p:sp>
    </p:spTree>
    <p:extLst>
      <p:ext uri="{BB962C8B-B14F-4D97-AF65-F5344CB8AC3E}">
        <p14:creationId xmlns:p14="http://schemas.microsoft.com/office/powerpoint/2010/main" val="313942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0317813-DBDC-4CF1-9F8D-C3B87B0EBB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" y="194234"/>
            <a:ext cx="10332720" cy="1522805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E2574DA7-EA7D-4E24-B790-ED9BE51A6DAA}"/>
              </a:ext>
            </a:extLst>
          </p:cNvPr>
          <p:cNvSpPr txBox="1"/>
          <p:nvPr/>
        </p:nvSpPr>
        <p:spPr>
          <a:xfrm>
            <a:off x="1701799" y="567450"/>
            <a:ext cx="878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dirty="0">
                <a:latin typeface="Modern Love Grunge" panose="04070805081005020601" pitchFamily="82" charset="0"/>
              </a:rPr>
              <a:t>Výuka CZJ </a:t>
            </a:r>
            <a:r>
              <a:rPr lang="cs-CZ" sz="5400" noProof="1">
                <a:latin typeface="Modern Love Grunge" panose="04070805081005020601" pitchFamily="82" charset="0"/>
              </a:rPr>
              <a:t>pro rodice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C612D54-2293-485F-BB6D-4829D99D61D6}"/>
              </a:ext>
            </a:extLst>
          </p:cNvPr>
          <p:cNvSpPr txBox="1"/>
          <p:nvPr/>
        </p:nvSpPr>
        <p:spPr>
          <a:xfrm>
            <a:off x="989238" y="2156245"/>
            <a:ext cx="10213522" cy="3736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/>
              <a:t>Aby mohla bilingvální výchova probíhat i v rodině, je třeba, aby se rodiče naučili alespoň základy </a:t>
            </a:r>
            <a:r>
              <a:rPr lang="cs-CZ" noProof="1"/>
              <a:t>znakového jazyka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noProof="1"/>
              <a:t>Web Language first nabízí odkazy na stránky, kde se mohou rodiče naučit ASL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b="1" noProof="1"/>
              <a:t>Jak je to u nás? Kde se mohou rodiče naučit ČZJ?  </a:t>
            </a:r>
            <a:r>
              <a:rPr lang="cs-CZ" noProof="1"/>
              <a:t> </a:t>
            </a:r>
            <a:endParaRPr lang="cs-CZ" noProof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noProof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Znakujte s Tamtamem: </a:t>
            </a:r>
            <a:r>
              <a:rPr lang="cs-CZ" noProof="1">
                <a:solidFill>
                  <a:srgbClr val="FF09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https://play.google.com/store/apps/details?id=cz.frpsp.znakovka.android&amp;hl=cs&amp;gl=US</a:t>
            </a:r>
            <a:endParaRPr lang="cs-CZ" noProof="1">
              <a:solidFill>
                <a:srgbClr val="FF096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noProof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Kurzy v Pevnosti: </a:t>
            </a:r>
            <a:r>
              <a:rPr lang="cs-CZ" noProof="1">
                <a:solidFill>
                  <a:srgbClr val="FF096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http://www.pevnost.com/cz/kurzy-znakoveho-jazyka-36</a:t>
            </a:r>
            <a:r>
              <a:rPr lang="cs-CZ" noProof="1">
                <a:solidFill>
                  <a:srgbClr val="FF096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noProof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Kurzy v Tichém světě: </a:t>
            </a:r>
            <a:r>
              <a:rPr lang="cs-CZ" noProof="1">
                <a:solidFill>
                  <a:srgbClr val="FF09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https://www.tichysvet.cz/kurzy-ceskeho-znakoveho-jazyka</a:t>
            </a:r>
            <a:r>
              <a:rPr lang="cs-CZ" noProof="1">
                <a:solidFill>
                  <a:srgbClr val="FF096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lvl="1" indent="-285750">
              <a:lnSpc>
                <a:spcPts val="2700"/>
              </a:lnSpc>
              <a:buFont typeface="Wingdings" panose="05000000000000000000" pitchFamily="2" charset="2"/>
              <a:buChar char="Ø"/>
            </a:pPr>
            <a:endParaRPr lang="cs-CZ" noProof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7FA9D63-EC10-4DD1-9736-92E8D796D54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041" y="461990"/>
            <a:ext cx="354729" cy="21092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AB02032-4E17-4211-B67E-45F5B6C7326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607" y="693940"/>
            <a:ext cx="284685" cy="169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10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460</Words>
  <Application>Microsoft Office PowerPoint</Application>
  <PresentationFormat>Širokoúhlá obrazovka</PresentationFormat>
  <Paragraphs>46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Modern Love Grunge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Vinklátová</dc:creator>
  <cp:lastModifiedBy>Veronika Vinklátová</cp:lastModifiedBy>
  <cp:revision>9</cp:revision>
  <dcterms:created xsi:type="dcterms:W3CDTF">2020-11-26T11:10:55Z</dcterms:created>
  <dcterms:modified xsi:type="dcterms:W3CDTF">2020-12-03T12:06:50Z</dcterms:modified>
</cp:coreProperties>
</file>