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3" r:id="rId5"/>
    <p:sldId id="259" r:id="rId6"/>
    <p:sldId id="260" r:id="rId7"/>
    <p:sldId id="261" r:id="rId8"/>
    <p:sldId id="262" r:id="rId9"/>
    <p:sldId id="274" r:id="rId10"/>
    <p:sldId id="263" r:id="rId11"/>
    <p:sldId id="275" r:id="rId12"/>
    <p:sldId id="264" r:id="rId13"/>
    <p:sldId id="272" r:id="rId14"/>
    <p:sldId id="266" r:id="rId15"/>
    <p:sldId id="265" r:id="rId16"/>
    <p:sldId id="267" r:id="rId17"/>
    <p:sldId id="271" r:id="rId18"/>
    <p:sldId id="268" r:id="rId19"/>
    <p:sldId id="269"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a:t>Upravte styly předlohy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Upravte styly předlohy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11/27/2023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versologie.cz/v2/tool_ingram/" TargetMode="External"/><Relationship Id="rId2" Type="http://schemas.openxmlformats.org/officeDocument/2006/relationships/hyperlink" Target="https://versologie.cz/v2/web_content/tools.php?lang=cz" TargetMode="External"/><Relationship Id="rId1" Type="http://schemas.openxmlformats.org/officeDocument/2006/relationships/slideLayout" Target="../slideLayouts/slideLayout4.xml"/><Relationship Id="rId5" Type="http://schemas.openxmlformats.org/officeDocument/2006/relationships/hyperlink" Target="https://versologie.cz/v2/tool_gunstick/index.php?lang=cz" TargetMode="External"/><Relationship Id="rId4" Type="http://schemas.openxmlformats.org/officeDocument/2006/relationships/hyperlink" Target="https://versologie.cz/v2/tool_eufonometr/index.php?lang=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Poetika básnického textu </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18746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122350"/>
            <a:ext cx="10018713" cy="1262129"/>
          </a:xfrm>
        </p:spPr>
        <p:txBody>
          <a:bodyPr>
            <a:normAutofit fontScale="90000"/>
          </a:bodyPr>
          <a:lstStyle/>
          <a:p>
            <a:r>
              <a:rPr lang="cs-CZ" dirty="0"/>
              <a:t>Básnické výrazové prostředky VI: prostředky tematického uspořádávání </a:t>
            </a:r>
          </a:p>
        </p:txBody>
      </p:sp>
      <p:sp>
        <p:nvSpPr>
          <p:cNvPr id="3" name="Zástupný symbol pro obsah 2"/>
          <p:cNvSpPr>
            <a:spLocks noGrp="1"/>
          </p:cNvSpPr>
          <p:nvPr>
            <p:ph idx="1"/>
          </p:nvPr>
        </p:nvSpPr>
        <p:spPr>
          <a:xfrm>
            <a:off x="964734" y="1493949"/>
            <a:ext cx="10863743" cy="5272611"/>
          </a:xfrm>
        </p:spPr>
        <p:txBody>
          <a:bodyPr>
            <a:normAutofit fontScale="55000" lnSpcReduction="20000"/>
          </a:bodyPr>
          <a:lstStyle/>
          <a:p>
            <a:r>
              <a:rPr lang="cs-CZ" dirty="0"/>
              <a:t>Motiv = nejmenší tematická jednotka, jejíž výskyt je motivovaný (= změnou či odstraněním se posune či změní i význam celku (= téma))</a:t>
            </a:r>
          </a:p>
          <a:p>
            <a:r>
              <a:rPr lang="cs-CZ" dirty="0"/>
              <a:t>Klimax = gradace; skupina pojmenování seřazených tak, aby se význam umocňoval (stupňoval): </a:t>
            </a:r>
            <a:r>
              <a:rPr lang="cs-CZ" i="1" dirty="0"/>
              <a:t>„A ve hrozném předtušení / </a:t>
            </a:r>
            <a:r>
              <a:rPr lang="cs-CZ" b="1" i="1" dirty="0"/>
              <a:t>běží</a:t>
            </a:r>
            <a:r>
              <a:rPr lang="cs-CZ" i="1" dirty="0"/>
              <a:t> žena – ach neběží, / </a:t>
            </a:r>
            <a:r>
              <a:rPr lang="cs-CZ" b="1" i="1" dirty="0"/>
              <a:t>letí, letem ptáka letí</a:t>
            </a:r>
            <a:r>
              <a:rPr lang="cs-CZ" i="1" dirty="0"/>
              <a:t>“</a:t>
            </a:r>
          </a:p>
          <a:p>
            <a:r>
              <a:rPr lang="cs-CZ" dirty="0"/>
              <a:t>Antiklimax = degradace; skupina pojmenování seřazených tak, aby se význam zeslaboval: </a:t>
            </a:r>
            <a:r>
              <a:rPr lang="cs-CZ" i="1" dirty="0"/>
              <a:t>„Rozmarný zlatník listy vytepal / </a:t>
            </a:r>
            <a:r>
              <a:rPr lang="cs-CZ" b="1" i="1" dirty="0"/>
              <a:t>ze zlata, bronzu, ze zamžené mědi</a:t>
            </a:r>
            <a:r>
              <a:rPr lang="cs-CZ" i="1" dirty="0"/>
              <a:t>“</a:t>
            </a:r>
          </a:p>
          <a:p>
            <a:r>
              <a:rPr lang="cs-CZ" dirty="0"/>
              <a:t>Antiteze = popření, příměr, který k výchozímu obrazu postaví jeho protiklad: </a:t>
            </a:r>
            <a:r>
              <a:rPr lang="cs-CZ" i="1" dirty="0"/>
              <a:t>„Je to muž? </a:t>
            </a:r>
            <a:r>
              <a:rPr lang="cs-CZ" b="1" i="1" dirty="0"/>
              <a:t>Není</a:t>
            </a:r>
            <a:r>
              <a:rPr lang="cs-CZ" i="1" dirty="0"/>
              <a:t> to muž. Je to žena. </a:t>
            </a:r>
            <a:r>
              <a:rPr lang="cs-CZ" b="1" i="1" dirty="0"/>
              <a:t>Není</a:t>
            </a:r>
            <a:r>
              <a:rPr lang="cs-CZ" i="1" dirty="0"/>
              <a:t> to žena. / Vždyť je to člověk, jenž uvidí“</a:t>
            </a:r>
          </a:p>
          <a:p>
            <a:r>
              <a:rPr lang="cs-CZ" dirty="0"/>
              <a:t>Kontrast = spojení protikladných významů či motivů: </a:t>
            </a:r>
            <a:r>
              <a:rPr lang="cs-CZ" i="1" dirty="0"/>
              <a:t>„Je </a:t>
            </a:r>
            <a:r>
              <a:rPr lang="cs-CZ" b="1" i="1" dirty="0"/>
              <a:t>lehké</a:t>
            </a:r>
            <a:r>
              <a:rPr lang="cs-CZ" i="1" dirty="0"/>
              <a:t> listí vavřínů / a </a:t>
            </a:r>
            <a:r>
              <a:rPr lang="cs-CZ" b="1" i="1" dirty="0"/>
              <a:t>těžký</a:t>
            </a:r>
            <a:r>
              <a:rPr lang="cs-CZ" i="1" dirty="0"/>
              <a:t> padlých stín“</a:t>
            </a:r>
          </a:p>
          <a:p>
            <a:r>
              <a:rPr lang="cs-CZ" dirty="0"/>
              <a:t>Paradox = zdánlivě protismyslné tvrzení, které odporuje očekávaným představám:</a:t>
            </a:r>
          </a:p>
          <a:p>
            <a:r>
              <a:rPr lang="cs-CZ" i="1" dirty="0"/>
              <a:t>„Rád </a:t>
            </a:r>
            <a:r>
              <a:rPr lang="cs-CZ" b="1" i="1" dirty="0"/>
              <a:t>v noci bdím </a:t>
            </a:r>
            <a:r>
              <a:rPr lang="cs-CZ" i="1" dirty="0"/>
              <a:t>a </a:t>
            </a:r>
            <a:r>
              <a:rPr lang="cs-CZ" b="1" i="1" dirty="0"/>
              <a:t>ve dne dřímám </a:t>
            </a:r>
            <a:r>
              <a:rPr lang="cs-CZ" i="1" dirty="0"/>
              <a:t>/ a paradoxní názory mám. / Své </a:t>
            </a:r>
            <a:r>
              <a:rPr lang="cs-CZ" b="1" i="1" dirty="0"/>
              <a:t>lásky k zášti </a:t>
            </a:r>
            <a:r>
              <a:rPr lang="cs-CZ" i="1" dirty="0"/>
              <a:t>přinutím /a </a:t>
            </a:r>
            <a:r>
              <a:rPr lang="cs-CZ" b="1" i="1" dirty="0"/>
              <a:t>přátele si znechutím</a:t>
            </a:r>
            <a:r>
              <a:rPr lang="cs-CZ" i="1" dirty="0"/>
              <a:t>.“</a:t>
            </a:r>
          </a:p>
          <a:p>
            <a:r>
              <a:rPr lang="cs-CZ" dirty="0"/>
              <a:t>Paralelismus = obdobná tematická výstavba dvou (či více) úseků textu:</a:t>
            </a:r>
          </a:p>
          <a:p>
            <a:r>
              <a:rPr lang="cs-CZ" i="1" dirty="0"/>
              <a:t>„Spanilý stvol </a:t>
            </a:r>
            <a:r>
              <a:rPr lang="cs-CZ" b="1" i="1" dirty="0"/>
              <a:t>zdvihl</a:t>
            </a:r>
            <a:r>
              <a:rPr lang="cs-CZ" i="1" dirty="0"/>
              <a:t> číšku, / </a:t>
            </a:r>
            <a:r>
              <a:rPr lang="cs-CZ" b="1" i="1" dirty="0"/>
              <a:t>plnou</a:t>
            </a:r>
            <a:r>
              <a:rPr lang="cs-CZ" i="1" dirty="0"/>
              <a:t> medu, /kůň </a:t>
            </a:r>
            <a:r>
              <a:rPr lang="cs-CZ" b="1" i="1" dirty="0"/>
              <a:t>zdvihl</a:t>
            </a:r>
            <a:r>
              <a:rPr lang="cs-CZ" i="1" dirty="0"/>
              <a:t> hlavu s nozdrami, / </a:t>
            </a:r>
            <a:r>
              <a:rPr lang="cs-CZ" b="1" i="1" dirty="0"/>
              <a:t>plnými</a:t>
            </a:r>
            <a:r>
              <a:rPr lang="cs-CZ" i="1" dirty="0"/>
              <a:t> krve, / jeřáb </a:t>
            </a:r>
            <a:r>
              <a:rPr lang="cs-CZ" b="1" i="1" dirty="0"/>
              <a:t>zdvihl</a:t>
            </a:r>
            <a:r>
              <a:rPr lang="cs-CZ" i="1" dirty="0"/>
              <a:t> korbu, </a:t>
            </a:r>
            <a:r>
              <a:rPr lang="cs-CZ" b="1" i="1" dirty="0"/>
              <a:t>plnou</a:t>
            </a:r>
            <a:r>
              <a:rPr lang="cs-CZ" i="1" dirty="0"/>
              <a:t> štěrku, / vítr </a:t>
            </a:r>
            <a:r>
              <a:rPr lang="cs-CZ" b="1" i="1" dirty="0"/>
              <a:t>zdvihl</a:t>
            </a:r>
            <a:r>
              <a:rPr lang="cs-CZ" i="1" dirty="0"/>
              <a:t> oblak, / </a:t>
            </a:r>
            <a:r>
              <a:rPr lang="cs-CZ" b="1" i="1" dirty="0"/>
              <a:t>plný</a:t>
            </a:r>
            <a:r>
              <a:rPr lang="cs-CZ" i="1" dirty="0"/>
              <a:t> uplývání“</a:t>
            </a:r>
          </a:p>
          <a:p>
            <a:r>
              <a:rPr lang="cs-CZ" dirty="0"/>
              <a:t>Parenteze = vsuvka; doplnění významového celku tím, že je do něj vložen jiný významový celek:</a:t>
            </a:r>
          </a:p>
          <a:p>
            <a:r>
              <a:rPr lang="cs-CZ" i="1" dirty="0"/>
              <a:t>„Já velikou viděl jsem národní slavnosti. / </a:t>
            </a:r>
            <a:r>
              <a:rPr lang="cs-CZ" b="1" i="1" dirty="0"/>
              <a:t>(V mém kraji je pusto a šero a ticho.) </a:t>
            </a:r>
            <a:r>
              <a:rPr lang="cs-CZ" i="1" dirty="0"/>
              <a:t>/ Já viděl českých měst metropoli, / zřel muže se zlatým řetězem stát“</a:t>
            </a:r>
          </a:p>
          <a:p>
            <a:r>
              <a:rPr lang="cs-CZ" dirty="0"/>
              <a:t>Digrese = odbočení, odklon, který má obvykle podobu subjektivně laděného komentáře k tématu</a:t>
            </a:r>
          </a:p>
          <a:p>
            <a:r>
              <a:rPr lang="cs-CZ" dirty="0"/>
              <a:t>Asociace = volné spojování představ, které nemusejí logicky souviset, ale vytvářejí souvislý básnický obraz</a:t>
            </a:r>
          </a:p>
          <a:p>
            <a:r>
              <a:rPr lang="cs-CZ" dirty="0"/>
              <a:t>Aposiopese = nenadálé odmlčení, nedokončení započaté věty</a:t>
            </a:r>
          </a:p>
          <a:p>
            <a:r>
              <a:rPr lang="cs-CZ" dirty="0"/>
              <a:t>Elipsa = výpustka; vynechání slov, jež si lze z kontextu domyslit</a:t>
            </a:r>
          </a:p>
          <a:p>
            <a:r>
              <a:rPr lang="cs-CZ" dirty="0"/>
              <a:t>Pointa = výrazné a obvykle i překvapivé vyvrcholení strofy nebo celé básně</a:t>
            </a:r>
          </a:p>
        </p:txBody>
      </p:sp>
    </p:spTree>
    <p:extLst>
      <p:ext uri="{BB962C8B-B14F-4D97-AF65-F5344CB8AC3E}">
        <p14:creationId xmlns:p14="http://schemas.microsoft.com/office/powerpoint/2010/main" val="1421614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BFEB44-EFE3-56C7-F467-A770EAACF015}"/>
              </a:ext>
            </a:extLst>
          </p:cNvPr>
          <p:cNvSpPr>
            <a:spLocks noGrp="1"/>
          </p:cNvSpPr>
          <p:nvPr>
            <p:ph type="title"/>
          </p:nvPr>
        </p:nvSpPr>
        <p:spPr>
          <a:xfrm>
            <a:off x="1484311" y="293616"/>
            <a:ext cx="10018713" cy="1459683"/>
          </a:xfrm>
        </p:spPr>
        <p:txBody>
          <a:bodyPr>
            <a:normAutofit fontScale="90000"/>
          </a:bodyPr>
          <a:lstStyle/>
          <a:p>
            <a:r>
              <a:rPr lang="cs-CZ" dirty="0"/>
              <a:t>Básnické výrazové prostředky VII: obrazná pojmenování neboli tropy (</a:t>
            </a:r>
            <a:r>
              <a:rPr lang="cs-CZ" dirty="0" err="1"/>
              <a:t>sg</a:t>
            </a:r>
            <a:r>
              <a:rPr lang="cs-CZ" dirty="0"/>
              <a:t>. tropus; </a:t>
            </a:r>
            <a:r>
              <a:rPr lang="cs-CZ" dirty="0" err="1"/>
              <a:t>pl</a:t>
            </a:r>
            <a:r>
              <a:rPr lang="cs-CZ" dirty="0"/>
              <a:t>. tropy) (01)</a:t>
            </a:r>
          </a:p>
        </p:txBody>
      </p:sp>
      <p:pic>
        <p:nvPicPr>
          <p:cNvPr id="4" name="Zástupný obsah 3">
            <a:extLst>
              <a:ext uri="{FF2B5EF4-FFF2-40B4-BE49-F238E27FC236}">
                <a16:creationId xmlns:a16="http://schemas.microsoft.com/office/drawing/2014/main" id="{9940DBA1-51DF-D760-357E-3288A7478E51}"/>
              </a:ext>
            </a:extLst>
          </p:cNvPr>
          <p:cNvPicPr>
            <a:picLocks noGrp="1" noChangeAspect="1"/>
          </p:cNvPicPr>
          <p:nvPr>
            <p:ph idx="1"/>
          </p:nvPr>
        </p:nvPicPr>
        <p:blipFill>
          <a:blip r:embed="rId2"/>
          <a:stretch>
            <a:fillRect/>
          </a:stretch>
        </p:blipFill>
        <p:spPr>
          <a:xfrm>
            <a:off x="2952924" y="1992429"/>
            <a:ext cx="6895751" cy="4597167"/>
          </a:xfrm>
          <a:prstGeom prst="rect">
            <a:avLst/>
          </a:prstGeom>
        </p:spPr>
      </p:pic>
    </p:spTree>
    <p:extLst>
      <p:ext uri="{BB962C8B-B14F-4D97-AF65-F5344CB8AC3E}">
        <p14:creationId xmlns:p14="http://schemas.microsoft.com/office/powerpoint/2010/main" val="1627296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0"/>
            <a:ext cx="10018713" cy="1197735"/>
          </a:xfrm>
        </p:spPr>
        <p:txBody>
          <a:bodyPr>
            <a:normAutofit fontScale="90000"/>
          </a:bodyPr>
          <a:lstStyle/>
          <a:p>
            <a:r>
              <a:rPr lang="cs-CZ" dirty="0"/>
              <a:t>Básnické výrazové prostředky VII: obrazná pojmenování (</a:t>
            </a:r>
            <a:r>
              <a:rPr lang="cs-CZ" dirty="0" err="1"/>
              <a:t>sg</a:t>
            </a:r>
            <a:r>
              <a:rPr lang="cs-CZ" dirty="0"/>
              <a:t>. tropus; </a:t>
            </a:r>
            <a:r>
              <a:rPr lang="cs-CZ" dirty="0" err="1"/>
              <a:t>pl</a:t>
            </a:r>
            <a:r>
              <a:rPr lang="cs-CZ" dirty="0"/>
              <a:t>. tropy) (02)</a:t>
            </a:r>
          </a:p>
        </p:txBody>
      </p:sp>
      <p:sp>
        <p:nvSpPr>
          <p:cNvPr id="3" name="Zástupný symbol pro obsah 2"/>
          <p:cNvSpPr>
            <a:spLocks noGrp="1"/>
          </p:cNvSpPr>
          <p:nvPr>
            <p:ph idx="1"/>
          </p:nvPr>
        </p:nvSpPr>
        <p:spPr>
          <a:xfrm>
            <a:off x="1484310" y="1320085"/>
            <a:ext cx="10018713" cy="5537915"/>
          </a:xfrm>
        </p:spPr>
        <p:txBody>
          <a:bodyPr anchor="t">
            <a:normAutofit/>
          </a:bodyPr>
          <a:lstStyle/>
          <a:p>
            <a:pPr marL="457200" indent="-457200">
              <a:buAutoNum type="alphaUcParenR"/>
            </a:pPr>
            <a:r>
              <a:rPr lang="cs-CZ" b="1" dirty="0"/>
              <a:t>obrazná pojmenování metaforického typu: </a:t>
            </a:r>
            <a:r>
              <a:rPr lang="cs-CZ" dirty="0"/>
              <a:t>dynamická pojmenování, založená na konfrontaci významů alespoň dvou slovních výrazů. </a:t>
            </a:r>
          </a:p>
          <a:p>
            <a:pPr marL="457200" indent="-457200">
              <a:buAutoNum type="alphaUcParenR"/>
            </a:pPr>
            <a:endParaRPr lang="cs-CZ" dirty="0"/>
          </a:p>
          <a:p>
            <a:pPr marL="0" indent="0">
              <a:buNone/>
            </a:pPr>
            <a:r>
              <a:rPr lang="cs-CZ" dirty="0"/>
              <a:t>„ocúny noci“ (Karásek ze Lvovic):</a:t>
            </a:r>
          </a:p>
          <a:p>
            <a:pPr marL="0" indent="0">
              <a:buNone/>
            </a:pPr>
            <a:r>
              <a:rPr lang="cs-CZ" dirty="0"/>
              <a:t>Denotáty výrazů „ocún“ a „noc“ </a:t>
            </a:r>
          </a:p>
          <a:p>
            <a:pPr marL="0" indent="0">
              <a:buNone/>
            </a:pPr>
            <a:r>
              <a:rPr lang="cs-CZ" dirty="0"/>
              <a:t>nemají společného nic. K prolnutí</a:t>
            </a:r>
          </a:p>
          <a:p>
            <a:pPr marL="0" indent="0">
              <a:buNone/>
            </a:pPr>
            <a:r>
              <a:rPr lang="cs-CZ" dirty="0"/>
              <a:t>dochází v určitých okruzích konotací:</a:t>
            </a:r>
          </a:p>
          <a:p>
            <a:pPr marL="0" indent="0">
              <a:buNone/>
            </a:pPr>
            <a:r>
              <a:rPr lang="cs-CZ" dirty="0"/>
              <a:t>Ocún = krásný, ale jedovatý (skrývá</a:t>
            </a:r>
          </a:p>
          <a:p>
            <a:pPr marL="0" indent="0">
              <a:buNone/>
            </a:pPr>
            <a:r>
              <a:rPr lang="cs-CZ" dirty="0"/>
              <a:t>tajemství), což vrhá stejný význam i na</a:t>
            </a:r>
          </a:p>
          <a:p>
            <a:pPr marL="0" indent="0">
              <a:buNone/>
            </a:pPr>
            <a:r>
              <a:rPr lang="cs-CZ" dirty="0"/>
              <a:t>noc. Noc (temnota, odvrácená tvář) vrhá význam neviditelnosti na jedovatost ocúnu. Atd.</a:t>
            </a:r>
          </a:p>
          <a:p>
            <a:pPr marL="0" indent="0">
              <a:buNone/>
            </a:pPr>
            <a:endParaRPr lang="cs-CZ" dirty="0"/>
          </a:p>
        </p:txBody>
      </p:sp>
      <p:sp>
        <p:nvSpPr>
          <p:cNvPr id="4" name="Prstenec 3"/>
          <p:cNvSpPr/>
          <p:nvPr/>
        </p:nvSpPr>
        <p:spPr>
          <a:xfrm>
            <a:off x="6259131" y="3213279"/>
            <a:ext cx="3103809" cy="2756079"/>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 name="TextovéPole 4"/>
          <p:cNvSpPr txBox="1"/>
          <p:nvPr/>
        </p:nvSpPr>
        <p:spPr>
          <a:xfrm>
            <a:off x="7096258" y="4237149"/>
            <a:ext cx="1493950" cy="646331"/>
          </a:xfrm>
          <a:prstGeom prst="rect">
            <a:avLst/>
          </a:prstGeom>
          <a:noFill/>
        </p:spPr>
        <p:txBody>
          <a:bodyPr wrap="square" rtlCol="0">
            <a:spAutoFit/>
          </a:bodyPr>
          <a:lstStyle/>
          <a:p>
            <a:r>
              <a:rPr lang="cs-CZ" dirty="0"/>
              <a:t>Denotační jádro</a:t>
            </a:r>
          </a:p>
        </p:txBody>
      </p:sp>
      <p:sp>
        <p:nvSpPr>
          <p:cNvPr id="6" name="TextovéPole 5"/>
          <p:cNvSpPr txBox="1"/>
          <p:nvPr/>
        </p:nvSpPr>
        <p:spPr>
          <a:xfrm>
            <a:off x="6967470" y="3213279"/>
            <a:ext cx="1912513" cy="369332"/>
          </a:xfrm>
          <a:prstGeom prst="rect">
            <a:avLst/>
          </a:prstGeom>
          <a:noFill/>
        </p:spPr>
        <p:txBody>
          <a:bodyPr wrap="square" rtlCol="0">
            <a:spAutoFit/>
          </a:bodyPr>
          <a:lstStyle/>
          <a:p>
            <a:r>
              <a:rPr lang="cs-CZ" dirty="0"/>
              <a:t>Okruh konotací</a:t>
            </a:r>
          </a:p>
        </p:txBody>
      </p:sp>
      <p:sp>
        <p:nvSpPr>
          <p:cNvPr id="7" name="Prstenec 6"/>
          <p:cNvSpPr/>
          <p:nvPr/>
        </p:nvSpPr>
        <p:spPr>
          <a:xfrm>
            <a:off x="8693239" y="3155324"/>
            <a:ext cx="2704564" cy="2562896"/>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TextovéPole 7"/>
          <p:cNvSpPr txBox="1"/>
          <p:nvPr/>
        </p:nvSpPr>
        <p:spPr>
          <a:xfrm>
            <a:off x="9478851" y="4127679"/>
            <a:ext cx="1210614" cy="646331"/>
          </a:xfrm>
          <a:prstGeom prst="rect">
            <a:avLst/>
          </a:prstGeom>
          <a:noFill/>
        </p:spPr>
        <p:txBody>
          <a:bodyPr wrap="square" rtlCol="0">
            <a:spAutoFit/>
          </a:bodyPr>
          <a:lstStyle/>
          <a:p>
            <a:r>
              <a:rPr lang="cs-CZ" dirty="0"/>
              <a:t>Denotační jádro</a:t>
            </a:r>
          </a:p>
        </p:txBody>
      </p:sp>
      <p:sp>
        <p:nvSpPr>
          <p:cNvPr id="9" name="TextovéPole 8"/>
          <p:cNvSpPr txBox="1"/>
          <p:nvPr/>
        </p:nvSpPr>
        <p:spPr>
          <a:xfrm>
            <a:off x="10064839" y="3155324"/>
            <a:ext cx="1848119" cy="369332"/>
          </a:xfrm>
          <a:prstGeom prst="rect">
            <a:avLst/>
          </a:prstGeom>
          <a:noFill/>
        </p:spPr>
        <p:txBody>
          <a:bodyPr wrap="square" rtlCol="0">
            <a:spAutoFit/>
          </a:bodyPr>
          <a:lstStyle/>
          <a:p>
            <a:r>
              <a:rPr lang="cs-CZ" dirty="0"/>
              <a:t>Okruh konotací</a:t>
            </a:r>
          </a:p>
        </p:txBody>
      </p:sp>
      <p:sp>
        <p:nvSpPr>
          <p:cNvPr id="10" name="TextovéPole 9"/>
          <p:cNvSpPr txBox="1"/>
          <p:nvPr/>
        </p:nvSpPr>
        <p:spPr>
          <a:xfrm>
            <a:off x="8500056" y="4475407"/>
            <a:ext cx="927279" cy="1200329"/>
          </a:xfrm>
          <a:prstGeom prst="rect">
            <a:avLst/>
          </a:prstGeom>
          <a:noFill/>
        </p:spPr>
        <p:txBody>
          <a:bodyPr wrap="square" rtlCol="0">
            <a:spAutoFit/>
          </a:bodyPr>
          <a:lstStyle/>
          <a:p>
            <a:r>
              <a:rPr lang="cs-CZ" dirty="0"/>
              <a:t>Místo významového prolnutí</a:t>
            </a:r>
          </a:p>
        </p:txBody>
      </p:sp>
    </p:spTree>
    <p:extLst>
      <p:ext uri="{BB962C8B-B14F-4D97-AF65-F5344CB8AC3E}">
        <p14:creationId xmlns:p14="http://schemas.microsoft.com/office/powerpoint/2010/main" val="1375358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EF5EC8-906A-D401-628A-069DFB4611B6}"/>
              </a:ext>
            </a:extLst>
          </p:cNvPr>
          <p:cNvSpPr>
            <a:spLocks noGrp="1"/>
          </p:cNvSpPr>
          <p:nvPr>
            <p:ph type="title"/>
          </p:nvPr>
        </p:nvSpPr>
        <p:spPr>
          <a:xfrm>
            <a:off x="360727" y="218115"/>
            <a:ext cx="11576807" cy="679508"/>
          </a:xfrm>
        </p:spPr>
        <p:txBody>
          <a:bodyPr>
            <a:normAutofit fontScale="90000"/>
          </a:bodyPr>
          <a:lstStyle/>
          <a:p>
            <a:r>
              <a:rPr lang="cs-CZ" dirty="0"/>
              <a:t>Básnické výrazové prostředky VII: obrazná pojmenování (03)</a:t>
            </a:r>
          </a:p>
        </p:txBody>
      </p:sp>
      <p:sp>
        <p:nvSpPr>
          <p:cNvPr id="3" name="Zástupný obsah 2">
            <a:extLst>
              <a:ext uri="{FF2B5EF4-FFF2-40B4-BE49-F238E27FC236}">
                <a16:creationId xmlns:a16="http://schemas.microsoft.com/office/drawing/2014/main" id="{D43A569E-F195-7835-E7B4-FB653B3D097E}"/>
              </a:ext>
            </a:extLst>
          </p:cNvPr>
          <p:cNvSpPr>
            <a:spLocks noGrp="1"/>
          </p:cNvSpPr>
          <p:nvPr>
            <p:ph sz="half" idx="1"/>
          </p:nvPr>
        </p:nvSpPr>
        <p:spPr>
          <a:xfrm>
            <a:off x="1149292" y="1644243"/>
            <a:ext cx="3942825" cy="4146958"/>
          </a:xfrm>
        </p:spPr>
        <p:txBody>
          <a:bodyPr>
            <a:normAutofit lnSpcReduction="10000"/>
          </a:bodyPr>
          <a:lstStyle/>
          <a:p>
            <a:r>
              <a:rPr lang="cs-CZ" dirty="0"/>
              <a:t>„V přísnosti čtverce zatkví hlava</a:t>
            </a:r>
          </a:p>
          <a:p>
            <a:r>
              <a:rPr lang="cs-CZ" dirty="0"/>
              <a:t>na stéblech utopence“</a:t>
            </a:r>
          </a:p>
          <a:p>
            <a:pPr lvl="3"/>
            <a:r>
              <a:rPr lang="cs-CZ" dirty="0"/>
              <a:t>(Josef Topol: Hlava)</a:t>
            </a:r>
          </a:p>
          <a:p>
            <a:pPr lvl="3"/>
            <a:r>
              <a:rPr lang="cs-CZ" dirty="0"/>
              <a:t>(rozsáhlá metaforická síť; </a:t>
            </a:r>
          </a:p>
          <a:p>
            <a:pPr lvl="3"/>
            <a:r>
              <a:rPr lang="cs-CZ" dirty="0"/>
              <a:t>pro porozumění je výhodné začínat od jejího konce)</a:t>
            </a:r>
          </a:p>
        </p:txBody>
      </p:sp>
      <p:sp>
        <p:nvSpPr>
          <p:cNvPr id="4" name="Zástupný obsah 3">
            <a:extLst>
              <a:ext uri="{FF2B5EF4-FFF2-40B4-BE49-F238E27FC236}">
                <a16:creationId xmlns:a16="http://schemas.microsoft.com/office/drawing/2014/main" id="{43868758-88EF-0D16-B752-A24B85260F17}"/>
              </a:ext>
            </a:extLst>
          </p:cNvPr>
          <p:cNvSpPr>
            <a:spLocks noGrp="1"/>
          </p:cNvSpPr>
          <p:nvPr>
            <p:ph sz="half" idx="2"/>
          </p:nvPr>
        </p:nvSpPr>
        <p:spPr>
          <a:xfrm>
            <a:off x="5092118" y="998291"/>
            <a:ext cx="6410906" cy="5771626"/>
          </a:xfrm>
        </p:spPr>
        <p:txBody>
          <a:bodyPr>
            <a:normAutofit lnSpcReduction="10000"/>
          </a:bodyPr>
          <a:lstStyle/>
          <a:p>
            <a:r>
              <a:rPr lang="cs-CZ" dirty="0"/>
              <a:t>„na stéblech utopence“: </a:t>
            </a:r>
          </a:p>
          <a:p>
            <a:r>
              <a:rPr lang="cs-CZ" dirty="0"/>
              <a:t>A) denotační okruhy výrazů „stébla“ a „utopenec“ se nijak neprolínají (a to ani když vezmeme v potaz význam „buřt s cibulí naložený v octě“); </a:t>
            </a:r>
          </a:p>
          <a:p>
            <a:r>
              <a:rPr lang="cs-CZ" dirty="0"/>
              <a:t>B) v oblasti konotací se ale prolnou skrze pořekadlo „tonoucí se stébla chytá“; utopenec je smutné pokračování tonoucího (zároveň už se stébel chytat nebude)</a:t>
            </a:r>
          </a:p>
          <a:p>
            <a:r>
              <a:rPr lang="cs-CZ" dirty="0"/>
              <a:t>„hlava / na stéblech utopence“: </a:t>
            </a:r>
          </a:p>
          <a:p>
            <a:r>
              <a:rPr lang="cs-CZ" dirty="0"/>
              <a:t>další nesourodý prvek, který se neváže skrz evidentní denotace; je to jiná než utopencova hlava? (hlava utopence na stéblech?; hlava na stéblech? – že jsou ta stébla utopencova, hraje jakou roli?; kde je zbytek těla (hlava bez těla – smrt podobně jako u utopence);</a:t>
            </a:r>
          </a:p>
          <a:p>
            <a:r>
              <a:rPr lang="cs-CZ" dirty="0"/>
              <a:t>„v přísnosti čtverce“: </a:t>
            </a:r>
          </a:p>
          <a:p>
            <a:r>
              <a:rPr lang="cs-CZ" dirty="0"/>
              <a:t>metonymické spojení (abstraktní a konkrétní předmětný výraz): čím je čtverec „přísný“?; </a:t>
            </a:r>
          </a:p>
          <a:p>
            <a:r>
              <a:rPr lang="cs-CZ" dirty="0"/>
              <a:t>geometrické tvary čtverce, hlavy (nečtvercová, konvexní) a stébel (přímky); do stroze umělého (čtverec) jsou vloženy živoucí, a tedy nepravidelné tvary (hlava, stébla, utopenec)</a:t>
            </a:r>
          </a:p>
        </p:txBody>
      </p:sp>
    </p:spTree>
    <p:extLst>
      <p:ext uri="{BB962C8B-B14F-4D97-AF65-F5344CB8AC3E}">
        <p14:creationId xmlns:p14="http://schemas.microsoft.com/office/powerpoint/2010/main" val="955611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9450" y="-90152"/>
            <a:ext cx="11702641" cy="895495"/>
          </a:xfrm>
        </p:spPr>
        <p:txBody>
          <a:bodyPr>
            <a:normAutofit/>
          </a:bodyPr>
          <a:lstStyle/>
          <a:p>
            <a:r>
              <a:rPr lang="cs-CZ" sz="3600" dirty="0"/>
              <a:t>Básnické výrazové prostředky VII: obrazná pojmenování (04)</a:t>
            </a:r>
          </a:p>
        </p:txBody>
      </p:sp>
      <p:sp>
        <p:nvSpPr>
          <p:cNvPr id="3" name="Zástupný symbol pro obsah 2"/>
          <p:cNvSpPr>
            <a:spLocks noGrp="1"/>
          </p:cNvSpPr>
          <p:nvPr>
            <p:ph idx="1"/>
          </p:nvPr>
        </p:nvSpPr>
        <p:spPr>
          <a:xfrm>
            <a:off x="1484310" y="805344"/>
            <a:ext cx="10018713" cy="5833716"/>
          </a:xfrm>
        </p:spPr>
        <p:txBody>
          <a:bodyPr>
            <a:normAutofit fontScale="77500" lnSpcReduction="20000"/>
          </a:bodyPr>
          <a:lstStyle/>
          <a:p>
            <a:r>
              <a:rPr lang="cs-CZ" dirty="0"/>
              <a:t>Metafora = konfrontace dvou významových sfér, jež se k sobě vztahují na základě podobnosti</a:t>
            </a:r>
          </a:p>
          <a:p>
            <a:r>
              <a:rPr lang="cs-CZ" dirty="0"/>
              <a:t>Metonymie = konfrontace dvou významových sfér, jež se k sobě vztahují na základě věcné souvislosti (vnějších nebo vnitřních vztahů):</a:t>
            </a:r>
          </a:p>
          <a:p>
            <a:r>
              <a:rPr lang="cs-CZ" i="1" dirty="0"/>
              <a:t>„na břehu moře </a:t>
            </a:r>
            <a:r>
              <a:rPr lang="cs-CZ" b="1" i="1" dirty="0"/>
              <a:t>maják</a:t>
            </a:r>
            <a:r>
              <a:rPr lang="cs-CZ" i="1" dirty="0"/>
              <a:t> do tmy </a:t>
            </a:r>
            <a:r>
              <a:rPr lang="cs-CZ" b="1" i="1" dirty="0"/>
              <a:t>hoří</a:t>
            </a:r>
            <a:r>
              <a:rPr lang="cs-CZ" i="1" dirty="0"/>
              <a:t>“</a:t>
            </a:r>
          </a:p>
          <a:p>
            <a:r>
              <a:rPr lang="cs-CZ" dirty="0"/>
              <a:t>Personifikace = obvykle typ metonymie, v níž je vztah založen na vložení lidských vlastností do sféry neživých věcí či abstraktních významů:</a:t>
            </a:r>
          </a:p>
          <a:p>
            <a:r>
              <a:rPr lang="cs-CZ" i="1" dirty="0"/>
              <a:t>„Ó jak </a:t>
            </a:r>
            <a:r>
              <a:rPr lang="cs-CZ" b="1" i="1" dirty="0"/>
              <a:t>plakaly šlehačkové dorty </a:t>
            </a:r>
            <a:r>
              <a:rPr lang="cs-CZ" i="1" dirty="0"/>
              <a:t>že už se nemohou / dosyta rozplácávat na nosech hrdinů!“</a:t>
            </a:r>
          </a:p>
          <a:p>
            <a:r>
              <a:rPr lang="cs-CZ" dirty="0"/>
              <a:t>Synekdocha = typ metonymie, v níž je vztah založen na vztahu části a celku (celek za část (</a:t>
            </a:r>
            <a:r>
              <a:rPr lang="cs-CZ" dirty="0" err="1"/>
              <a:t>totum</a:t>
            </a:r>
            <a:r>
              <a:rPr lang="cs-CZ" dirty="0"/>
              <a:t> pro parte) nebo část za celek (</a:t>
            </a:r>
            <a:r>
              <a:rPr lang="cs-CZ" dirty="0" err="1"/>
              <a:t>pars</a:t>
            </a:r>
            <a:r>
              <a:rPr lang="cs-CZ" dirty="0"/>
              <a:t> pro toto):</a:t>
            </a:r>
          </a:p>
          <a:p>
            <a:r>
              <a:rPr lang="cs-CZ" i="1" dirty="0"/>
              <a:t>„četl Vrchlického“</a:t>
            </a:r>
            <a:r>
              <a:rPr lang="cs-CZ" dirty="0"/>
              <a:t>;</a:t>
            </a:r>
          </a:p>
          <a:p>
            <a:r>
              <a:rPr lang="cs-CZ" i="1" dirty="0"/>
              <a:t>„Po schodech do sklepení skoro každý den </a:t>
            </a:r>
            <a:r>
              <a:rPr lang="cs-CZ" b="1" i="1" dirty="0"/>
              <a:t>sbíhaly dvě sukně</a:t>
            </a:r>
            <a:r>
              <a:rPr lang="cs-CZ" i="1" dirty="0"/>
              <a:t>, tyrkysově zelená a atlasově červená sukně dvou cikánek“</a:t>
            </a:r>
          </a:p>
          <a:p>
            <a:r>
              <a:rPr lang="cs-CZ" dirty="0"/>
              <a:t>Synestézie = konfrontace dvou významových sfér, jež se vztahují k různým smyslovým sférám:</a:t>
            </a:r>
          </a:p>
          <a:p>
            <a:r>
              <a:rPr lang="cs-CZ" i="1" dirty="0"/>
              <a:t>„Když jsem ji líbal na košilku / tu zazněl její lstivý </a:t>
            </a:r>
            <a:r>
              <a:rPr lang="cs-CZ" b="1" i="1" dirty="0"/>
              <a:t>smích / a rozsypal se </a:t>
            </a:r>
            <a:r>
              <a:rPr lang="cs-CZ" i="1" dirty="0"/>
              <a:t>v tisíc trylků / jak zmrzlý sníh, jak zmrzlý sníh…)</a:t>
            </a:r>
          </a:p>
          <a:p>
            <a:r>
              <a:rPr lang="cs-CZ" dirty="0"/>
              <a:t>Oxymóron = souřadné spojení dvou významově protikladných slov či sousloví:</a:t>
            </a:r>
          </a:p>
          <a:p>
            <a:r>
              <a:rPr lang="cs-CZ" i="1" dirty="0"/>
              <a:t>„Je včera, / bude dnes / a byla zítra.“</a:t>
            </a:r>
          </a:p>
          <a:p>
            <a:endParaRPr lang="cs-CZ" dirty="0"/>
          </a:p>
        </p:txBody>
      </p:sp>
    </p:spTree>
    <p:extLst>
      <p:ext uri="{BB962C8B-B14F-4D97-AF65-F5344CB8AC3E}">
        <p14:creationId xmlns:p14="http://schemas.microsoft.com/office/powerpoint/2010/main" val="317244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51516"/>
            <a:ext cx="10018713" cy="1236371"/>
          </a:xfrm>
        </p:spPr>
        <p:txBody>
          <a:bodyPr>
            <a:normAutofit fontScale="90000"/>
          </a:bodyPr>
          <a:lstStyle/>
          <a:p>
            <a:r>
              <a:rPr lang="cs-CZ" dirty="0"/>
              <a:t>Básnické výrazové prostředky VII: obrazná pojmenování (05)</a:t>
            </a:r>
          </a:p>
        </p:txBody>
      </p:sp>
      <p:sp>
        <p:nvSpPr>
          <p:cNvPr id="3" name="Zástupný symbol pro obsah 2"/>
          <p:cNvSpPr>
            <a:spLocks noGrp="1"/>
          </p:cNvSpPr>
          <p:nvPr>
            <p:ph sz="half" idx="1"/>
          </p:nvPr>
        </p:nvSpPr>
        <p:spPr>
          <a:xfrm>
            <a:off x="1094704" y="1358721"/>
            <a:ext cx="5284664" cy="5415566"/>
          </a:xfrm>
        </p:spPr>
        <p:txBody>
          <a:bodyPr/>
          <a:lstStyle/>
          <a:p>
            <a:r>
              <a:rPr lang="cs-CZ" b="1" dirty="0"/>
              <a:t>B) obrazná pojmenování symbolického typu: </a:t>
            </a:r>
            <a:r>
              <a:rPr lang="cs-CZ" dirty="0"/>
              <a:t>mohou být i jednoslovná, základem je obvykle nějaký konkrétní předmět, který ale zároveň označuje i abstraktní významy (kříž jako dva trámy přes sebe, ale taky symbol utrpení, vzkříšení, křesťanství atd.). Významy se šíří od těch zcela zjevných až po dílčí, slabé a subjektivní.</a:t>
            </a:r>
          </a:p>
          <a:p>
            <a:r>
              <a:rPr lang="cs-CZ" dirty="0"/>
              <a:t>Alegorie = jinotaj; obrazné vyjádření dějů, abstraktních pojmů a lidských vlastností, založené na utajené paralelnosti jevů</a:t>
            </a:r>
          </a:p>
          <a:p>
            <a:r>
              <a:rPr lang="cs-CZ" dirty="0"/>
              <a:t>Symbol = </a:t>
            </a:r>
            <a:r>
              <a:rPr lang="pl-PL" dirty="0"/>
              <a:t>znak, který zastupuje obecný pojem. K tomuto pojmu ale neodkazuje přímočaře, jako alegorie, ale skrze postupné poodhalování tohoto pojmu v textu.</a:t>
            </a:r>
            <a:endParaRPr lang="cs-CZ" dirty="0"/>
          </a:p>
        </p:txBody>
      </p:sp>
      <p:sp>
        <p:nvSpPr>
          <p:cNvPr id="9" name="Zástupný symbol pro obsah 8"/>
          <p:cNvSpPr>
            <a:spLocks noGrp="1"/>
          </p:cNvSpPr>
          <p:nvPr>
            <p:ph sz="half" idx="2"/>
          </p:nvPr>
        </p:nvSpPr>
        <p:spPr>
          <a:xfrm>
            <a:off x="6851561" y="2667000"/>
            <a:ext cx="4651462" cy="3124200"/>
          </a:xfrm>
        </p:spPr>
        <p:txBody>
          <a:bodyPr/>
          <a:lstStyle/>
          <a:p>
            <a:endParaRPr lang="cs-CZ" dirty="0"/>
          </a:p>
        </p:txBody>
      </p:sp>
      <p:sp>
        <p:nvSpPr>
          <p:cNvPr id="4" name="Prstenec 3"/>
          <p:cNvSpPr/>
          <p:nvPr/>
        </p:nvSpPr>
        <p:spPr>
          <a:xfrm>
            <a:off x="7579217" y="3863662"/>
            <a:ext cx="1017431" cy="965915"/>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Prstenec 5"/>
          <p:cNvSpPr/>
          <p:nvPr/>
        </p:nvSpPr>
        <p:spPr>
          <a:xfrm>
            <a:off x="7263685" y="3664039"/>
            <a:ext cx="1680692" cy="1416676"/>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Prstenec 7"/>
          <p:cNvSpPr/>
          <p:nvPr/>
        </p:nvSpPr>
        <p:spPr>
          <a:xfrm>
            <a:off x="6851561" y="3271233"/>
            <a:ext cx="2569335" cy="220228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TextovéPole 9"/>
          <p:cNvSpPr txBox="1"/>
          <p:nvPr/>
        </p:nvSpPr>
        <p:spPr>
          <a:xfrm>
            <a:off x="7579217" y="4063286"/>
            <a:ext cx="1068945" cy="923330"/>
          </a:xfrm>
          <a:prstGeom prst="rect">
            <a:avLst/>
          </a:prstGeom>
          <a:noFill/>
        </p:spPr>
        <p:txBody>
          <a:bodyPr wrap="square" rtlCol="0">
            <a:spAutoFit/>
          </a:bodyPr>
          <a:lstStyle/>
          <a:p>
            <a:r>
              <a:rPr lang="cs-CZ" dirty="0" err="1"/>
              <a:t>Konkr</a:t>
            </a:r>
            <a:r>
              <a:rPr lang="cs-CZ" dirty="0"/>
              <a:t>. pojmenování</a:t>
            </a:r>
          </a:p>
        </p:txBody>
      </p:sp>
      <p:sp>
        <p:nvSpPr>
          <p:cNvPr id="11" name="TextovéPole 10"/>
          <p:cNvSpPr txBox="1"/>
          <p:nvPr/>
        </p:nvSpPr>
        <p:spPr>
          <a:xfrm>
            <a:off x="8854226" y="3818586"/>
            <a:ext cx="1081826" cy="646331"/>
          </a:xfrm>
          <a:prstGeom prst="rect">
            <a:avLst/>
          </a:prstGeom>
          <a:noFill/>
        </p:spPr>
        <p:txBody>
          <a:bodyPr wrap="square" rtlCol="0">
            <a:spAutoFit/>
          </a:bodyPr>
          <a:lstStyle/>
          <a:p>
            <a:r>
              <a:rPr lang="cs-CZ" dirty="0" err="1"/>
              <a:t>Abstr</a:t>
            </a:r>
            <a:r>
              <a:rPr lang="cs-CZ" dirty="0"/>
              <a:t>. významy</a:t>
            </a:r>
          </a:p>
        </p:txBody>
      </p:sp>
    </p:spTree>
    <p:extLst>
      <p:ext uri="{BB962C8B-B14F-4D97-AF65-F5344CB8AC3E}">
        <p14:creationId xmlns:p14="http://schemas.microsoft.com/office/powerpoint/2010/main" val="2522093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02655"/>
            <a:ext cx="10018713" cy="1165538"/>
          </a:xfrm>
        </p:spPr>
        <p:txBody>
          <a:bodyPr>
            <a:normAutofit/>
          </a:bodyPr>
          <a:lstStyle/>
          <a:p>
            <a:r>
              <a:rPr lang="cs-CZ" sz="2800" dirty="0"/>
              <a:t>Básnické výrazové prostředky VIII: další prostředky fungující od roviny konkrétních tropů až po rovinu textovou</a:t>
            </a:r>
          </a:p>
        </p:txBody>
      </p:sp>
      <p:sp>
        <p:nvSpPr>
          <p:cNvPr id="3" name="Zástupný symbol pro obsah 2"/>
          <p:cNvSpPr>
            <a:spLocks noGrp="1"/>
          </p:cNvSpPr>
          <p:nvPr>
            <p:ph sz="half" idx="1"/>
          </p:nvPr>
        </p:nvSpPr>
        <p:spPr>
          <a:xfrm>
            <a:off x="1072341" y="1577663"/>
            <a:ext cx="6342611" cy="5190186"/>
          </a:xfrm>
        </p:spPr>
        <p:txBody>
          <a:bodyPr>
            <a:normAutofit lnSpcReduction="10000"/>
          </a:bodyPr>
          <a:lstStyle/>
          <a:p>
            <a:r>
              <a:rPr lang="cs-CZ" dirty="0"/>
              <a:t>Další konkrétní tropy:</a:t>
            </a:r>
          </a:p>
          <a:p>
            <a:r>
              <a:rPr lang="cs-CZ" dirty="0"/>
              <a:t>Epiteton = básnický přívlastek, který zdůrazňuje stálou (epiteton </a:t>
            </a:r>
            <a:r>
              <a:rPr lang="cs-CZ" dirty="0" err="1"/>
              <a:t>constans</a:t>
            </a:r>
            <a:r>
              <a:rPr lang="cs-CZ" dirty="0"/>
              <a:t>) nebo mimořádnou (epiteton </a:t>
            </a:r>
            <a:r>
              <a:rPr lang="cs-CZ" dirty="0" err="1"/>
              <a:t>ornans</a:t>
            </a:r>
            <a:r>
              <a:rPr lang="cs-CZ" dirty="0"/>
              <a:t>) vlastnost</a:t>
            </a:r>
          </a:p>
          <a:p>
            <a:r>
              <a:rPr lang="cs-CZ" dirty="0"/>
              <a:t>Přirovnání = vyjádření nějakého jevu za pomoci vztažení k jevu jinému (</a:t>
            </a:r>
            <a:r>
              <a:rPr lang="cs-CZ" i="1" dirty="0"/>
              <a:t>„spí hlad v lakomých slovech / </a:t>
            </a:r>
            <a:r>
              <a:rPr lang="cs-CZ" b="1" i="1" dirty="0"/>
              <a:t>jak děti na hřbitovech</a:t>
            </a:r>
            <a:r>
              <a:rPr lang="cs-CZ" i="1" dirty="0"/>
              <a:t>“)</a:t>
            </a:r>
            <a:endParaRPr lang="cs-CZ" dirty="0"/>
          </a:p>
          <a:p>
            <a:r>
              <a:rPr lang="cs-CZ" dirty="0"/>
              <a:t>Eufemismus = zjemnění; nahrazení významově nepříjemného slova zjemňujícím opisem </a:t>
            </a:r>
            <a:r>
              <a:rPr lang="cs-CZ" i="1" dirty="0"/>
              <a:t>(„místo, / otcova kde hlava / na sedmé již léto /věčný sen vyspává“</a:t>
            </a:r>
            <a:r>
              <a:rPr lang="cs-CZ" dirty="0"/>
              <a:t>)</a:t>
            </a:r>
          </a:p>
          <a:p>
            <a:r>
              <a:rPr lang="cs-CZ" dirty="0" err="1"/>
              <a:t>Litotés</a:t>
            </a:r>
            <a:r>
              <a:rPr lang="cs-CZ" dirty="0"/>
              <a:t> = zjemnění založené na vyjádření kladu dvěma zápory (</a:t>
            </a:r>
            <a:r>
              <a:rPr lang="cs-CZ" i="1" dirty="0"/>
              <a:t>„ona mne nemá nerada“</a:t>
            </a:r>
            <a:r>
              <a:rPr lang="cs-CZ" dirty="0"/>
              <a:t>)</a:t>
            </a:r>
          </a:p>
          <a:p>
            <a:r>
              <a:rPr lang="cs-CZ" dirty="0"/>
              <a:t>Pleonasmus = nadbytečné seskupení významově blízkých slov (</a:t>
            </a:r>
            <a:r>
              <a:rPr lang="cs-CZ" i="1" dirty="0"/>
              <a:t>„a měsíc (</a:t>
            </a:r>
            <a:r>
              <a:rPr lang="cs-CZ" b="1" i="1" dirty="0"/>
              <a:t>tedy luna</a:t>
            </a:r>
            <a:r>
              <a:rPr lang="cs-CZ" i="1" dirty="0"/>
              <a:t>) / hledal vlásenky ztracené na mokré trávě“</a:t>
            </a:r>
            <a:r>
              <a:rPr lang="cs-CZ" dirty="0"/>
              <a:t>)</a:t>
            </a:r>
          </a:p>
          <a:p>
            <a:r>
              <a:rPr lang="cs-CZ" dirty="0"/>
              <a:t>Neologismus = nové, uměle vytvořené slovo (</a:t>
            </a:r>
            <a:r>
              <a:rPr lang="cs-CZ" i="1" dirty="0"/>
              <a:t>„a smutkem </a:t>
            </a:r>
            <a:r>
              <a:rPr lang="cs-CZ" b="1" i="1" dirty="0" err="1"/>
              <a:t>zhavranělé</a:t>
            </a:r>
            <a:r>
              <a:rPr lang="cs-CZ" i="1" dirty="0"/>
              <a:t> rýmy“</a:t>
            </a:r>
            <a:r>
              <a:rPr lang="cs-CZ" dirty="0"/>
              <a:t>)</a:t>
            </a:r>
          </a:p>
        </p:txBody>
      </p:sp>
      <p:sp>
        <p:nvSpPr>
          <p:cNvPr id="4" name="Zástupný symbol pro obsah 3"/>
          <p:cNvSpPr>
            <a:spLocks noGrp="1"/>
          </p:cNvSpPr>
          <p:nvPr>
            <p:ph sz="half" idx="2"/>
          </p:nvPr>
        </p:nvSpPr>
        <p:spPr>
          <a:xfrm>
            <a:off x="7830589" y="1667813"/>
            <a:ext cx="3672434" cy="5100035"/>
          </a:xfrm>
        </p:spPr>
        <p:txBody>
          <a:bodyPr>
            <a:normAutofit lnSpcReduction="10000"/>
          </a:bodyPr>
          <a:lstStyle/>
          <a:p>
            <a:r>
              <a:rPr lang="cs-CZ" dirty="0"/>
              <a:t>Prostředky fungující spíše až na rovině textové:</a:t>
            </a:r>
          </a:p>
          <a:p>
            <a:r>
              <a:rPr lang="cs-CZ" dirty="0"/>
              <a:t>Hyperbola = nadsázka; zveličení významu</a:t>
            </a:r>
          </a:p>
          <a:p>
            <a:r>
              <a:rPr lang="cs-CZ" dirty="0"/>
              <a:t>Ironie = to, co je ve skutečnosti míněno, je vyjádřeno opakem konvenčního (doslovného) významu toho, co bylo skutečně řečeno (</a:t>
            </a:r>
            <a:r>
              <a:rPr lang="cs-CZ" i="1" dirty="0"/>
              <a:t>„Nechceš rozbít ještě něco?“</a:t>
            </a:r>
            <a:r>
              <a:rPr lang="cs-CZ" dirty="0"/>
              <a:t>)</a:t>
            </a:r>
          </a:p>
          <a:p>
            <a:r>
              <a:rPr lang="cs-CZ" dirty="0"/>
              <a:t>Sarkasmus = vyhrocená, posměšná ironie, která chce umlčet protivníka a rozpravu ukončit</a:t>
            </a:r>
          </a:p>
          <a:p>
            <a:endParaRPr lang="cs-CZ" dirty="0"/>
          </a:p>
        </p:txBody>
      </p:sp>
    </p:spTree>
    <p:extLst>
      <p:ext uri="{BB962C8B-B14F-4D97-AF65-F5344CB8AC3E}">
        <p14:creationId xmlns:p14="http://schemas.microsoft.com/office/powerpoint/2010/main" val="3827188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F69958-6B88-4AF5-A474-B2D24CBBB26B}"/>
              </a:ext>
            </a:extLst>
          </p:cNvPr>
          <p:cNvSpPr>
            <a:spLocks noGrp="1"/>
          </p:cNvSpPr>
          <p:nvPr>
            <p:ph type="title"/>
          </p:nvPr>
        </p:nvSpPr>
        <p:spPr>
          <a:xfrm>
            <a:off x="1484311" y="100668"/>
            <a:ext cx="10018713" cy="1073791"/>
          </a:xfrm>
        </p:spPr>
        <p:txBody>
          <a:bodyPr/>
          <a:lstStyle/>
          <a:p>
            <a:r>
              <a:rPr lang="cs-CZ" dirty="0"/>
              <a:t>Praktické příklady: Báseň jako výrazová hříčka</a:t>
            </a:r>
          </a:p>
        </p:txBody>
      </p:sp>
      <p:sp>
        <p:nvSpPr>
          <p:cNvPr id="3" name="Zástupný obsah 2">
            <a:extLst>
              <a:ext uri="{FF2B5EF4-FFF2-40B4-BE49-F238E27FC236}">
                <a16:creationId xmlns:a16="http://schemas.microsoft.com/office/drawing/2014/main" id="{B893AC30-A131-460C-91F4-E23D9AD52AF6}"/>
              </a:ext>
            </a:extLst>
          </p:cNvPr>
          <p:cNvSpPr>
            <a:spLocks noGrp="1"/>
          </p:cNvSpPr>
          <p:nvPr>
            <p:ph sz="half" idx="1"/>
          </p:nvPr>
        </p:nvSpPr>
        <p:spPr>
          <a:xfrm>
            <a:off x="1308684" y="1744911"/>
            <a:ext cx="5070684" cy="4046290"/>
          </a:xfrm>
        </p:spPr>
        <p:txBody>
          <a:bodyPr>
            <a:normAutofit fontScale="62500" lnSpcReduction="20000"/>
          </a:bodyPr>
          <a:lstStyle/>
          <a:p>
            <a:pPr hangingPunct="0"/>
            <a:r>
              <a:rPr lang="cs-CZ" sz="1800" b="1" dirty="0">
                <a:effectLst/>
                <a:latin typeface="Times New Roman" panose="02020603050405020304" pitchFamily="18" charset="0"/>
                <a:ea typeface="Times New Roman" panose="02020603050405020304" pitchFamily="18" charset="0"/>
              </a:rPr>
              <a:t>Konstantin Biebl: Ruská</a:t>
            </a:r>
            <a:endParaRPr lang="cs-CZ" sz="1800" dirty="0">
              <a:effectLst/>
              <a:latin typeface="Times New Roman" panose="02020603050405020304" pitchFamily="18" charset="0"/>
              <a:ea typeface="Times New Roman" panose="02020603050405020304" pitchFamily="18" charset="0"/>
            </a:endParaRPr>
          </a:p>
          <a:p>
            <a:pPr hangingPunct="0"/>
            <a:r>
              <a:rPr lang="cs-CZ" sz="1800" b="1" dirty="0">
                <a:effectLst/>
                <a:latin typeface="Times New Roman" panose="02020603050405020304" pitchFamily="18" charset="0"/>
                <a:ea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endParaRPr>
          </a:p>
          <a:p>
            <a:pPr hangingPunct="0"/>
            <a:r>
              <a:rPr lang="cs-CZ" sz="1800" dirty="0">
                <a:effectLst/>
                <a:latin typeface="Times New Roman" panose="02020603050405020304" pitchFamily="18" charset="0"/>
                <a:ea typeface="Times New Roman" panose="02020603050405020304" pitchFamily="18" charset="0"/>
              </a:rPr>
              <a:t>U krbu </a:t>
            </a:r>
            <a:r>
              <a:rPr lang="cs-CZ" sz="1800" dirty="0" err="1">
                <a:effectLst/>
                <a:latin typeface="Times New Roman" panose="02020603050405020304" pitchFamily="18" charset="0"/>
                <a:ea typeface="Times New Roman" panose="02020603050405020304" pitchFamily="18" charset="0"/>
              </a:rPr>
              <a:t>rus</a:t>
            </a:r>
            <a:r>
              <a:rPr lang="cs-CZ" sz="1800" dirty="0">
                <a:effectLst/>
                <a:latin typeface="Times New Roman" panose="02020603050405020304" pitchFamily="18" charset="0"/>
                <a:ea typeface="Times New Roman" panose="02020603050405020304" pitchFamily="18" charset="0"/>
              </a:rPr>
              <a:t> v Rusku u Rusů</a:t>
            </a:r>
          </a:p>
          <a:p>
            <a:pPr hangingPunct="0"/>
            <a:r>
              <a:rPr lang="cs-CZ" sz="1800" dirty="0">
                <a:effectLst/>
                <a:latin typeface="Times New Roman" panose="02020603050405020304" pitchFamily="18" charset="0"/>
                <a:ea typeface="Times New Roman" panose="02020603050405020304" pitchFamily="18" charset="0"/>
              </a:rPr>
              <a:t>aj!</a:t>
            </a:r>
          </a:p>
          <a:p>
            <a:pPr hangingPunct="0"/>
            <a:r>
              <a:rPr lang="cs-CZ" sz="1800" dirty="0">
                <a:effectLst/>
                <a:latin typeface="Times New Roman" panose="02020603050405020304" pitchFamily="18" charset="0"/>
                <a:ea typeface="Times New Roman" panose="02020603050405020304" pitchFamily="18" charset="0"/>
              </a:rPr>
              <a:t>Balalajka Baj-kaj-laj</a:t>
            </a:r>
          </a:p>
          <a:p>
            <a:pPr hangingPunct="0"/>
            <a:r>
              <a:rPr lang="cs-CZ" sz="1800" dirty="0">
                <a:effectLst/>
                <a:latin typeface="Times New Roman" panose="02020603050405020304" pitchFamily="18" charset="0"/>
                <a:ea typeface="Times New Roman" panose="02020603050405020304" pitchFamily="18" charset="0"/>
              </a:rPr>
              <a:t>rum kus cukru s ubrusu</a:t>
            </a:r>
          </a:p>
          <a:p>
            <a:pPr hangingPunct="0"/>
            <a:r>
              <a:rPr lang="cs-CZ" sz="1800" dirty="0">
                <a:effectLst/>
                <a:latin typeface="Times New Roman" panose="02020603050405020304" pitchFamily="18" charset="0"/>
                <a:ea typeface="Times New Roman" panose="02020603050405020304" pitchFamily="18" charset="0"/>
              </a:rPr>
              <a:t>a vař čaj</a:t>
            </a:r>
          </a:p>
          <a:p>
            <a:pPr hangingPunct="0"/>
            <a:r>
              <a:rPr lang="cs-CZ" sz="1800" dirty="0">
                <a:effectLst/>
                <a:latin typeface="Times New Roman" panose="02020603050405020304" pitchFamily="18" charset="0"/>
                <a:ea typeface="Times New Roman" panose="02020603050405020304" pitchFamily="18" charset="0"/>
              </a:rPr>
              <a:t> </a:t>
            </a:r>
          </a:p>
          <a:p>
            <a:pPr hangingPunct="0"/>
            <a:r>
              <a:rPr lang="cs-CZ" sz="1800" dirty="0">
                <a:effectLst/>
                <a:latin typeface="Times New Roman" panose="02020603050405020304" pitchFamily="18" charset="0"/>
                <a:ea typeface="Times New Roman" panose="02020603050405020304" pitchFamily="18" charset="0"/>
              </a:rPr>
              <a:t>Hraj a vař čaj! </a:t>
            </a:r>
          </a:p>
          <a:p>
            <a:pPr hangingPunct="0"/>
            <a:r>
              <a:rPr lang="cs-CZ" sz="1800" dirty="0">
                <a:effectLst/>
                <a:latin typeface="Times New Roman" panose="02020603050405020304" pitchFamily="18" charset="0"/>
                <a:ea typeface="Times New Roman" panose="02020603050405020304" pitchFamily="18" charset="0"/>
              </a:rPr>
              <a:t> </a:t>
            </a:r>
          </a:p>
          <a:p>
            <a:pPr hangingPunct="0"/>
            <a:r>
              <a:rPr lang="cs-CZ" sz="1800" dirty="0">
                <a:effectLst/>
                <a:latin typeface="Times New Roman" panose="02020603050405020304" pitchFamily="18" charset="0"/>
                <a:ea typeface="Times New Roman" panose="02020603050405020304" pitchFamily="18" charset="0"/>
              </a:rPr>
              <a:t>		(Zlatými řetězy, 1926)</a:t>
            </a:r>
          </a:p>
          <a:p>
            <a:endParaRPr lang="cs-CZ" dirty="0"/>
          </a:p>
        </p:txBody>
      </p:sp>
      <p:sp>
        <p:nvSpPr>
          <p:cNvPr id="4" name="Zástupný obsah 3">
            <a:extLst>
              <a:ext uri="{FF2B5EF4-FFF2-40B4-BE49-F238E27FC236}">
                <a16:creationId xmlns:a16="http://schemas.microsoft.com/office/drawing/2014/main" id="{626CE221-E34E-43CA-BDF6-9F0819D781CF}"/>
              </a:ext>
            </a:extLst>
          </p:cNvPr>
          <p:cNvSpPr>
            <a:spLocks noGrp="1"/>
          </p:cNvSpPr>
          <p:nvPr>
            <p:ph sz="half" idx="2"/>
          </p:nvPr>
        </p:nvSpPr>
        <p:spPr>
          <a:xfrm>
            <a:off x="5385732" y="1174459"/>
            <a:ext cx="6806267" cy="5503178"/>
          </a:xfrm>
        </p:spPr>
        <p:txBody>
          <a:bodyPr>
            <a:normAutofit fontScale="62500" lnSpcReduction="20000"/>
          </a:bodyPr>
          <a:lstStyle/>
          <a:p>
            <a:r>
              <a:rPr lang="cs-CZ" dirty="0"/>
              <a:t>Dominuje nikoli analýza nějakého tématu, ale způsob selekce a uspořádání výrazových prostředků: Do básně se „dostanou“ pouze slova s dominancí hlásek „u“, „r“, „s“, „k“ (verš 1 a 4) či „a“, „j“, „l“, „k“, „b“ (ostatní verše).</a:t>
            </a:r>
          </a:p>
          <a:p>
            <a:r>
              <a:rPr lang="cs-CZ" dirty="0"/>
              <a:t>Základem básně je tedy zvuk a znělost (eufonie) určitých hlásek, nikoli lexikální význam slov, která tvoří.</a:t>
            </a:r>
          </a:p>
          <a:p>
            <a:r>
              <a:rPr lang="cs-CZ" dirty="0"/>
              <a:t>Přesto i volba slov určitou významovou roli hraje: Titulem „Ruská“ vzniká očekávání básně o „ruskosti“ (o tom, co dělá Rusko Ruskem) – některá slova tomu odpovídají, jiná (rum, snad i krb) zas ne – ta se do básně dostala právě díky své znělosti, nikoli kvůli tomu, co označují.</a:t>
            </a:r>
          </a:p>
          <a:p>
            <a:r>
              <a:rPr lang="cs-CZ" dirty="0"/>
              <a:t>Intertextovost: „Píseň Baj-Kaj-Laj: Indický pochod“ (hudba Karel Pospíšil, text Jiří Chocholouš, cca 1908):</a:t>
            </a:r>
          </a:p>
          <a:p>
            <a:r>
              <a:rPr lang="cs-CZ" dirty="0"/>
              <a:t>My jsme obec světoznámá</a:t>
            </a:r>
          </a:p>
          <a:p>
            <a:r>
              <a:rPr lang="cs-CZ" dirty="0"/>
              <a:t>Baj-Kaj-Laj;</a:t>
            </a:r>
          </a:p>
          <a:p>
            <a:r>
              <a:rPr lang="cs-CZ" dirty="0"/>
              <a:t>tam kde Šiva, Višnu, Bráhma -</a:t>
            </a:r>
          </a:p>
          <a:p>
            <a:r>
              <a:rPr lang="cs-CZ" dirty="0"/>
              <a:t>náš je kraj!</a:t>
            </a:r>
          </a:p>
          <a:p>
            <a:r>
              <a:rPr lang="cs-CZ" dirty="0"/>
              <a:t>Nás veselou chásku</a:t>
            </a:r>
          </a:p>
          <a:p>
            <a:r>
              <a:rPr lang="cs-CZ" dirty="0"/>
              <a:t>všude </a:t>
            </a:r>
            <a:r>
              <a:rPr lang="cs-CZ" dirty="0" err="1"/>
              <a:t>znaj</a:t>
            </a:r>
            <a:r>
              <a:rPr lang="cs-CZ" dirty="0"/>
              <a:t>:</a:t>
            </a:r>
          </a:p>
          <a:p>
            <a:r>
              <a:rPr lang="cs-CZ" dirty="0"/>
              <a:t>k pivečku má velkou lásku</a:t>
            </a:r>
          </a:p>
          <a:p>
            <a:r>
              <a:rPr lang="cs-CZ" dirty="0"/>
              <a:t>Baj-Kaj-Laj.</a:t>
            </a:r>
          </a:p>
          <a:p>
            <a:endParaRPr lang="cs-CZ" dirty="0"/>
          </a:p>
          <a:p>
            <a:r>
              <a:rPr lang="cs-CZ" dirty="0"/>
              <a:t>Závěr refrénu:</a:t>
            </a:r>
          </a:p>
          <a:p>
            <a:r>
              <a:rPr lang="cs-CZ" dirty="0"/>
              <a:t>Praha je všech Čechů ráj,</a:t>
            </a:r>
          </a:p>
          <a:p>
            <a:r>
              <a:rPr lang="cs-CZ" dirty="0"/>
              <a:t>ať žije Baj-Kaj-Laj,</a:t>
            </a:r>
          </a:p>
          <a:p>
            <a:r>
              <a:rPr lang="cs-CZ" dirty="0"/>
              <a:t>Baj-Kaj-Laj!</a:t>
            </a:r>
          </a:p>
        </p:txBody>
      </p:sp>
    </p:spTree>
    <p:extLst>
      <p:ext uri="{BB962C8B-B14F-4D97-AF65-F5344CB8AC3E}">
        <p14:creationId xmlns:p14="http://schemas.microsoft.com/office/powerpoint/2010/main" val="2774039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15AA1C-F70F-42BC-B409-7AD516CE07B5}"/>
              </a:ext>
            </a:extLst>
          </p:cNvPr>
          <p:cNvSpPr>
            <a:spLocks noGrp="1"/>
          </p:cNvSpPr>
          <p:nvPr>
            <p:ph type="title"/>
          </p:nvPr>
        </p:nvSpPr>
        <p:spPr>
          <a:xfrm>
            <a:off x="1484311" y="75502"/>
            <a:ext cx="10018713" cy="713063"/>
          </a:xfrm>
        </p:spPr>
        <p:txBody>
          <a:bodyPr/>
          <a:lstStyle/>
          <a:p>
            <a:r>
              <a:rPr lang="cs-CZ" dirty="0"/>
              <a:t>Praktické příklady – Tři básně o pohřbu</a:t>
            </a:r>
          </a:p>
        </p:txBody>
      </p:sp>
      <p:sp>
        <p:nvSpPr>
          <p:cNvPr id="3" name="Zástupný obsah 2">
            <a:extLst>
              <a:ext uri="{FF2B5EF4-FFF2-40B4-BE49-F238E27FC236}">
                <a16:creationId xmlns:a16="http://schemas.microsoft.com/office/drawing/2014/main" id="{A204AB76-5E89-47BF-A111-F89E2F406718}"/>
              </a:ext>
            </a:extLst>
          </p:cNvPr>
          <p:cNvSpPr>
            <a:spLocks noGrp="1"/>
          </p:cNvSpPr>
          <p:nvPr>
            <p:ph sz="half" idx="1"/>
          </p:nvPr>
        </p:nvSpPr>
        <p:spPr>
          <a:xfrm>
            <a:off x="956346" y="1149292"/>
            <a:ext cx="5423022" cy="5708707"/>
          </a:xfrm>
        </p:spPr>
        <p:txBody>
          <a:bodyPr>
            <a:normAutofit fontScale="92500" lnSpcReduction="20000"/>
          </a:bodyPr>
          <a:lstStyle/>
          <a:p>
            <a:r>
              <a:rPr lang="cs-CZ" b="1" dirty="0"/>
              <a:t>Josef Václav Sládek: Polní cestou</a:t>
            </a:r>
          </a:p>
          <a:p>
            <a:endParaRPr lang="cs-CZ" dirty="0"/>
          </a:p>
          <a:p>
            <a:r>
              <a:rPr lang="cs-CZ" dirty="0"/>
              <a:t>Polní cestou, bez příkrovu</a:t>
            </a:r>
          </a:p>
          <a:p>
            <a:r>
              <a:rPr lang="cs-CZ" dirty="0"/>
              <a:t>nesli jsme ji ke hřbitovu;</a:t>
            </a:r>
          </a:p>
          <a:p>
            <a:r>
              <a:rPr lang="cs-CZ" dirty="0"/>
              <a:t>vůkol mladé žito vlálo,</a:t>
            </a:r>
          </a:p>
          <a:p>
            <a:r>
              <a:rPr lang="cs-CZ" dirty="0"/>
              <a:t>skřivan zpíval, slunce plálo</a:t>
            </a:r>
          </a:p>
          <a:p>
            <a:r>
              <a:rPr lang="cs-CZ" dirty="0"/>
              <a:t>   na ty role otevřené,</a:t>
            </a:r>
          </a:p>
          <a:p>
            <a:r>
              <a:rPr lang="cs-CZ" dirty="0"/>
              <a:t>   na ty oči uzamčené.</a:t>
            </a:r>
          </a:p>
          <a:p>
            <a:endParaRPr lang="cs-CZ" dirty="0"/>
          </a:p>
          <a:p>
            <a:r>
              <a:rPr lang="cs-CZ" dirty="0"/>
              <a:t>Z štěpů, jež kol cesty stály,</a:t>
            </a:r>
          </a:p>
          <a:p>
            <a:r>
              <a:rPr lang="cs-CZ" dirty="0"/>
              <a:t>květy v tvář jí napadaly;</a:t>
            </a:r>
          </a:p>
          <a:p>
            <a:r>
              <a:rPr lang="cs-CZ" dirty="0"/>
              <a:t>na barvínku kolem čela</a:t>
            </a:r>
          </a:p>
          <a:p>
            <a:r>
              <a:rPr lang="cs-CZ" dirty="0"/>
              <a:t>zabzučela bludná včela;</a:t>
            </a:r>
          </a:p>
          <a:p>
            <a:r>
              <a:rPr lang="cs-CZ" dirty="0"/>
              <a:t>   my ji nesli, druzí pěli,</a:t>
            </a:r>
          </a:p>
          <a:p>
            <a:r>
              <a:rPr lang="cs-CZ" dirty="0"/>
              <a:t>   od hřbitova zvony zněly.	</a:t>
            </a:r>
          </a:p>
          <a:p>
            <a:r>
              <a:rPr lang="cs-CZ" dirty="0"/>
              <a:t>(Selské písně a České znělky, 1889)</a:t>
            </a:r>
          </a:p>
          <a:p>
            <a:endParaRPr lang="cs-CZ" dirty="0"/>
          </a:p>
        </p:txBody>
      </p:sp>
      <p:sp>
        <p:nvSpPr>
          <p:cNvPr id="4" name="Zástupný obsah 3">
            <a:extLst>
              <a:ext uri="{FF2B5EF4-FFF2-40B4-BE49-F238E27FC236}">
                <a16:creationId xmlns:a16="http://schemas.microsoft.com/office/drawing/2014/main" id="{FF2A904B-7EEB-490A-A09D-22EE3D49D0FC}"/>
              </a:ext>
            </a:extLst>
          </p:cNvPr>
          <p:cNvSpPr>
            <a:spLocks noGrp="1"/>
          </p:cNvSpPr>
          <p:nvPr>
            <p:ph sz="half" idx="2"/>
          </p:nvPr>
        </p:nvSpPr>
        <p:spPr>
          <a:xfrm>
            <a:off x="5536734" y="952153"/>
            <a:ext cx="6655265" cy="5708706"/>
          </a:xfrm>
        </p:spPr>
        <p:txBody>
          <a:bodyPr>
            <a:normAutofit fontScale="92500" lnSpcReduction="20000"/>
          </a:bodyPr>
          <a:lstStyle/>
          <a:p>
            <a:r>
              <a:rPr lang="cs-CZ" dirty="0"/>
              <a:t>Rytmus: </a:t>
            </a:r>
          </a:p>
          <a:p>
            <a:r>
              <a:rPr lang="cs-CZ" dirty="0"/>
              <a:t>Polní cestou, bez příkrovu</a:t>
            </a:r>
          </a:p>
          <a:p>
            <a:r>
              <a:rPr lang="cs-CZ" dirty="0"/>
              <a:t>   X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(jiný způsob značení: – U – U – U – U)</a:t>
            </a:r>
          </a:p>
          <a:p>
            <a:r>
              <a:rPr lang="cs-CZ" dirty="0"/>
              <a:t>(trochejské metrum: evokuje harmoničnost, spád, rytmus kroku)</a:t>
            </a:r>
          </a:p>
          <a:p>
            <a:r>
              <a:rPr lang="cs-CZ" dirty="0"/>
              <a:t>Rým: sdružený (</a:t>
            </a:r>
            <a:r>
              <a:rPr lang="cs-CZ" dirty="0" err="1"/>
              <a:t>aa</a:t>
            </a:r>
            <a:r>
              <a:rPr lang="cs-CZ" dirty="0"/>
              <a:t> bb </a:t>
            </a:r>
            <a:r>
              <a:rPr lang="cs-CZ" dirty="0" err="1"/>
              <a:t>cc</a:t>
            </a:r>
            <a:r>
              <a:rPr lang="cs-CZ" dirty="0"/>
              <a:t>): opět nápodoba kroku (raz dva) a harmonizace</a:t>
            </a:r>
          </a:p>
          <a:p>
            <a:r>
              <a:rPr lang="cs-CZ" dirty="0"/>
              <a:t>Anafora: 5. a 6. verš 1. sloky (očekáváme ji i ve druhé sloce, ale tam chybí)</a:t>
            </a:r>
          </a:p>
          <a:p>
            <a:r>
              <a:rPr lang="cs-CZ" dirty="0"/>
              <a:t>Kontrast: otevřené (role) x uzamčené (oči)</a:t>
            </a:r>
          </a:p>
          <a:p>
            <a:r>
              <a:rPr lang="cs-CZ" dirty="0"/>
              <a:t>– Rytmická i rýmová harmonizace se výrazně staví do kontrastu s tématem smrti)</a:t>
            </a:r>
          </a:p>
          <a:p>
            <a:r>
              <a:rPr lang="cs-CZ" dirty="0"/>
              <a:t>Motivická struktura: motivy přírodní (cesta, obilí, ptáci, slunce, pole, stromy a květy, včela) – významy otevřenosti, plynulosti, plodnosti, kontinuity x motivy lidské, společenské (hřbitov, oči, tvář, barvínek jako pohřební květ pro zemřelé děti (proti očarování), implicitně i rakev, zpěv a zvony) – významy uzavřenosti, krátkosti, pomíjivosti); někdy se obě motivické sféry prolínají (mladá dívka, mladé obilí), ale o to víc zároveň vytane jejich kontrast. Motivy zde zároveň fungují jako symboly.</a:t>
            </a:r>
          </a:p>
          <a:p>
            <a:r>
              <a:rPr lang="cs-CZ" dirty="0"/>
              <a:t>Téma: Nepřerušovaný, plynulý tok přírodního dění x přerušený tok lidského života; subjekty: my – ona – my – oni (kolektivita pohřebního rituálu x jedinečnost mrtvé)</a:t>
            </a:r>
          </a:p>
        </p:txBody>
      </p:sp>
    </p:spTree>
    <p:extLst>
      <p:ext uri="{BB962C8B-B14F-4D97-AF65-F5344CB8AC3E}">
        <p14:creationId xmlns:p14="http://schemas.microsoft.com/office/powerpoint/2010/main" val="774328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AC0DE1-B6C0-493A-9BAB-40E32FCC99FC}"/>
              </a:ext>
            </a:extLst>
          </p:cNvPr>
          <p:cNvSpPr>
            <a:spLocks noGrp="1"/>
          </p:cNvSpPr>
          <p:nvPr>
            <p:ph type="title"/>
          </p:nvPr>
        </p:nvSpPr>
        <p:spPr>
          <a:xfrm>
            <a:off x="1484311" y="167780"/>
            <a:ext cx="10018713" cy="604007"/>
          </a:xfrm>
        </p:spPr>
        <p:txBody>
          <a:bodyPr>
            <a:normAutofit fontScale="90000"/>
          </a:bodyPr>
          <a:lstStyle/>
          <a:p>
            <a:r>
              <a:rPr lang="cs-CZ" dirty="0"/>
              <a:t>Praktické příklady – Tři básně o pohřbu II</a:t>
            </a:r>
          </a:p>
        </p:txBody>
      </p:sp>
      <p:sp>
        <p:nvSpPr>
          <p:cNvPr id="3" name="Zástupný obsah 2">
            <a:extLst>
              <a:ext uri="{FF2B5EF4-FFF2-40B4-BE49-F238E27FC236}">
                <a16:creationId xmlns:a16="http://schemas.microsoft.com/office/drawing/2014/main" id="{01650D93-CD10-42A7-BBEA-695F086DBFD6}"/>
              </a:ext>
            </a:extLst>
          </p:cNvPr>
          <p:cNvSpPr>
            <a:spLocks noGrp="1"/>
          </p:cNvSpPr>
          <p:nvPr>
            <p:ph sz="half" idx="1"/>
          </p:nvPr>
        </p:nvSpPr>
        <p:spPr>
          <a:xfrm>
            <a:off x="1484310" y="939567"/>
            <a:ext cx="3976923" cy="5847127"/>
          </a:xfrm>
        </p:spPr>
        <p:txBody>
          <a:bodyPr>
            <a:normAutofit fontScale="62500" lnSpcReduction="20000"/>
          </a:bodyPr>
          <a:lstStyle/>
          <a:p>
            <a:r>
              <a:rPr lang="cs-CZ" b="1" dirty="0"/>
              <a:t>Oldřich Mikulášek: Vesnický pohřeb</a:t>
            </a:r>
          </a:p>
          <a:p>
            <a:endParaRPr lang="cs-CZ" dirty="0"/>
          </a:p>
          <a:p>
            <a:r>
              <a:rPr lang="cs-CZ" dirty="0"/>
              <a:t>Vracejí se z pohřbu.</a:t>
            </a:r>
          </a:p>
          <a:p>
            <a:r>
              <a:rPr lang="cs-CZ" dirty="0"/>
              <a:t>Slov - míň neutrousí</a:t>
            </a:r>
          </a:p>
          <a:p>
            <a:r>
              <a:rPr lang="cs-CZ" dirty="0"/>
              <a:t>stébel žebřiňák.</a:t>
            </a:r>
          </a:p>
          <a:p>
            <a:r>
              <a:rPr lang="cs-CZ" dirty="0"/>
              <a:t>Naškrobené límce</a:t>
            </a:r>
          </a:p>
          <a:p>
            <a:r>
              <a:rPr lang="cs-CZ" dirty="0"/>
              <a:t>povzdech v hrdle rdousí:</a:t>
            </a:r>
          </a:p>
          <a:p>
            <a:r>
              <a:rPr lang="cs-CZ" dirty="0"/>
              <a:t>A tož tak.</a:t>
            </a:r>
          </a:p>
          <a:p>
            <a:endParaRPr lang="cs-CZ" dirty="0"/>
          </a:p>
          <a:p>
            <a:r>
              <a:rPr lang="cs-CZ" dirty="0"/>
              <a:t>Těžký, braši, život, </a:t>
            </a:r>
          </a:p>
          <a:p>
            <a:r>
              <a:rPr lang="cs-CZ" dirty="0"/>
              <a:t>marné všecky řeči,</a:t>
            </a:r>
          </a:p>
          <a:p>
            <a:r>
              <a:rPr lang="cs-CZ" dirty="0"/>
              <a:t>když jde nebem mrak.</a:t>
            </a:r>
          </a:p>
          <a:p>
            <a:r>
              <a:rPr lang="cs-CZ" dirty="0"/>
              <a:t>Člověk v truhle zdá se</a:t>
            </a:r>
          </a:p>
          <a:p>
            <a:r>
              <a:rPr lang="cs-CZ" dirty="0"/>
              <a:t>vždycky trochu těžší.</a:t>
            </a:r>
          </a:p>
          <a:p>
            <a:r>
              <a:rPr lang="cs-CZ" dirty="0"/>
              <a:t>A tož tak.</a:t>
            </a:r>
          </a:p>
          <a:p>
            <a:endParaRPr lang="cs-CZ" dirty="0"/>
          </a:p>
          <a:p>
            <a:r>
              <a:rPr lang="cs-CZ" dirty="0"/>
              <a:t>Vypadá to na déšť. </a:t>
            </a:r>
          </a:p>
          <a:p>
            <a:r>
              <a:rPr lang="cs-CZ" dirty="0"/>
              <a:t>Neuškodilo by.</a:t>
            </a:r>
          </a:p>
          <a:p>
            <a:r>
              <a:rPr lang="cs-CZ" dirty="0"/>
              <a:t>Pokývají... však!</a:t>
            </a:r>
          </a:p>
          <a:p>
            <a:r>
              <a:rPr lang="cs-CZ" dirty="0"/>
              <a:t>Louky nějak nejsou.</a:t>
            </a:r>
          </a:p>
          <a:p>
            <a:r>
              <a:rPr lang="cs-CZ" dirty="0"/>
              <a:t>A pak i ty hroby...</a:t>
            </a:r>
          </a:p>
          <a:p>
            <a:r>
              <a:rPr lang="cs-CZ" dirty="0"/>
              <a:t>A tož tak.		</a:t>
            </a:r>
          </a:p>
          <a:p>
            <a:r>
              <a:rPr lang="cs-CZ" dirty="0"/>
              <a:t>(Ortely a milosti, 1958)</a:t>
            </a:r>
          </a:p>
          <a:p>
            <a:endParaRPr lang="cs-CZ" dirty="0"/>
          </a:p>
        </p:txBody>
      </p:sp>
      <p:sp>
        <p:nvSpPr>
          <p:cNvPr id="4" name="Zástupný obsah 3">
            <a:extLst>
              <a:ext uri="{FF2B5EF4-FFF2-40B4-BE49-F238E27FC236}">
                <a16:creationId xmlns:a16="http://schemas.microsoft.com/office/drawing/2014/main" id="{863832A1-8C3D-48A7-8AA8-54CE5C47F302}"/>
              </a:ext>
            </a:extLst>
          </p:cNvPr>
          <p:cNvSpPr>
            <a:spLocks noGrp="1"/>
          </p:cNvSpPr>
          <p:nvPr>
            <p:ph sz="half" idx="2"/>
          </p:nvPr>
        </p:nvSpPr>
        <p:spPr>
          <a:xfrm>
            <a:off x="5956184" y="1149292"/>
            <a:ext cx="5964572" cy="5540928"/>
          </a:xfrm>
        </p:spPr>
        <p:txBody>
          <a:bodyPr>
            <a:normAutofit fontScale="62500" lnSpcReduction="20000"/>
          </a:bodyPr>
          <a:lstStyle/>
          <a:p>
            <a:r>
              <a:rPr lang="cs-CZ" dirty="0"/>
              <a:t>Rytmus: trochejské metrum, ve 3. a 6. verších se ale vytrácí a dává prostor náběhu k jambu)</a:t>
            </a:r>
          </a:p>
          <a:p>
            <a:r>
              <a:rPr lang="cs-CZ" dirty="0"/>
              <a:t>Rým: </a:t>
            </a:r>
            <a:r>
              <a:rPr lang="cs-CZ" dirty="0" err="1"/>
              <a:t>abcdbc</a:t>
            </a:r>
            <a:r>
              <a:rPr lang="cs-CZ" dirty="0"/>
              <a:t> (prosazuje se postupně a jen částečně)</a:t>
            </a:r>
          </a:p>
          <a:p>
            <a:r>
              <a:rPr lang="cs-CZ" dirty="0"/>
              <a:t>Refrén: 6. verš každé sloky</a:t>
            </a:r>
          </a:p>
          <a:p>
            <a:r>
              <a:rPr lang="cs-CZ" dirty="0"/>
              <a:t>Mnohem méně „vázaná“ báseň než Polní cestou.</a:t>
            </a:r>
          </a:p>
          <a:p>
            <a:r>
              <a:rPr lang="cs-CZ" dirty="0"/>
              <a:t>Motivy: Název básně anoncuje pohřeb, ale báseň zachycuje jen návrat z pohřbu a překonávání smutku/strachu – báseň o vyrovnávání se se smrtí, a to prostřednictvím mluvení. Proto klíčová otázka: Kdo kde mluví? Začíná (popisem) lyrický subjekt, refrény vyslovuje jakoby celý vesnický kolektiv. Ve 2. sloce možná mluví lyrický subjekt (k „nim“, vesničanům), možná vesničani. Ve 3. sloce ale zjevně lyrický subjekt mluví jen ve 3. verši, jinde už je prostor jen pro vesničany: Z toho vyrůstá motiv (a i celkové téma básně): „přemluvit“ smrt ve smyslu zacílit na něco jiného: na přírodu, jež běží stále opakovaně dál, na kontinuitu, na práci a sklizeň. Z právě otevřeného hrobu se stávají hroby tak vůbec jako další předměty péče. Mluvení se ale zároveň stává i nemožností přesně vyjádřit, a proto povšechný (všeříkající, a zároveň nicneříkající refrén „a tož tak“, jímž se vše znovu a znovu uzavírá. Tento refrén má i význam konečnosti – nelze na něj dialogicky nějak reagovat, pokračovat, rozvíjet.</a:t>
            </a:r>
          </a:p>
          <a:p>
            <a:r>
              <a:rPr lang="cs-CZ" dirty="0"/>
              <a:t>Proto báseň otevírá i téma ambivalentnosti „lidového moudra“ – jsou dané promluvy skutečně moudré, anebo jen chtějí odehrát jinam nepříjemnou, svazující skutečnost úmrtí někoho z kolektivu.</a:t>
            </a:r>
          </a:p>
          <a:p>
            <a:r>
              <a:rPr lang="cs-CZ" dirty="0"/>
              <a:t>Jinak vybudovaná subjektivita: V Polní cestou splývání (my – ona – my – oni), zde zřetelná distance: já (lyrický mluvčí) x oni (vesničané) (oni jednají, já pozoruju a zaznamenávám, dělám z konkrétní epizody podobenství)</a:t>
            </a:r>
          </a:p>
          <a:p>
            <a:r>
              <a:rPr lang="cs-CZ" dirty="0"/>
              <a:t>Báseň nemá výraznou metaforiku ani symboliku, teprve jako celek se stává určitou metaforou či podobenstvím (alegorií).</a:t>
            </a:r>
          </a:p>
        </p:txBody>
      </p:sp>
    </p:spTree>
    <p:extLst>
      <p:ext uri="{BB962C8B-B14F-4D97-AF65-F5344CB8AC3E}">
        <p14:creationId xmlns:p14="http://schemas.microsoft.com/office/powerpoint/2010/main" val="252450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191386"/>
            <a:ext cx="10018713" cy="1127051"/>
          </a:xfrm>
        </p:spPr>
        <p:txBody>
          <a:bodyPr>
            <a:normAutofit/>
          </a:bodyPr>
          <a:lstStyle/>
          <a:p>
            <a:r>
              <a:rPr lang="cs-CZ" dirty="0"/>
              <a:t>Čím se lyrický básnický text liší od vyprávění?</a:t>
            </a:r>
          </a:p>
        </p:txBody>
      </p:sp>
      <p:sp>
        <p:nvSpPr>
          <p:cNvPr id="3" name="Zástupný symbol pro obsah 2"/>
          <p:cNvSpPr>
            <a:spLocks noGrp="1"/>
          </p:cNvSpPr>
          <p:nvPr>
            <p:ph idx="1"/>
          </p:nvPr>
        </p:nvSpPr>
        <p:spPr>
          <a:xfrm>
            <a:off x="1049080" y="1453116"/>
            <a:ext cx="10453944" cy="5404883"/>
          </a:xfrm>
        </p:spPr>
        <p:txBody>
          <a:bodyPr/>
          <a:lstStyle/>
          <a:p>
            <a:r>
              <a:rPr lang="cs-CZ" dirty="0"/>
              <a:t>Textové subjekty: Nikoli dynamický vztah vypravěče a postav, ale obvykle pouze jediný subjekt, který zároveň zprostředkovává zobrazený svět a je i jeho aktérem – lyrický subjekt</a:t>
            </a:r>
          </a:p>
          <a:p>
            <a:r>
              <a:rPr lang="cs-CZ" dirty="0"/>
              <a:t>Mnohem širší škála základních výrazových prostředků, z nichž každý může hrát klíčovou/dominantní roli: rytmus, eufonie, obraznost či stabilizovaná žánrová podoba (např. sonet)</a:t>
            </a:r>
          </a:p>
          <a:p>
            <a:r>
              <a:rPr lang="cs-CZ" dirty="0"/>
              <a:t>Akt vypravování – odkazuje k líčenému světu příběhu a obvykle i k našemu aktuálnímu světu x básnická promluva – odkazování je zcela oslabeno, účelem je tato promluva právě v tom daném znění (výraznější role </a:t>
            </a:r>
            <a:r>
              <a:rPr lang="cs-CZ" dirty="0" err="1"/>
              <a:t>textovosti</a:t>
            </a:r>
            <a:r>
              <a:rPr lang="cs-CZ" dirty="0"/>
              <a:t> – poezie je mnohem hůř přeložitelná, ale i převoditelná do jiného („srozumitelného“) jazyka</a:t>
            </a:r>
          </a:p>
        </p:txBody>
      </p:sp>
    </p:spTree>
    <p:extLst>
      <p:ext uri="{BB962C8B-B14F-4D97-AF65-F5344CB8AC3E}">
        <p14:creationId xmlns:p14="http://schemas.microsoft.com/office/powerpoint/2010/main" val="3116665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F503DB-07B2-4931-A4C0-BB3B4FB130DA}"/>
              </a:ext>
            </a:extLst>
          </p:cNvPr>
          <p:cNvSpPr>
            <a:spLocks noGrp="1"/>
          </p:cNvSpPr>
          <p:nvPr>
            <p:ph type="title"/>
          </p:nvPr>
        </p:nvSpPr>
        <p:spPr>
          <a:xfrm>
            <a:off x="1484311" y="58724"/>
            <a:ext cx="10018713" cy="553672"/>
          </a:xfrm>
        </p:spPr>
        <p:txBody>
          <a:bodyPr>
            <a:normAutofit fontScale="90000"/>
          </a:bodyPr>
          <a:lstStyle/>
          <a:p>
            <a:r>
              <a:rPr lang="cs-CZ" dirty="0"/>
              <a:t>Praktické příklady – Tři básně o pohřbu III</a:t>
            </a:r>
          </a:p>
        </p:txBody>
      </p:sp>
      <p:sp>
        <p:nvSpPr>
          <p:cNvPr id="3" name="Zástupný obsah 2">
            <a:extLst>
              <a:ext uri="{FF2B5EF4-FFF2-40B4-BE49-F238E27FC236}">
                <a16:creationId xmlns:a16="http://schemas.microsoft.com/office/drawing/2014/main" id="{75D074C1-D2B7-4D61-9044-C9248E75E1E4}"/>
              </a:ext>
            </a:extLst>
          </p:cNvPr>
          <p:cNvSpPr>
            <a:spLocks noGrp="1"/>
          </p:cNvSpPr>
          <p:nvPr>
            <p:ph sz="half" idx="1"/>
          </p:nvPr>
        </p:nvSpPr>
        <p:spPr>
          <a:xfrm>
            <a:off x="1266738" y="830511"/>
            <a:ext cx="5112629" cy="6027490"/>
          </a:xfrm>
        </p:spPr>
        <p:txBody>
          <a:bodyPr>
            <a:normAutofit fontScale="70000" lnSpcReduction="20000"/>
          </a:bodyPr>
          <a:lstStyle/>
          <a:p>
            <a:r>
              <a:rPr lang="cs-CZ" b="1" dirty="0"/>
              <a:t>Jan Skácel: Pohřeb na samém konci léta</a:t>
            </a:r>
          </a:p>
          <a:p>
            <a:endParaRPr lang="cs-CZ" dirty="0"/>
          </a:p>
          <a:p>
            <a:r>
              <a:rPr lang="cs-CZ" dirty="0"/>
              <a:t>Srovnají krok a pak se hnou</a:t>
            </a:r>
          </a:p>
          <a:p>
            <a:r>
              <a:rPr lang="cs-CZ" dirty="0"/>
              <a:t>s ramenem jedním trochu výš</a:t>
            </a:r>
          </a:p>
          <a:p>
            <a:endParaRPr lang="cs-CZ" dirty="0"/>
          </a:p>
          <a:p>
            <a:r>
              <a:rPr lang="cs-CZ" dirty="0"/>
              <a:t>Kamínky chřestí pod nohou</a:t>
            </a:r>
          </a:p>
          <a:p>
            <a:r>
              <a:rPr lang="cs-CZ" dirty="0"/>
              <a:t>a zní to jak když hryže myš</a:t>
            </a:r>
          </a:p>
          <a:p>
            <a:r>
              <a:rPr lang="cs-CZ" dirty="0"/>
              <a:t>na kůstce času v cizím lese</a:t>
            </a:r>
          </a:p>
          <a:p>
            <a:endParaRPr lang="cs-CZ" dirty="0"/>
          </a:p>
          <a:p>
            <a:r>
              <a:rPr lang="cs-CZ" dirty="0"/>
              <a:t>A nesou rakev Jsou jen čtyři</a:t>
            </a:r>
          </a:p>
          <a:p>
            <a:r>
              <a:rPr lang="cs-CZ" dirty="0"/>
              <a:t>Jak opěšalí netopýři</a:t>
            </a:r>
          </a:p>
          <a:p>
            <a:r>
              <a:rPr lang="cs-CZ" dirty="0"/>
              <a:t>Ve třech ji nikdo neunese</a:t>
            </a:r>
          </a:p>
          <a:p>
            <a:endParaRPr lang="cs-CZ" dirty="0"/>
          </a:p>
          <a:p>
            <a:r>
              <a:rPr lang="cs-CZ" dirty="0"/>
              <a:t>Pak kladou rakev na popruhy</a:t>
            </a:r>
          </a:p>
          <a:p>
            <a:r>
              <a:rPr lang="cs-CZ" dirty="0"/>
              <a:t>a nad hřbitovem hlušec vzlétá</a:t>
            </a:r>
          </a:p>
          <a:p>
            <a:endParaRPr lang="cs-CZ" dirty="0"/>
          </a:p>
          <a:p>
            <a:r>
              <a:rPr lang="cs-CZ" dirty="0"/>
              <a:t>A uvnitř leží vždy ten druhý</a:t>
            </a:r>
          </a:p>
          <a:p>
            <a:endParaRPr lang="cs-CZ" dirty="0"/>
          </a:p>
          <a:p>
            <a:r>
              <a:rPr lang="cs-CZ" dirty="0"/>
              <a:t>A na strništích zbytek léta		</a:t>
            </a:r>
          </a:p>
          <a:p>
            <a:r>
              <a:rPr lang="cs-CZ" dirty="0"/>
              <a:t>	</a:t>
            </a:r>
          </a:p>
          <a:p>
            <a:r>
              <a:rPr lang="cs-CZ" dirty="0"/>
              <a:t>		(Dávné proso, 1981)</a:t>
            </a:r>
          </a:p>
          <a:p>
            <a:endParaRPr lang="cs-CZ" dirty="0"/>
          </a:p>
        </p:txBody>
      </p:sp>
      <p:sp>
        <p:nvSpPr>
          <p:cNvPr id="4" name="Zástupný obsah 3">
            <a:extLst>
              <a:ext uri="{FF2B5EF4-FFF2-40B4-BE49-F238E27FC236}">
                <a16:creationId xmlns:a16="http://schemas.microsoft.com/office/drawing/2014/main" id="{CCD00C0D-07E2-4302-88D4-74EF51A61165}"/>
              </a:ext>
            </a:extLst>
          </p:cNvPr>
          <p:cNvSpPr>
            <a:spLocks noGrp="1"/>
          </p:cNvSpPr>
          <p:nvPr>
            <p:ph sz="half" idx="2"/>
          </p:nvPr>
        </p:nvSpPr>
        <p:spPr>
          <a:xfrm>
            <a:off x="5712903" y="746621"/>
            <a:ext cx="5790120" cy="5620624"/>
          </a:xfrm>
        </p:spPr>
        <p:txBody>
          <a:bodyPr>
            <a:normAutofit fontScale="70000" lnSpcReduction="20000"/>
          </a:bodyPr>
          <a:lstStyle/>
          <a:p>
            <a:r>
              <a:rPr lang="cs-CZ" dirty="0"/>
              <a:t>Rytmus: jako dominantní metrum se postupně prosadí jamb:</a:t>
            </a:r>
          </a:p>
          <a:p>
            <a:r>
              <a:rPr lang="cs-CZ" dirty="0"/>
              <a:t>a zní to jak když hryže myš</a:t>
            </a:r>
          </a:p>
          <a:p>
            <a:r>
              <a:rPr lang="cs-CZ" dirty="0"/>
              <a:t>x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p>
          <a:p>
            <a:r>
              <a:rPr lang="cs-CZ" dirty="0"/>
              <a:t>na kůstce času v cizím lese</a:t>
            </a:r>
          </a:p>
          <a:p>
            <a:r>
              <a:rPr lang="cs-CZ" dirty="0"/>
              <a:t>x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r>
              <a:rPr lang="cs-CZ" dirty="0"/>
              <a:t>   </a:t>
            </a:r>
            <a:r>
              <a:rPr lang="cs-CZ" dirty="0" err="1"/>
              <a:t>x</a:t>
            </a:r>
            <a:endParaRPr lang="cs-CZ" dirty="0"/>
          </a:p>
          <a:p>
            <a:r>
              <a:rPr lang="cs-CZ" dirty="0"/>
              <a:t>Báseň není členěná do pravidelných částí, proto nemluvíme o slokách (strofám), ale o odstavcích – vytvářejí opět význam přerývanosti, nemožnosti skloubit je do úhledných celků.</a:t>
            </a:r>
          </a:p>
          <a:p>
            <a:r>
              <a:rPr lang="cs-CZ" dirty="0"/>
              <a:t>Výrazná metaforika: První odstavec je popisný („doslovný“), ale poté báseň vytvoří první vydatnou a nosnou metaforu: </a:t>
            </a:r>
          </a:p>
          <a:p>
            <a:r>
              <a:rPr lang="cs-CZ" dirty="0"/>
              <a:t>„zní to jak když hryže myš / na kůstce času v cizím lese“</a:t>
            </a:r>
          </a:p>
          <a:p>
            <a:r>
              <a:rPr lang="cs-CZ" dirty="0"/>
              <a:t>(jádrem metafory je „kůstka času“ – v konotacích obou slov najdeme společné prolínající se významy (zub času, kost, která trvá i po smrti) – k jádru se ale váží o předchozí (myš hryzající onu kůstku času) a následné (kůstka času v cizím lese)  sekvence; metafora pak působí jako mohutný celek: živá, aktivní, kost hryzající myš, která ale sama v sobě má také podobné kůstky a za čas bude taky jen hromádkou těchto kůstek; vůči komu je ten les „cizí“ – vůči myši, vůči „nám“?</a:t>
            </a:r>
          </a:p>
          <a:p>
            <a:r>
              <a:rPr lang="cs-CZ" dirty="0"/>
              <a:t>Metaforika se pak vrátí v dalším odstavci: ten, kdo nese rakev = opěšalý netopýr, pak se báseň vrátí k popisné doslovnosti. Tím vynikne závěrečná pointa, což je opět typ úlevné reakce na smrt: Když neseme rakve či pozorujeme pohřeb, je vždy nebožtíkem někdo jiný (ještě ne já). Navíc i zde odklon od pohřbívání k tématu přírody (poslední odstavec) jako předmětu sklizně či krásy. Zároveň ale téma podzimu je nevyhnutelně i symbolem podzimu (a tudíž blížícího se konce) života.</a:t>
            </a:r>
          </a:p>
          <a:p>
            <a:endParaRPr lang="cs-CZ" dirty="0"/>
          </a:p>
          <a:p>
            <a:endParaRPr lang="cs-CZ" dirty="0"/>
          </a:p>
        </p:txBody>
      </p:sp>
    </p:spTree>
    <p:extLst>
      <p:ext uri="{BB962C8B-B14F-4D97-AF65-F5344CB8AC3E}">
        <p14:creationId xmlns:p14="http://schemas.microsoft.com/office/powerpoint/2010/main" val="1623573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74816"/>
            <a:ext cx="10018713" cy="914399"/>
          </a:xfrm>
        </p:spPr>
        <p:txBody>
          <a:bodyPr>
            <a:normAutofit fontScale="90000"/>
          </a:bodyPr>
          <a:lstStyle/>
          <a:p>
            <a:r>
              <a:rPr lang="cs-CZ" dirty="0"/>
              <a:t>Básnické výrazové prostředky I: </a:t>
            </a:r>
            <a:br>
              <a:rPr lang="cs-CZ" dirty="0"/>
            </a:br>
            <a:r>
              <a:rPr lang="cs-CZ" dirty="0"/>
              <a:t>rytmus a s ním související prostředky</a:t>
            </a:r>
          </a:p>
        </p:txBody>
      </p:sp>
      <p:sp>
        <p:nvSpPr>
          <p:cNvPr id="3" name="Zástupný symbol pro obsah 2"/>
          <p:cNvSpPr>
            <a:spLocks noGrp="1"/>
          </p:cNvSpPr>
          <p:nvPr>
            <p:ph idx="1"/>
          </p:nvPr>
        </p:nvSpPr>
        <p:spPr>
          <a:xfrm>
            <a:off x="1005840" y="1149292"/>
            <a:ext cx="11359532" cy="5708707"/>
          </a:xfrm>
        </p:spPr>
        <p:txBody>
          <a:bodyPr>
            <a:normAutofit fontScale="92500" lnSpcReduction="10000"/>
          </a:bodyPr>
          <a:lstStyle/>
          <a:p>
            <a:r>
              <a:rPr lang="cs-CZ" dirty="0"/>
              <a:t>Rytmus: konkrétní realizace metra přízvučnými a nepřízvučnými slabikami (x rytmus je i širší kategorií = pravidelné střídání jakýchkoli podobných jednotek!!!)</a:t>
            </a:r>
          </a:p>
          <a:p>
            <a:r>
              <a:rPr lang="cs-CZ" dirty="0"/>
              <a:t>Metrum: abstraktní osnova veršové řádky (schéma): trochej, jamb, daktyl</a:t>
            </a:r>
          </a:p>
          <a:p>
            <a:r>
              <a:rPr lang="cs-CZ" dirty="0"/>
              <a:t>Stopa: jednotka popisu verše; periodicky se opakující rytmická konfigurace tvořená nejméně dvěma slabikami (ve verši se slabiky sdružují do stop, v řeči se sdružují do slov)</a:t>
            </a:r>
          </a:p>
          <a:p>
            <a:r>
              <a:rPr lang="cs-CZ" dirty="0"/>
              <a:t>Rozměr: konkrétní stopová realizace metra: např. jamb pětistopý</a:t>
            </a:r>
          </a:p>
          <a:p>
            <a:r>
              <a:rPr lang="cs-CZ" dirty="0"/>
              <a:t>Iktus: silná pozice v metrickém schématu (vychází na ni přízvuk, značí se jako „–“ nebo „X“; slabá, nepřízvučná pozice se značí „U“ nebo „x“); </a:t>
            </a:r>
          </a:p>
          <a:p>
            <a:r>
              <a:rPr lang="cs-CZ" dirty="0"/>
              <a:t>Verš </a:t>
            </a:r>
            <a:r>
              <a:rPr lang="cs-CZ" b="1" dirty="0"/>
              <a:t>sylabotónický</a:t>
            </a:r>
            <a:r>
              <a:rPr lang="cs-CZ" dirty="0"/>
              <a:t> (x sylabický, tónický, časoměrný): zakládá se na pravidelném rozmístění </a:t>
            </a:r>
            <a:r>
              <a:rPr lang="cs-CZ" b="1" dirty="0"/>
              <a:t>přízvuků </a:t>
            </a:r>
            <a:r>
              <a:rPr lang="cs-CZ" dirty="0"/>
              <a:t> a zároveň i na počtu slabik</a:t>
            </a:r>
          </a:p>
          <a:p>
            <a:r>
              <a:rPr lang="cs-CZ" dirty="0"/>
              <a:t>Takt: skupina slabik, z nichž jen jedna má slovní přízvuk</a:t>
            </a:r>
          </a:p>
          <a:p>
            <a:r>
              <a:rPr lang="cs-CZ" dirty="0"/>
              <a:t>Trochej: dvouslabičná stopa, v níž je první přízvučná a druhá nepřízvučná slabika (– U)</a:t>
            </a:r>
          </a:p>
          <a:p>
            <a:r>
              <a:rPr lang="cs-CZ" dirty="0"/>
              <a:t>Jamb: dvouslabičná stopa, v níž je první nepřízvučná a druhá přízvučná slabika (U –)</a:t>
            </a:r>
          </a:p>
          <a:p>
            <a:r>
              <a:rPr lang="cs-CZ" dirty="0"/>
              <a:t>Daktyl: trojslabičná stopa, v níž je první přízvučná a druhá a třetí nepřízvučná slabika (– U U)</a:t>
            </a:r>
          </a:p>
        </p:txBody>
      </p:sp>
    </p:spTree>
    <p:extLst>
      <p:ext uri="{BB962C8B-B14F-4D97-AF65-F5344CB8AC3E}">
        <p14:creationId xmlns:p14="http://schemas.microsoft.com/office/powerpoint/2010/main" val="30680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50F856-EE82-A90C-D9F6-538B229644B5}"/>
              </a:ext>
            </a:extLst>
          </p:cNvPr>
          <p:cNvSpPr>
            <a:spLocks noGrp="1"/>
          </p:cNvSpPr>
          <p:nvPr>
            <p:ph type="title"/>
          </p:nvPr>
        </p:nvSpPr>
        <p:spPr>
          <a:xfrm>
            <a:off x="1484311" y="100668"/>
            <a:ext cx="10018713" cy="1258349"/>
          </a:xfrm>
        </p:spPr>
        <p:txBody>
          <a:bodyPr>
            <a:normAutofit fontScale="90000"/>
          </a:bodyPr>
          <a:lstStyle/>
          <a:p>
            <a:r>
              <a:rPr lang="cs-CZ" dirty="0"/>
              <a:t>Básnické výrazové prostředky I: </a:t>
            </a:r>
            <a:br>
              <a:rPr lang="cs-CZ" dirty="0"/>
            </a:br>
            <a:r>
              <a:rPr lang="cs-CZ" dirty="0"/>
              <a:t>rytmus a s ním související prostředky (02)</a:t>
            </a:r>
          </a:p>
        </p:txBody>
      </p:sp>
      <p:sp>
        <p:nvSpPr>
          <p:cNvPr id="3" name="Zástupný obsah 2">
            <a:extLst>
              <a:ext uri="{FF2B5EF4-FFF2-40B4-BE49-F238E27FC236}">
                <a16:creationId xmlns:a16="http://schemas.microsoft.com/office/drawing/2014/main" id="{07F5B62E-C8A1-DBF9-BF54-4B50EF1745FE}"/>
              </a:ext>
            </a:extLst>
          </p:cNvPr>
          <p:cNvSpPr>
            <a:spLocks noGrp="1"/>
          </p:cNvSpPr>
          <p:nvPr>
            <p:ph sz="half" idx="1"/>
          </p:nvPr>
        </p:nvSpPr>
        <p:spPr/>
        <p:txBody>
          <a:bodyPr>
            <a:normAutofit fontScale="92500"/>
          </a:bodyPr>
          <a:lstStyle/>
          <a:p>
            <a:r>
              <a:rPr lang="cs-CZ" dirty="0"/>
              <a:t>Alexandrín: rýmovaný dvanáctislabičný (mužský) či třináctislabičný (ženský) verš se závazným mezislovním předělem po šesté slabice a s přízvukem na slabice šesté a dvanácté</a:t>
            </a:r>
          </a:p>
          <a:p>
            <a:r>
              <a:rPr lang="cs-CZ" dirty="0"/>
              <a:t>Blankvers: nerýmovaný pětistopý jamb</a:t>
            </a:r>
          </a:p>
          <a:p>
            <a:r>
              <a:rPr lang="cs-CZ" dirty="0"/>
              <a:t>Verš vázaný a volný: vázaný verš evokuje svým rytmem existenci pravidelného metrického schématu, volný verš žádné metrické normě neodpovídá a žádné rytmické schéma neevokuje.</a:t>
            </a:r>
          </a:p>
          <a:p>
            <a:endParaRPr lang="cs-CZ" dirty="0"/>
          </a:p>
        </p:txBody>
      </p:sp>
      <p:sp>
        <p:nvSpPr>
          <p:cNvPr id="4" name="Zástupný obsah 3">
            <a:extLst>
              <a:ext uri="{FF2B5EF4-FFF2-40B4-BE49-F238E27FC236}">
                <a16:creationId xmlns:a16="http://schemas.microsoft.com/office/drawing/2014/main" id="{596E032F-D8AA-7E6B-9B6A-9692BE8870CD}"/>
              </a:ext>
            </a:extLst>
          </p:cNvPr>
          <p:cNvSpPr>
            <a:spLocks noGrp="1"/>
          </p:cNvSpPr>
          <p:nvPr>
            <p:ph sz="half" idx="2"/>
          </p:nvPr>
        </p:nvSpPr>
        <p:spPr>
          <a:xfrm>
            <a:off x="6607966" y="1426128"/>
            <a:ext cx="5195343" cy="5431872"/>
          </a:xfrm>
        </p:spPr>
        <p:txBody>
          <a:bodyPr>
            <a:normAutofit fontScale="92500"/>
          </a:bodyPr>
          <a:lstStyle/>
          <a:p>
            <a:pPr>
              <a:spcAft>
                <a:spcPts val="0"/>
              </a:spcAft>
            </a:pPr>
            <a:r>
              <a:rPr lang="cs-CZ" dirty="0"/>
              <a:t>Alexandrín:</a:t>
            </a:r>
          </a:p>
          <a:p>
            <a:pPr>
              <a:spcAft>
                <a:spcPts val="0"/>
              </a:spcAft>
            </a:pPr>
            <a:r>
              <a:rPr lang="cs-CZ" dirty="0"/>
              <a:t>„Hrál kdosi na hoboj, a hrál již kolik dní,</a:t>
            </a:r>
          </a:p>
          <a:p>
            <a:pPr>
              <a:spcAft>
                <a:spcPts val="0"/>
              </a:spcAft>
            </a:pPr>
            <a:r>
              <a:rPr lang="cs-CZ" dirty="0"/>
              <a:t>hrál vždycky navečer touž píseň mollovou</a:t>
            </a:r>
          </a:p>
          <a:p>
            <a:pPr>
              <a:spcAft>
                <a:spcPts val="0"/>
              </a:spcAft>
            </a:pPr>
            <a:r>
              <a:rPr lang="cs-CZ" dirty="0"/>
              <a:t>a aniž nerozžal si ohně pobřežní,</a:t>
            </a:r>
          </a:p>
          <a:p>
            <a:pPr>
              <a:spcAft>
                <a:spcPts val="0"/>
              </a:spcAft>
            </a:pPr>
            <a:r>
              <a:rPr lang="cs-CZ" dirty="0"/>
              <a:t>neb všecky ohně, prý, tu zhasnou, </a:t>
            </a:r>
            <a:r>
              <a:rPr lang="cs-CZ" dirty="0" err="1"/>
              <a:t>uplovou</a:t>
            </a:r>
            <a:r>
              <a:rPr lang="cs-CZ" dirty="0"/>
              <a:t>.“</a:t>
            </a:r>
          </a:p>
          <a:p>
            <a:pPr>
              <a:spcAft>
                <a:spcPts val="0"/>
              </a:spcAft>
            </a:pPr>
            <a:endParaRPr lang="cs-CZ" dirty="0"/>
          </a:p>
          <a:p>
            <a:pPr>
              <a:spcAft>
                <a:spcPts val="0"/>
              </a:spcAft>
            </a:pPr>
            <a:r>
              <a:rPr lang="cs-CZ" dirty="0"/>
              <a:t>Blankvers:</a:t>
            </a:r>
          </a:p>
          <a:p>
            <a:pPr>
              <a:spcAft>
                <a:spcPts val="0"/>
              </a:spcAft>
            </a:pPr>
            <a:r>
              <a:rPr lang="cs-CZ" dirty="0"/>
              <a:t>„O věrné lásce zpívat se mi chce,</a:t>
            </a:r>
          </a:p>
          <a:p>
            <a:pPr>
              <a:spcAft>
                <a:spcPts val="0"/>
              </a:spcAft>
            </a:pPr>
            <a:r>
              <a:rPr lang="cs-CZ" dirty="0"/>
              <a:t>jež jako zlatý pramen vytryskla,“</a:t>
            </a:r>
          </a:p>
          <a:p>
            <a:pPr>
              <a:spcAft>
                <a:spcPts val="0"/>
              </a:spcAft>
            </a:pPr>
            <a:endParaRPr lang="cs-CZ" dirty="0"/>
          </a:p>
          <a:p>
            <a:pPr>
              <a:spcAft>
                <a:spcPts val="0"/>
              </a:spcAft>
            </a:pPr>
            <a:r>
              <a:rPr lang="cs-CZ" dirty="0"/>
              <a:t>Volný verš:</a:t>
            </a:r>
          </a:p>
          <a:p>
            <a:pPr>
              <a:spcAft>
                <a:spcPts val="0"/>
              </a:spcAft>
            </a:pPr>
            <a:r>
              <a:rPr lang="cs-CZ" dirty="0"/>
              <a:t>„staré paní v koutku svém</a:t>
            </a:r>
          </a:p>
          <a:p>
            <a:pPr>
              <a:spcAft>
                <a:spcPts val="0"/>
              </a:spcAft>
            </a:pPr>
            <a:r>
              <a:rPr lang="cs-CZ" dirty="0"/>
              <a:t>shrbené a světem zapomenuté</a:t>
            </a:r>
          </a:p>
          <a:p>
            <a:pPr>
              <a:spcAft>
                <a:spcPts val="0"/>
              </a:spcAft>
            </a:pPr>
            <a:r>
              <a:rPr lang="cs-CZ" dirty="0"/>
              <a:t>staré paní jimž děti odešly a zemřely</a:t>
            </a:r>
          </a:p>
          <a:p>
            <a:pPr>
              <a:spcAft>
                <a:spcPts val="0"/>
              </a:spcAft>
            </a:pPr>
            <a:r>
              <a:rPr lang="cs-CZ" dirty="0"/>
              <a:t>staré paní nečekající na vrznutí dveří</a:t>
            </a:r>
          </a:p>
          <a:p>
            <a:pPr>
              <a:spcAft>
                <a:spcPts val="0"/>
              </a:spcAft>
            </a:pPr>
            <a:r>
              <a:rPr lang="cs-CZ" dirty="0"/>
              <a:t>plačící jen ze slabosti očí“</a:t>
            </a:r>
          </a:p>
          <a:p>
            <a:pPr>
              <a:spcAft>
                <a:spcPts val="0"/>
              </a:spcAft>
            </a:pPr>
            <a:endParaRPr lang="cs-CZ" dirty="0"/>
          </a:p>
          <a:p>
            <a:pPr>
              <a:spcAft>
                <a:spcPts val="0"/>
              </a:spcAft>
            </a:pPr>
            <a:endParaRPr lang="cs-CZ" dirty="0"/>
          </a:p>
        </p:txBody>
      </p:sp>
    </p:spTree>
    <p:extLst>
      <p:ext uri="{BB962C8B-B14F-4D97-AF65-F5344CB8AC3E}">
        <p14:creationId xmlns:p14="http://schemas.microsoft.com/office/powerpoint/2010/main" val="4047264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9725" y="85061"/>
            <a:ext cx="11293299" cy="862896"/>
          </a:xfrm>
        </p:spPr>
        <p:txBody>
          <a:bodyPr>
            <a:normAutofit fontScale="90000"/>
          </a:bodyPr>
          <a:lstStyle/>
          <a:p>
            <a:r>
              <a:rPr lang="cs-CZ" dirty="0"/>
              <a:t>Básnické výrazové prostředky II: veršové a strofické členění</a:t>
            </a:r>
          </a:p>
        </p:txBody>
      </p:sp>
      <p:sp>
        <p:nvSpPr>
          <p:cNvPr id="3" name="Zástupný symbol pro obsah 2"/>
          <p:cNvSpPr>
            <a:spLocks noGrp="1"/>
          </p:cNvSpPr>
          <p:nvPr>
            <p:ph idx="1"/>
          </p:nvPr>
        </p:nvSpPr>
        <p:spPr>
          <a:xfrm>
            <a:off x="748145" y="1518408"/>
            <a:ext cx="10754879" cy="5339592"/>
          </a:xfrm>
        </p:spPr>
        <p:txBody>
          <a:bodyPr>
            <a:normAutofit/>
          </a:bodyPr>
          <a:lstStyle/>
          <a:p>
            <a:r>
              <a:rPr lang="cs-CZ" dirty="0"/>
              <a:t>Větné členění: „Přirozené“ členění jakéhokoli textu – člení sekvence slov do vět jako základních syntaktických jednotek schopných postihnout jevy a stavy věcí</a:t>
            </a:r>
          </a:p>
          <a:p>
            <a:r>
              <a:rPr lang="cs-CZ" dirty="0"/>
              <a:t>Veršové členění: Další typ členění slovních spojení do celků, ale jiného typu. Může potvrzovat členění větné (co věta, to verš), ale obvykle stojí v kontrastu, umožňuje vyčlenit a zvýraznit určitá slova či spojení slov, jež by se v rámci větného členění „ztrácela“.</a:t>
            </a:r>
          </a:p>
          <a:p>
            <a:r>
              <a:rPr lang="cs-CZ" dirty="0"/>
              <a:t>Kontrast větného a veršového členění: přesah (enjambement) – neshoda mezi oběma typy členění, která osamostatní (vyčlení) určitou část věty do samostatné veršové jednotky</a:t>
            </a:r>
          </a:p>
          <a:p>
            <a:r>
              <a:rPr lang="cs-CZ" dirty="0"/>
              <a:t>Analogie ke kontrastu mezi slovním celkem a stopou: hranice slova se kryje s hranicí stopy (= diereze), anebo se hranice slova s hranicí stopy nekryje (= cézura)</a:t>
            </a:r>
          </a:p>
          <a:p>
            <a:endParaRPr lang="cs-CZ" dirty="0"/>
          </a:p>
          <a:p>
            <a:endParaRPr lang="cs-CZ" dirty="0"/>
          </a:p>
        </p:txBody>
      </p:sp>
    </p:spTree>
    <p:extLst>
      <p:ext uri="{BB962C8B-B14F-4D97-AF65-F5344CB8AC3E}">
        <p14:creationId xmlns:p14="http://schemas.microsoft.com/office/powerpoint/2010/main" val="200652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135229"/>
            <a:ext cx="10018713" cy="959475"/>
          </a:xfrm>
        </p:spPr>
        <p:txBody>
          <a:bodyPr>
            <a:normAutofit/>
          </a:bodyPr>
          <a:lstStyle/>
          <a:p>
            <a:r>
              <a:rPr lang="cs-CZ" sz="2800" dirty="0"/>
              <a:t>Básnické výrazové prostředky III: rým a další prostředky založené na zvukové shodě</a:t>
            </a:r>
          </a:p>
        </p:txBody>
      </p:sp>
      <p:sp>
        <p:nvSpPr>
          <p:cNvPr id="3" name="Zástupný symbol pro obsah 2"/>
          <p:cNvSpPr>
            <a:spLocks noGrp="1"/>
          </p:cNvSpPr>
          <p:nvPr>
            <p:ph idx="1"/>
          </p:nvPr>
        </p:nvSpPr>
        <p:spPr>
          <a:xfrm>
            <a:off x="1047404" y="1249251"/>
            <a:ext cx="10455619" cy="5325414"/>
          </a:xfrm>
        </p:spPr>
        <p:txBody>
          <a:bodyPr>
            <a:normAutofit fontScale="85000" lnSpcReduction="20000"/>
          </a:bodyPr>
          <a:lstStyle/>
          <a:p>
            <a:r>
              <a:rPr lang="cs-CZ" dirty="0"/>
              <a:t>Rým: zvuková shoda na konci veršů (minimem je shoda alespoň jedné samohlásky a jedné souhlásky)</a:t>
            </a:r>
          </a:p>
          <a:p>
            <a:r>
              <a:rPr lang="cs-CZ" dirty="0"/>
              <a:t>Funkce rýmu: eufonická (dává textu pozitivní znělost, harmonii plynoucí z toho, že věci lze zrýmovat); rytmická (sugeruje návratnost, pravidelnost opakujícího se výskytu) a funkce vertikální metafory (spojuje slova v rýmové pozici – klade otázku, zda jejich shoda zvuková nenabízí i nějaké propojení významové)</a:t>
            </a:r>
          </a:p>
          <a:p>
            <a:r>
              <a:rPr lang="cs-CZ" dirty="0"/>
              <a:t>Typy rýmu: </a:t>
            </a:r>
          </a:p>
          <a:p>
            <a:r>
              <a:rPr lang="cs-CZ" dirty="0"/>
              <a:t>dvouslabičný x jednoslabičný; </a:t>
            </a:r>
          </a:p>
          <a:p>
            <a:r>
              <a:rPr lang="cs-CZ" dirty="0"/>
              <a:t>mužský (zvuková shoda koncových hlásek slov s přízvukem na poslední slabice: „…plný </a:t>
            </a:r>
            <a:r>
              <a:rPr lang="cs-CZ" b="1" dirty="0"/>
              <a:t>čar</a:t>
            </a:r>
            <a:r>
              <a:rPr lang="cs-CZ" dirty="0"/>
              <a:t> / jejich </a:t>
            </a:r>
            <a:r>
              <a:rPr lang="cs-CZ" b="1" dirty="0"/>
              <a:t>dar</a:t>
            </a:r>
            <a:r>
              <a:rPr lang="cs-CZ" dirty="0"/>
              <a:t>“) x ženský (zvuková shoda koncových hlásek slov končící na nepřízvučné slabice: „…na k</a:t>
            </a:r>
            <a:r>
              <a:rPr lang="cs-CZ" b="1" dirty="0"/>
              <a:t>olena</a:t>
            </a:r>
            <a:r>
              <a:rPr lang="cs-CZ" dirty="0"/>
              <a:t> / vyp</a:t>
            </a:r>
            <a:r>
              <a:rPr lang="cs-CZ" b="1" dirty="0"/>
              <a:t>roštěna</a:t>
            </a:r>
            <a:r>
              <a:rPr lang="cs-CZ" dirty="0"/>
              <a:t>“)</a:t>
            </a:r>
          </a:p>
          <a:p>
            <a:r>
              <a:rPr lang="cs-CZ" dirty="0"/>
              <a:t>sdružený (a </a:t>
            </a:r>
            <a:r>
              <a:rPr lang="cs-CZ" dirty="0" err="1"/>
              <a:t>a</a:t>
            </a:r>
            <a:r>
              <a:rPr lang="cs-CZ" dirty="0"/>
              <a:t> b </a:t>
            </a:r>
            <a:r>
              <a:rPr lang="cs-CZ" dirty="0" err="1"/>
              <a:t>b</a:t>
            </a:r>
            <a:r>
              <a:rPr lang="cs-CZ" dirty="0"/>
              <a:t> c c) x střídavý (a b a b c d c d) x obkročný (a b </a:t>
            </a:r>
            <a:r>
              <a:rPr lang="cs-CZ" dirty="0" err="1"/>
              <a:t>b</a:t>
            </a:r>
            <a:r>
              <a:rPr lang="cs-CZ" dirty="0"/>
              <a:t> a)</a:t>
            </a:r>
          </a:p>
          <a:p>
            <a:r>
              <a:rPr lang="cs-CZ" dirty="0"/>
              <a:t>Asonance: u slov v rýmové pozici se shodují samohlásky, ale nikoli souhlásky (x konsonance: shodují se naopak souhlásky, ale ne samohlásky)</a:t>
            </a:r>
          </a:p>
          <a:p>
            <a:r>
              <a:rPr lang="cs-CZ" dirty="0"/>
              <a:t>Aliterace: opakování stejné hlásky nebo skupiny hlásek na začátcích několika slov uvnitř verše („rým na začátcích slov“)</a:t>
            </a:r>
          </a:p>
          <a:p>
            <a:endParaRPr lang="cs-CZ" dirty="0"/>
          </a:p>
        </p:txBody>
      </p:sp>
    </p:spTree>
    <p:extLst>
      <p:ext uri="{BB962C8B-B14F-4D97-AF65-F5344CB8AC3E}">
        <p14:creationId xmlns:p14="http://schemas.microsoft.com/office/powerpoint/2010/main" val="374107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5761" y="0"/>
            <a:ext cx="11137264" cy="1363287"/>
          </a:xfrm>
        </p:spPr>
        <p:txBody>
          <a:bodyPr>
            <a:normAutofit/>
          </a:bodyPr>
          <a:lstStyle/>
          <a:p>
            <a:r>
              <a:rPr lang="cs-CZ" dirty="0"/>
              <a:t>Básnické výrazové prostředky IV: básnické figury </a:t>
            </a:r>
          </a:p>
        </p:txBody>
      </p:sp>
      <p:sp>
        <p:nvSpPr>
          <p:cNvPr id="3" name="Zástupný symbol pro obsah 2"/>
          <p:cNvSpPr>
            <a:spLocks noGrp="1"/>
          </p:cNvSpPr>
          <p:nvPr>
            <p:ph sz="half" idx="1"/>
          </p:nvPr>
        </p:nvSpPr>
        <p:spPr>
          <a:xfrm>
            <a:off x="1155470" y="1363287"/>
            <a:ext cx="5223898" cy="5394960"/>
          </a:xfrm>
        </p:spPr>
        <p:txBody>
          <a:bodyPr>
            <a:normAutofit fontScale="85000" lnSpcReduction="20000"/>
          </a:bodyPr>
          <a:lstStyle/>
          <a:p>
            <a:r>
              <a:rPr lang="cs-CZ" dirty="0"/>
              <a:t>Anafora: opakování téhož slova (nebo skupiny slov) na začátku dvou (i více) sousledných veršů</a:t>
            </a:r>
          </a:p>
          <a:p>
            <a:endParaRPr lang="cs-CZ" dirty="0"/>
          </a:p>
          <a:p>
            <a:r>
              <a:rPr lang="cs-CZ" dirty="0"/>
              <a:t>Epifora: opakování téhož slova (nebo skupiny slov) na konci dvou (i více) sousledných veršů</a:t>
            </a:r>
          </a:p>
          <a:p>
            <a:endParaRPr lang="cs-CZ" dirty="0"/>
          </a:p>
          <a:p>
            <a:r>
              <a:rPr lang="cs-CZ" dirty="0"/>
              <a:t>Epanastrofa: opakování téhož slova (nebo skupiny slov) na konci jednoho a na začátku druhého (i více) verše</a:t>
            </a:r>
          </a:p>
          <a:p>
            <a:endParaRPr lang="cs-CZ" dirty="0"/>
          </a:p>
          <a:p>
            <a:r>
              <a:rPr lang="cs-CZ" dirty="0"/>
              <a:t>Epizeuxis: opakování téhož slova (nebo skupiny slov) v jednom verši několikrát za sebou</a:t>
            </a:r>
          </a:p>
          <a:p>
            <a:endParaRPr lang="cs-CZ" dirty="0"/>
          </a:p>
          <a:p>
            <a:r>
              <a:rPr lang="cs-CZ" dirty="0"/>
              <a:t>Inverze: narušení obvyklého pořádku slov</a:t>
            </a:r>
          </a:p>
          <a:p>
            <a:endParaRPr lang="cs-CZ" dirty="0"/>
          </a:p>
          <a:p>
            <a:r>
              <a:rPr lang="cs-CZ" dirty="0"/>
              <a:t>Apostrofa: oslovení něčeho nepřítomného (věc, zemřelá osoba, abstraktní pojem)</a:t>
            </a:r>
          </a:p>
        </p:txBody>
      </p:sp>
      <p:sp>
        <p:nvSpPr>
          <p:cNvPr id="4" name="Zástupný symbol pro obsah 3"/>
          <p:cNvSpPr>
            <a:spLocks noGrp="1"/>
          </p:cNvSpPr>
          <p:nvPr>
            <p:ph sz="half" idx="2"/>
          </p:nvPr>
        </p:nvSpPr>
        <p:spPr>
          <a:xfrm>
            <a:off x="6607967" y="1795549"/>
            <a:ext cx="5295858" cy="4962698"/>
          </a:xfrm>
        </p:spPr>
        <p:txBody>
          <a:bodyPr>
            <a:normAutofit fontScale="85000" lnSpcReduction="20000"/>
          </a:bodyPr>
          <a:lstStyle/>
          <a:p>
            <a:r>
              <a:rPr lang="cs-CZ" sz="1400" i="1" dirty="0"/>
              <a:t>„</a:t>
            </a:r>
            <a:r>
              <a:rPr lang="cs-CZ" sz="1400" b="1" i="1" dirty="0"/>
              <a:t>připadám si jak </a:t>
            </a:r>
            <a:r>
              <a:rPr lang="cs-CZ" sz="1400" i="1" dirty="0"/>
              <a:t>déšť, jenž prší na váš hrob,</a:t>
            </a:r>
          </a:p>
          <a:p>
            <a:r>
              <a:rPr lang="cs-CZ" sz="1400" b="1" i="1" dirty="0"/>
              <a:t>připadám si jak </a:t>
            </a:r>
            <a:r>
              <a:rPr lang="cs-CZ" sz="1400" i="1" dirty="0"/>
              <a:t>pláč, bez času, bez podob“</a:t>
            </a:r>
          </a:p>
          <a:p>
            <a:endParaRPr lang="cs-CZ" sz="1400" i="1" dirty="0"/>
          </a:p>
          <a:p>
            <a:r>
              <a:rPr lang="cs-CZ" sz="1400" dirty="0"/>
              <a:t>„</a:t>
            </a:r>
            <a:r>
              <a:rPr lang="cs-CZ" sz="1400" i="1" dirty="0"/>
              <a:t>Přicházím k tobě. Jaké to máš </a:t>
            </a:r>
            <a:r>
              <a:rPr lang="cs-CZ" sz="1400" b="1" i="1" dirty="0"/>
              <a:t>vlasy</a:t>
            </a:r>
            <a:r>
              <a:rPr lang="cs-CZ" sz="1400" i="1" dirty="0"/>
              <a:t>!</a:t>
            </a:r>
          </a:p>
          <a:p>
            <a:r>
              <a:rPr lang="cs-CZ" sz="1400" i="1" dirty="0"/>
              <a:t>Tak těžké, vonné, sametové </a:t>
            </a:r>
            <a:r>
              <a:rPr lang="cs-CZ" sz="1400" b="1" i="1" dirty="0"/>
              <a:t>vlasy</a:t>
            </a:r>
            <a:r>
              <a:rPr lang="cs-CZ" sz="1400" i="1" dirty="0"/>
              <a:t>!“</a:t>
            </a:r>
          </a:p>
          <a:p>
            <a:endParaRPr lang="cs-CZ" sz="1400" i="1" dirty="0"/>
          </a:p>
          <a:p>
            <a:r>
              <a:rPr lang="cs-CZ" sz="1400" dirty="0"/>
              <a:t>„</a:t>
            </a:r>
            <a:r>
              <a:rPr lang="cs-CZ" sz="1400" i="1" dirty="0"/>
              <a:t>Mám rád je, že už v onen dávný čas</a:t>
            </a:r>
          </a:p>
          <a:p>
            <a:r>
              <a:rPr lang="cs-CZ" sz="1400" i="1" dirty="0"/>
              <a:t>cenili nad vše zlatý lesklý </a:t>
            </a:r>
            <a:r>
              <a:rPr lang="cs-CZ" sz="1400" b="1" i="1" dirty="0"/>
              <a:t>vlas</a:t>
            </a:r>
            <a:r>
              <a:rPr lang="cs-CZ" sz="1400" i="1" dirty="0"/>
              <a:t>,</a:t>
            </a:r>
          </a:p>
          <a:p>
            <a:r>
              <a:rPr lang="cs-CZ" sz="1400" b="1" i="1" dirty="0"/>
              <a:t>vlas</a:t>
            </a:r>
            <a:r>
              <a:rPr lang="cs-CZ" sz="1400" i="1" dirty="0"/>
              <a:t> zlatý, lesklý, jak má žena moje“</a:t>
            </a:r>
          </a:p>
          <a:p>
            <a:endParaRPr lang="cs-CZ" sz="1400" i="1" dirty="0"/>
          </a:p>
          <a:p>
            <a:r>
              <a:rPr lang="cs-CZ" sz="1400" i="1" dirty="0"/>
              <a:t>„Slunečními řetězy zavěšena</a:t>
            </a:r>
          </a:p>
          <a:p>
            <a:r>
              <a:rPr lang="cs-CZ" sz="1400" b="1" i="1" dirty="0"/>
              <a:t>se houpá, se houpá</a:t>
            </a:r>
            <a:r>
              <a:rPr lang="cs-CZ" sz="1400" i="1" dirty="0"/>
              <a:t>“</a:t>
            </a:r>
          </a:p>
          <a:p>
            <a:endParaRPr lang="cs-CZ" i="1" dirty="0"/>
          </a:p>
          <a:p>
            <a:r>
              <a:rPr lang="cs-CZ" sz="1400" i="1" dirty="0"/>
              <a:t>„všude jest jméno jeho známé.</a:t>
            </a:r>
          </a:p>
          <a:p>
            <a:r>
              <a:rPr lang="cs-CZ" sz="1400" i="1" dirty="0" err="1"/>
              <a:t>každémuť</a:t>
            </a:r>
            <a:r>
              <a:rPr lang="cs-CZ" sz="1400" i="1" dirty="0"/>
              <a:t>: „Strašný </a:t>
            </a:r>
            <a:r>
              <a:rPr lang="cs-CZ" sz="1400" b="1" i="1" dirty="0"/>
              <a:t>lesů pán</a:t>
            </a:r>
            <a:r>
              <a:rPr lang="cs-CZ" sz="1400" i="1" dirty="0"/>
              <a:t>!“</a:t>
            </a:r>
          </a:p>
          <a:p>
            <a:endParaRPr lang="cs-CZ" sz="1400" i="1" dirty="0"/>
          </a:p>
          <a:p>
            <a:r>
              <a:rPr lang="cs-CZ" sz="1400" i="1" dirty="0"/>
              <a:t>„</a:t>
            </a:r>
            <a:r>
              <a:rPr lang="cs-CZ" sz="1400" b="1" i="1" dirty="0"/>
              <a:t>Dobroto,</a:t>
            </a:r>
            <a:r>
              <a:rPr lang="cs-CZ" sz="1400" i="1" dirty="0"/>
              <a:t> chystej klíče,</a:t>
            </a:r>
          </a:p>
          <a:p>
            <a:r>
              <a:rPr lang="cs-CZ" sz="1400" i="1" dirty="0"/>
              <a:t>zrezivělé zámky k lidem se budou otvírat“</a:t>
            </a:r>
          </a:p>
          <a:p>
            <a:endParaRPr lang="cs-CZ" i="1" dirty="0"/>
          </a:p>
        </p:txBody>
      </p:sp>
    </p:spTree>
    <p:extLst>
      <p:ext uri="{BB962C8B-B14F-4D97-AF65-F5344CB8AC3E}">
        <p14:creationId xmlns:p14="http://schemas.microsoft.com/office/powerpoint/2010/main" val="114976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7695" y="0"/>
            <a:ext cx="11934305" cy="1197033"/>
          </a:xfrm>
        </p:spPr>
        <p:txBody>
          <a:bodyPr>
            <a:normAutofit/>
          </a:bodyPr>
          <a:lstStyle/>
          <a:p>
            <a:r>
              <a:rPr lang="cs-CZ" sz="3200" dirty="0"/>
              <a:t>Básnické výrazové prostředky V:prostředky hláskové instrumentace </a:t>
            </a:r>
          </a:p>
        </p:txBody>
      </p:sp>
      <p:sp>
        <p:nvSpPr>
          <p:cNvPr id="3" name="Zástupný symbol pro obsah 2"/>
          <p:cNvSpPr>
            <a:spLocks noGrp="1"/>
          </p:cNvSpPr>
          <p:nvPr>
            <p:ph sz="half" idx="1"/>
          </p:nvPr>
        </p:nvSpPr>
        <p:spPr>
          <a:xfrm>
            <a:off x="1055716" y="1197033"/>
            <a:ext cx="5323651" cy="5478087"/>
          </a:xfrm>
        </p:spPr>
        <p:txBody>
          <a:bodyPr>
            <a:normAutofit fontScale="85000" lnSpcReduction="20000"/>
          </a:bodyPr>
          <a:lstStyle/>
          <a:p>
            <a:r>
              <a:rPr lang="cs-CZ" dirty="0"/>
              <a:t>Eufonie v širokém slova smyslu: „zvukosled“; jakékoli opakující se uspořádání hlásek nebo jejich skupin ve verši, které je pociťováno jako příznakové</a:t>
            </a:r>
          </a:p>
          <a:p>
            <a:endParaRPr lang="cs-CZ" dirty="0"/>
          </a:p>
          <a:p>
            <a:r>
              <a:rPr lang="cs-CZ" dirty="0"/>
              <a:t>Eufonie v úzkém slova smyslu: libozvučnost; opakující se uspořádání hlásek nebo jejich skupin ve verši, které má být vnímatelem hodnoceno jako příjemně znějící</a:t>
            </a:r>
          </a:p>
          <a:p>
            <a:endParaRPr lang="cs-CZ" dirty="0"/>
          </a:p>
          <a:p>
            <a:r>
              <a:rPr lang="cs-CZ" dirty="0"/>
              <a:t>Kakofonie: nelibozvučnost; opakující se uspořádání hlásek nebo jejich skupin ve verši, které má být vnímatelem hodnoceno jako nepříjemně znějící</a:t>
            </a:r>
          </a:p>
          <a:p>
            <a:endParaRPr lang="cs-CZ" dirty="0"/>
          </a:p>
          <a:p>
            <a:r>
              <a:rPr lang="cs-CZ" dirty="0"/>
              <a:t>Onomatopoie: „zvukomalba“, uspořádání hlásek ve verši tak, aby vytvářely dojem reálného zvuku</a:t>
            </a:r>
          </a:p>
          <a:p>
            <a:endParaRPr lang="cs-CZ" dirty="0"/>
          </a:p>
          <a:p>
            <a:r>
              <a:rPr lang="cs-CZ" dirty="0"/>
              <a:t>Paronomázie: nahromadění několika slov odvozených od stejného kmene</a:t>
            </a:r>
          </a:p>
          <a:p>
            <a:endParaRPr lang="cs-CZ" dirty="0"/>
          </a:p>
          <a:p>
            <a:r>
              <a:rPr lang="cs-CZ" dirty="0"/>
              <a:t>Refrén: sousloví nebo jiný celek, který se opakuje na shodných místech jedné básně (ať už v různých strofách, anebo i v rámci jedné strofy) </a:t>
            </a:r>
          </a:p>
          <a:p>
            <a:endParaRPr lang="cs-CZ" dirty="0"/>
          </a:p>
        </p:txBody>
      </p:sp>
      <p:sp>
        <p:nvSpPr>
          <p:cNvPr id="4" name="Zástupný symbol pro obsah 3"/>
          <p:cNvSpPr>
            <a:spLocks noGrp="1"/>
          </p:cNvSpPr>
          <p:nvPr>
            <p:ph sz="half" idx="2"/>
          </p:nvPr>
        </p:nvSpPr>
        <p:spPr>
          <a:xfrm>
            <a:off x="6607967" y="1197033"/>
            <a:ext cx="4895056" cy="5577839"/>
          </a:xfrm>
        </p:spPr>
        <p:txBody>
          <a:bodyPr>
            <a:normAutofit fontScale="85000" lnSpcReduction="20000"/>
          </a:bodyPr>
          <a:lstStyle/>
          <a:p>
            <a:r>
              <a:rPr lang="cs-CZ" sz="1400" i="1" dirty="0"/>
              <a:t>„tma padá na jantar jak zlatá harfa v barvách sálá</a:t>
            </a:r>
          </a:p>
          <a:p>
            <a:r>
              <a:rPr lang="cs-CZ" sz="1400" i="1" dirty="0"/>
              <a:t>žluť smutku purpur strun“</a:t>
            </a:r>
          </a:p>
          <a:p>
            <a:endParaRPr lang="cs-CZ" sz="1400" i="1" dirty="0"/>
          </a:p>
          <a:p>
            <a:r>
              <a:rPr lang="cs-CZ" sz="1400" i="1" dirty="0"/>
              <a:t>„</a:t>
            </a:r>
            <a:r>
              <a:rPr lang="pl-PL" sz="1400" i="1" dirty="0"/>
              <a:t>a na topole podle skal </a:t>
            </a:r>
          </a:p>
          <a:p>
            <a:r>
              <a:rPr lang="pl-PL" sz="1400" i="1" dirty="0"/>
              <a:t>zelený mužík zatleskal”</a:t>
            </a:r>
          </a:p>
          <a:p>
            <a:endParaRPr lang="cs-CZ" sz="1400" dirty="0"/>
          </a:p>
          <a:p>
            <a:r>
              <a:rPr lang="cs-CZ" sz="1400" i="1" dirty="0"/>
              <a:t>„Hourání bouraček cár hartusení courá</a:t>
            </a:r>
          </a:p>
          <a:p>
            <a:r>
              <a:rPr lang="cs-CZ" sz="1400" i="1" dirty="0"/>
              <a:t>Po mouru chmury, která vyšla z míry“</a:t>
            </a:r>
          </a:p>
          <a:p>
            <a:endParaRPr lang="cs-CZ" sz="1400" i="1" dirty="0"/>
          </a:p>
          <a:p>
            <a:r>
              <a:rPr lang="cs-CZ" sz="1400" i="1" dirty="0"/>
              <a:t>„Kraj větrem okoralý,</a:t>
            </a:r>
          </a:p>
          <a:p>
            <a:r>
              <a:rPr lang="cs-CZ" sz="1400" i="1" dirty="0"/>
              <a:t>ve kterém</a:t>
            </a:r>
          </a:p>
          <a:p>
            <a:r>
              <a:rPr lang="cs-CZ" sz="1400" i="1" dirty="0"/>
              <a:t>v mrak </a:t>
            </a:r>
            <a:r>
              <a:rPr lang="cs-CZ" sz="1400" b="1" i="1" dirty="0"/>
              <a:t>vrány krákoraly</a:t>
            </a:r>
            <a:r>
              <a:rPr lang="cs-CZ" sz="1400" i="1" dirty="0"/>
              <a:t>“</a:t>
            </a:r>
          </a:p>
          <a:p>
            <a:endParaRPr lang="cs-CZ" sz="1400" i="1" dirty="0"/>
          </a:p>
          <a:p>
            <a:r>
              <a:rPr lang="cs-CZ" sz="1400" i="1" dirty="0"/>
              <a:t>„Vždy dopuštění </a:t>
            </a:r>
            <a:r>
              <a:rPr lang="cs-CZ" sz="1400" b="1" i="1" dirty="0"/>
              <a:t>slepě</a:t>
            </a:r>
            <a:r>
              <a:rPr lang="cs-CZ" sz="1400" i="1" dirty="0"/>
              <a:t> padne,</a:t>
            </a:r>
          </a:p>
          <a:p>
            <a:r>
              <a:rPr lang="cs-CZ" sz="1400" b="1" i="1" dirty="0"/>
              <a:t>slepecky</a:t>
            </a:r>
            <a:r>
              <a:rPr lang="cs-CZ" sz="1400" i="1" dirty="0"/>
              <a:t> </a:t>
            </a:r>
            <a:r>
              <a:rPr lang="cs-CZ" sz="1400" i="1" dirty="0" err="1"/>
              <a:t>táhnem</a:t>
            </a:r>
            <a:r>
              <a:rPr lang="cs-CZ" sz="1400" i="1" dirty="0"/>
              <a:t> </a:t>
            </a:r>
            <a:r>
              <a:rPr lang="cs-CZ" sz="1400" b="1" i="1" dirty="0"/>
              <a:t>slepou</a:t>
            </a:r>
            <a:r>
              <a:rPr lang="cs-CZ" sz="1400" i="1" dirty="0"/>
              <a:t> hru“</a:t>
            </a:r>
          </a:p>
          <a:p>
            <a:endParaRPr lang="cs-CZ" sz="1400" i="1" dirty="0"/>
          </a:p>
          <a:p>
            <a:r>
              <a:rPr lang="cs-CZ" sz="1400" dirty="0"/>
              <a:t>„</a:t>
            </a:r>
            <a:r>
              <a:rPr lang="en-US" sz="1400" b="1" i="1" dirty="0"/>
              <a:t>My heart's in the Highlands</a:t>
            </a:r>
            <a:r>
              <a:rPr lang="en-US" sz="1400" i="1" dirty="0"/>
              <a:t>, my heart is not here,</a:t>
            </a:r>
          </a:p>
          <a:p>
            <a:r>
              <a:rPr lang="en-US" sz="1400" b="1" i="1" dirty="0"/>
              <a:t>My heart's in the Highlands</a:t>
            </a:r>
            <a:r>
              <a:rPr lang="en-US" sz="1400" i="1" dirty="0"/>
              <a:t>, a-chasing the deer;</a:t>
            </a:r>
          </a:p>
          <a:p>
            <a:r>
              <a:rPr lang="en-US" sz="1400" i="1" dirty="0"/>
              <a:t>Chasing the wild-deer, and following the roe,</a:t>
            </a:r>
          </a:p>
          <a:p>
            <a:r>
              <a:rPr lang="en-US" sz="1400" b="1" i="1" dirty="0"/>
              <a:t>My heart's in the Highlands</a:t>
            </a:r>
            <a:r>
              <a:rPr lang="en-US" sz="1400" i="1" dirty="0"/>
              <a:t>, wherever I go.</a:t>
            </a:r>
            <a:r>
              <a:rPr lang="cs-CZ" sz="1400" dirty="0"/>
              <a:t>“</a:t>
            </a:r>
            <a:endParaRPr lang="cs-CZ" sz="1400" i="1" dirty="0"/>
          </a:p>
        </p:txBody>
      </p:sp>
    </p:spTree>
    <p:extLst>
      <p:ext uri="{BB962C8B-B14F-4D97-AF65-F5344CB8AC3E}">
        <p14:creationId xmlns:p14="http://schemas.microsoft.com/office/powerpoint/2010/main" val="3163585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6951648-4D41-E6FD-5034-C9A3A9020B07}"/>
              </a:ext>
            </a:extLst>
          </p:cNvPr>
          <p:cNvSpPr>
            <a:spLocks noGrp="1"/>
          </p:cNvSpPr>
          <p:nvPr>
            <p:ph type="title"/>
          </p:nvPr>
        </p:nvSpPr>
        <p:spPr>
          <a:xfrm>
            <a:off x="1484311" y="402673"/>
            <a:ext cx="10018713" cy="1073790"/>
          </a:xfrm>
        </p:spPr>
        <p:txBody>
          <a:bodyPr/>
          <a:lstStyle/>
          <a:p>
            <a:r>
              <a:rPr lang="cs-CZ" dirty="0"/>
              <a:t>Versologické nástroje – ÚČL AV ČR</a:t>
            </a:r>
          </a:p>
        </p:txBody>
      </p:sp>
      <p:sp>
        <p:nvSpPr>
          <p:cNvPr id="5" name="Zástupný obsah 4">
            <a:extLst>
              <a:ext uri="{FF2B5EF4-FFF2-40B4-BE49-F238E27FC236}">
                <a16:creationId xmlns:a16="http://schemas.microsoft.com/office/drawing/2014/main" id="{0291375E-AD69-F78E-5831-B1C946A07F81}"/>
              </a:ext>
            </a:extLst>
          </p:cNvPr>
          <p:cNvSpPr>
            <a:spLocks noGrp="1"/>
          </p:cNvSpPr>
          <p:nvPr>
            <p:ph sz="half" idx="1"/>
          </p:nvPr>
        </p:nvSpPr>
        <p:spPr/>
        <p:txBody>
          <a:bodyPr>
            <a:normAutofit fontScale="92500" lnSpcReduction="10000"/>
          </a:bodyPr>
          <a:lstStyle/>
          <a:p>
            <a:r>
              <a:rPr lang="cs-CZ" dirty="0"/>
              <a:t>Soubor všech nástrojů:</a:t>
            </a:r>
          </a:p>
          <a:p>
            <a:r>
              <a:rPr lang="cs-CZ" dirty="0">
                <a:hlinkClick r:id="rId2"/>
              </a:rPr>
              <a:t>https://versologie.cz/v2/web_content/tools.php?lang=cz</a:t>
            </a:r>
            <a:r>
              <a:rPr lang="cs-CZ" dirty="0"/>
              <a:t> </a:t>
            </a:r>
          </a:p>
          <a:p>
            <a:endParaRPr lang="cs-CZ" dirty="0"/>
          </a:p>
        </p:txBody>
      </p:sp>
      <p:sp>
        <p:nvSpPr>
          <p:cNvPr id="6" name="Zástupný obsah 5">
            <a:extLst>
              <a:ext uri="{FF2B5EF4-FFF2-40B4-BE49-F238E27FC236}">
                <a16:creationId xmlns:a16="http://schemas.microsoft.com/office/drawing/2014/main" id="{ED499F5A-E3F5-267F-35ED-BC845CE4481B}"/>
              </a:ext>
            </a:extLst>
          </p:cNvPr>
          <p:cNvSpPr>
            <a:spLocks noGrp="1"/>
          </p:cNvSpPr>
          <p:nvPr>
            <p:ph sz="half" idx="2"/>
          </p:nvPr>
        </p:nvSpPr>
        <p:spPr/>
        <p:txBody>
          <a:bodyPr>
            <a:normAutofit fontScale="92500" lnSpcReduction="10000"/>
          </a:bodyPr>
          <a:lstStyle/>
          <a:p>
            <a:r>
              <a:rPr lang="cs-CZ" dirty="0" err="1"/>
              <a:t>Ingram</a:t>
            </a:r>
            <a:r>
              <a:rPr lang="cs-CZ" dirty="0"/>
              <a:t> – nástroj na určování metra v poezii:</a:t>
            </a:r>
          </a:p>
          <a:p>
            <a:r>
              <a:rPr lang="cs-CZ" dirty="0">
                <a:hlinkClick r:id="rId3"/>
              </a:rPr>
              <a:t>https://versologie.cz/v2/tool_ingram/</a:t>
            </a:r>
            <a:endParaRPr lang="cs-CZ" dirty="0"/>
          </a:p>
          <a:p>
            <a:r>
              <a:rPr lang="cs-CZ" dirty="0" err="1"/>
              <a:t>Eufonometr</a:t>
            </a:r>
            <a:r>
              <a:rPr lang="cs-CZ" dirty="0"/>
              <a:t> – kvantifikace eufonického aspektu básní:</a:t>
            </a:r>
          </a:p>
          <a:p>
            <a:r>
              <a:rPr lang="cs-CZ" dirty="0">
                <a:hlinkClick r:id="rId4"/>
              </a:rPr>
              <a:t>https://versologie.cz/v2/tool_eufonometr/index.php?lang=cz</a:t>
            </a:r>
            <a:r>
              <a:rPr lang="cs-CZ" dirty="0"/>
              <a:t> </a:t>
            </a:r>
          </a:p>
          <a:p>
            <a:r>
              <a:rPr lang="cs-CZ" dirty="0" err="1"/>
              <a:t>Gunstick</a:t>
            </a:r>
            <a:r>
              <a:rPr lang="cs-CZ" dirty="0"/>
              <a:t> – databáze rýmů v české poezii do roku 1920:</a:t>
            </a:r>
          </a:p>
          <a:p>
            <a:r>
              <a:rPr lang="cs-CZ" dirty="0">
                <a:hlinkClick r:id="rId5"/>
              </a:rPr>
              <a:t>https://versologie.cz/v2/tool_gunstick/index.php?lang=cz</a:t>
            </a:r>
            <a:r>
              <a:rPr lang="cs-CZ" dirty="0"/>
              <a:t> </a:t>
            </a:r>
          </a:p>
        </p:txBody>
      </p:sp>
    </p:spTree>
    <p:extLst>
      <p:ext uri="{BB962C8B-B14F-4D97-AF65-F5344CB8AC3E}">
        <p14:creationId xmlns:p14="http://schemas.microsoft.com/office/powerpoint/2010/main" val="267988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Paralaxa</Template>
  <TotalTime>4893</TotalTime>
  <Words>4093</Words>
  <Application>Microsoft Office PowerPoint</Application>
  <PresentationFormat>Širokoúhlá obrazovka</PresentationFormat>
  <Paragraphs>319</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Corbel</vt:lpstr>
      <vt:lpstr>Times New Roman</vt:lpstr>
      <vt:lpstr>Paralaxa</vt:lpstr>
      <vt:lpstr>Poetika básnického textu </vt:lpstr>
      <vt:lpstr>Čím se lyrický básnický text liší od vyprávění?</vt:lpstr>
      <vt:lpstr>Básnické výrazové prostředky I:  rytmus a s ním související prostředky</vt:lpstr>
      <vt:lpstr>Básnické výrazové prostředky I:  rytmus a s ním související prostředky (02)</vt:lpstr>
      <vt:lpstr>Básnické výrazové prostředky II: veršové a strofické členění</vt:lpstr>
      <vt:lpstr>Básnické výrazové prostředky III: rým a další prostředky založené na zvukové shodě</vt:lpstr>
      <vt:lpstr>Básnické výrazové prostředky IV: básnické figury </vt:lpstr>
      <vt:lpstr>Básnické výrazové prostředky V:prostředky hláskové instrumentace </vt:lpstr>
      <vt:lpstr>Versologické nástroje – ÚČL AV ČR</vt:lpstr>
      <vt:lpstr>Básnické výrazové prostředky VI: prostředky tematického uspořádávání </vt:lpstr>
      <vt:lpstr>Básnické výrazové prostředky VII: obrazná pojmenování neboli tropy (sg. tropus; pl. tropy) (01)</vt:lpstr>
      <vt:lpstr>Básnické výrazové prostředky VII: obrazná pojmenování (sg. tropus; pl. tropy) (02)</vt:lpstr>
      <vt:lpstr>Básnické výrazové prostředky VII: obrazná pojmenování (03)</vt:lpstr>
      <vt:lpstr>Básnické výrazové prostředky VII: obrazná pojmenování (04)</vt:lpstr>
      <vt:lpstr>Básnické výrazové prostředky VII: obrazná pojmenování (05)</vt:lpstr>
      <vt:lpstr>Básnické výrazové prostředky VIII: další prostředky fungující od roviny konkrétních tropů až po rovinu textovou</vt:lpstr>
      <vt:lpstr>Praktické příklady: Báseň jako výrazová hříčka</vt:lpstr>
      <vt:lpstr>Praktické příklady – Tři básně o pohřbu</vt:lpstr>
      <vt:lpstr>Praktické příklady – Tři básně o pohřbu II</vt:lpstr>
      <vt:lpstr>Praktické příklady – Tři básně o pohřbu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Poetika básnického textu</dc:title>
  <dc:creator>Bílek Petr prof. PhDr. CSc.</dc:creator>
  <cp:lastModifiedBy>Bílek, Petr</cp:lastModifiedBy>
  <cp:revision>61</cp:revision>
  <dcterms:created xsi:type="dcterms:W3CDTF">2019-11-14T18:13:11Z</dcterms:created>
  <dcterms:modified xsi:type="dcterms:W3CDTF">2023-11-27T07:54:22Z</dcterms:modified>
</cp:coreProperties>
</file>