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2D40"/>
    <a:srgbClr val="D22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6774" autoAdjust="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7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EF687-8659-44A5-B987-DB47E3AA8D81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BC47E-BD00-42F4-B95C-2B987241CB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909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133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-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35829"/>
            <a:ext cx="6408162" cy="1981120"/>
          </a:xfrm>
          <a:prstGeom prst="rect">
            <a:avLst/>
          </a:prstGeom>
        </p:spPr>
      </p:pic>
      <p:sp>
        <p:nvSpPr>
          <p:cNvPr id="9" name="Nadpis 8">
            <a:extLst>
              <a:ext uri="{FF2B5EF4-FFF2-40B4-BE49-F238E27FC236}">
                <a16:creationId xmlns:a16="http://schemas.microsoft.com/office/drawing/2014/main" id="{9C465973-12C9-4E7E-B3E7-339819B8DE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54807" y="3468467"/>
            <a:ext cx="6232376" cy="151896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6" name="Zástupný symbol pro text 14">
            <a:extLst>
              <a:ext uri="{FF2B5EF4-FFF2-40B4-BE49-F238E27FC236}">
                <a16:creationId xmlns:a16="http://schemas.microsoft.com/office/drawing/2014/main" id="{6D621A1B-64B8-4E2C-9F7C-619F6D16DF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54807" y="4987429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  <p:sp>
        <p:nvSpPr>
          <p:cNvPr id="7" name="Zástupný symbol pro text 14">
            <a:extLst>
              <a:ext uri="{FF2B5EF4-FFF2-40B4-BE49-F238E27FC236}">
                <a16:creationId xmlns:a16="http://schemas.microsoft.com/office/drawing/2014/main" id="{3CBD455F-1540-428D-A023-C87A83F6C53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54806" y="2805732"/>
            <a:ext cx="6218237" cy="5214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název základní součásti.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89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55FAB65-B0A7-4575-8846-11158687D38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881948" y="30924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vložíte obrázek.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24AE90-7605-4DC5-9CC0-F95158D6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text 4">
            <a:extLst>
              <a:ext uri="{FF2B5EF4-FFF2-40B4-BE49-F238E27FC236}">
                <a16:creationId xmlns:a16="http://schemas.microsoft.com/office/drawing/2014/main" id="{276D1917-8BCB-4A56-9BA7-03075193B5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1948" y="5298620"/>
            <a:ext cx="6172200" cy="5687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22C40"/>
              </a:buClr>
              <a:buFont typeface="Wingdings" panose="05000000000000000000" pitchFamily="2" charset="2"/>
              <a:buNone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261854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 -  bez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50943"/>
            <a:ext cx="6408162" cy="1981120"/>
          </a:xfrm>
          <a:prstGeom prst="rect">
            <a:avLst/>
          </a:prstGeom>
        </p:spPr>
      </p:pic>
      <p:sp>
        <p:nvSpPr>
          <p:cNvPr id="10" name="Nadpis 9">
            <a:extLst>
              <a:ext uri="{FF2B5EF4-FFF2-40B4-BE49-F238E27FC236}">
                <a16:creationId xmlns:a16="http://schemas.microsoft.com/office/drawing/2014/main" id="{1FAEE400-C3C4-4524-978A-6626FFC80C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30487" y="2962276"/>
            <a:ext cx="6218789" cy="77845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15" name="Zástupný symbol pro text 14">
            <a:extLst>
              <a:ext uri="{FF2B5EF4-FFF2-40B4-BE49-F238E27FC236}">
                <a16:creationId xmlns:a16="http://schemas.microsoft.com/office/drawing/2014/main" id="{6D164CCE-6D73-466D-BEB5-04B11A83900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30487" y="3906326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</p:spTree>
    <p:extLst>
      <p:ext uri="{BB962C8B-B14F-4D97-AF65-F5344CB8AC3E}">
        <p14:creationId xmlns:p14="http://schemas.microsoft.com/office/powerpoint/2010/main" val="358612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D34E2D-EE31-4DC0-9247-4DBF2ED796C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cs-CZ" dirty="0"/>
              <a:t>Kliknutím vložíte text.</a:t>
            </a:r>
          </a:p>
          <a:p>
            <a:pPr lvl="1"/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83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36F267A-BE8F-4FE3-A8F2-A3A14D7F58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36738"/>
            <a:ext cx="10515600" cy="43053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C4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637241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02828-E203-4BCF-A5B0-CB2FC2EC16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DBEC2-CBC0-4C1C-88E7-DC2EDCA58E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F575050-708C-4714-B50C-D679D7CC414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EA612F-A0C2-4C25-85F3-1AD024CA6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1F61B0A8-8F34-4579-959E-67B3416A9699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90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9FBEE-EED9-440B-B6A2-0370D421D2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14935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BC1BE52-8A40-4C07-BD57-49A31749FC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C8B1659-79F4-4765-8610-2F273D4750E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71A42BE-7C37-4E5F-A5C7-DE3988B8FE8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252F095-D907-45FC-9209-CE575CF9B53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AF3188-F662-42FA-942C-C3BA18BE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80D3BDEC-7BDF-49D8-818D-67B015274AAF}"/>
              </a:ext>
            </a:extLst>
          </p:cNvPr>
          <p:cNvCxnSpPr/>
          <p:nvPr userDrawn="1"/>
        </p:nvCxnSpPr>
        <p:spPr>
          <a:xfrm>
            <a:off x="838200" y="160686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79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B72C8-7D3F-4C74-90F8-8DA326D5DF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5A6722-54AF-4AAD-A2E6-780E1205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19713418-A7EB-478E-BEED-F2EBCA77CFFE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50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414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56F0D-8BFD-494A-8220-002D1C5E33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0BA097-ED2B-4036-B097-8C187A6622E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67300" y="457200"/>
            <a:ext cx="6172200" cy="5411788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D22D40"/>
              </a:buClr>
              <a:buFont typeface="Wingdings" panose="05000000000000000000" pitchFamily="2" charset="2"/>
              <a:buChar char="§"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C587ECA-5355-4449-8467-B73118C0A2B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051C28-CB18-4E15-84A8-0937D20E8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86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1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644E5260-5AD8-478A-B5F5-E1D82BA04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>
                <a:latin typeface="Cambria" panose="02040503050406030204" pitchFamily="18" charset="0"/>
                <a:ea typeface="Cambria" panose="02040503050406030204" pitchFamily="18" charset="0"/>
              </a:rPr>
              <a:t>Bohemistická propedeutika 2</a:t>
            </a:r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7E45BA4A-0F70-4A6D-AA8A-41F5B14EAA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18. 2. 2021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52237480-7ADF-4500-9A0D-E7A710267A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Ústav jazyků a komunikace neslyšících</a:t>
            </a:r>
          </a:p>
        </p:txBody>
      </p:sp>
    </p:spTree>
    <p:extLst>
      <p:ext uri="{BB962C8B-B14F-4D97-AF65-F5344CB8AC3E}">
        <p14:creationId xmlns:p14="http://schemas.microsoft.com/office/powerpoint/2010/main" val="3588086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01C7B8-93E8-485C-994C-C9D192570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na lidovou etymologii mají vliv i mimojazykové faktory, např. ideologie: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E963D1-4B51-4A40-B0AF-501189BAF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mukl</a:t>
            </a:r>
            <a:r>
              <a:rPr lang="cs-CZ" dirty="0"/>
              <a:t> 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ve významu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vězeň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trestanec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byl původně součástí brněnského hantecu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s odkazem na komunistický teror 50. let se však objevil výklad, že slovo je tajnou zkratkou (akronymem) pro </a:t>
            </a:r>
            <a:r>
              <a:rPr lang="cs-CZ" b="1" i="1" dirty="0">
                <a:latin typeface="Cambria" panose="02040503050406030204" pitchFamily="18" charset="0"/>
                <a:ea typeface="Cambria" panose="02040503050406030204" pitchFamily="18" charset="0"/>
              </a:rPr>
              <a:t>m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už </a:t>
            </a:r>
            <a:r>
              <a:rPr lang="cs-CZ" b="1" i="1" dirty="0">
                <a:latin typeface="Cambria" panose="02040503050406030204" pitchFamily="18" charset="0"/>
                <a:ea typeface="Cambria" panose="02040503050406030204" pitchFamily="18" charset="0"/>
              </a:rPr>
              <a:t>u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rčený </a:t>
            </a:r>
            <a:r>
              <a:rPr lang="cs-CZ" b="1" i="1" dirty="0">
                <a:latin typeface="Cambria" panose="02040503050406030204" pitchFamily="18" charset="0"/>
                <a:ea typeface="Cambria" panose="02040503050406030204" pitchFamily="18" charset="0"/>
              </a:rPr>
              <a:t>k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b="1" i="1" dirty="0">
                <a:latin typeface="Cambria" panose="02040503050406030204" pitchFamily="18" charset="0"/>
                <a:ea typeface="Cambria" panose="02040503050406030204" pitchFamily="18" charset="0"/>
              </a:rPr>
              <a:t>l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ikvidaci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političtí vězni o sobě mluvili jako o </a:t>
            </a:r>
            <a:r>
              <a:rPr lang="cs-CZ" b="1" i="1" dirty="0">
                <a:latin typeface="Cambria" panose="02040503050406030204" pitchFamily="18" charset="0"/>
                <a:ea typeface="Cambria" panose="02040503050406030204" pitchFamily="18" charset="0"/>
              </a:rPr>
              <a:t>m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užích </a:t>
            </a:r>
            <a:r>
              <a:rPr lang="cs-CZ" b="1" i="1" dirty="0">
                <a:latin typeface="Cambria" panose="02040503050406030204" pitchFamily="18" charset="0"/>
                <a:ea typeface="Cambria" panose="02040503050406030204" pitchFamily="18" charset="0"/>
              </a:rPr>
              <a:t>u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tlačovaných </a:t>
            </a:r>
            <a:r>
              <a:rPr lang="cs-CZ" b="1" i="1" dirty="0">
                <a:latin typeface="Cambria" panose="02040503050406030204" pitchFamily="18" charset="0"/>
                <a:ea typeface="Cambria" panose="02040503050406030204" pitchFamily="18" charset="0"/>
              </a:rPr>
              <a:t>k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omunistickou </a:t>
            </a:r>
            <a:r>
              <a:rPr lang="cs-CZ" b="1" i="1" dirty="0">
                <a:latin typeface="Cambria" panose="02040503050406030204" pitchFamily="18" charset="0"/>
                <a:ea typeface="Cambria" panose="02040503050406030204" pitchFamily="18" charset="0"/>
              </a:rPr>
              <a:t>l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ůzou</a:t>
            </a:r>
          </a:p>
        </p:txBody>
      </p:sp>
    </p:spTree>
    <p:extLst>
      <p:ext uri="{BB962C8B-B14F-4D97-AF65-F5344CB8AC3E}">
        <p14:creationId xmlns:p14="http://schemas.microsoft.com/office/powerpoint/2010/main" val="2464216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F34878-AD1D-4F09-818A-3C06EA3D5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Proces utváření nových slov: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487DFA-8905-43E1-99B1-644E6F70D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slovo 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základové/fundující 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→ slovo 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utvořené/fundované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jejich společná část = </a:t>
            </a:r>
            <a:r>
              <a:rPr lang="cs-CZ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slovotvorný základ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odlišnost = </a:t>
            </a:r>
            <a:r>
              <a:rPr lang="cs-CZ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slovotvorný formant</a:t>
            </a:r>
          </a:p>
          <a:p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fundace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= jedno slovo se zakládá na druhém</a:t>
            </a:r>
          </a:p>
          <a:p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motivace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= význam jednoho slova odkazuje na význam druhého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→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zelenina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= něco zeleného,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modřina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má modrou barvu apod. </a:t>
            </a:r>
          </a:p>
          <a:p>
            <a:endParaRPr lang="cs-CZ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2160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3B7448-84C9-4139-A486-6A07139D1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Slovní čeleď (slovotvorné hnízdo)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9665A5-CCBE-467C-98CC-345B8EB94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cs-CZ" dirty="0"/>
              <a:t> 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skupina slov vázaných společným vztahem fundace (primární slovo základové a všechna na něm založená slova), majících tedy shodný kořen (Adam et al., s. 41)</a:t>
            </a:r>
          </a:p>
          <a:p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pivo – pivák – piviště – pivkéňo – pivní – pivař – pivotéka – pivovar </a:t>
            </a: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029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FDBC6-FF05-45D6-8E56-FFB27A009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Slovotvorný základ a slovotvorný formant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457FB6-E94E-41E9-BFAC-CA75EEA17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základem může být celé základové slovo nebo jeho část: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celé slovo: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dnes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→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dnešní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kořen: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ryba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→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rybář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kořen s prefixem: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zahrada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→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zahrádka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kompozitum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: velkoměsto → velkoměstský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dva kořeny: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dlouhá doba → dlouhodobý</a:t>
            </a:r>
          </a:p>
          <a:p>
            <a:pPr marL="0" indent="0">
              <a:buNone/>
            </a:pPr>
            <a:r>
              <a:rPr lang="cs-CZ" sz="2000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                                                                         (převzato z Adam et al., s. 41)</a:t>
            </a:r>
          </a:p>
          <a:p>
            <a:pPr marL="0" indent="0">
              <a:buNone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160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1E7C9939-01F4-434F-8B54-C98F9F746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Plán na letní semestr: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A4E776F-1A9C-4FDA-9944-0C2BA9B0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průběh kurzu a podmínky atestace zůstávají stejné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důraz na vlastní úpravu komunikátů různého typu 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1× četba a shrnutí odborného textu – periodika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Naše řeč 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a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Slovo a slovesnost</a:t>
            </a:r>
          </a:p>
          <a:p>
            <a:endParaRPr lang="cs-CZ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0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3E1386-54F3-44D1-8B23-9210540D1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Tematické okruhy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7B75DE-94C6-43D8-93D7-C6BF7EEEB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Slovotvorba a slovotvorný rozbor</a:t>
            </a:r>
          </a:p>
          <a:p>
            <a:r>
              <a:rPr lang="cs-CZ">
                <a:latin typeface="Cambria" panose="02040503050406030204" pitchFamily="18" charset="0"/>
                <a:ea typeface="Cambria" panose="02040503050406030204" pitchFamily="18" charset="0"/>
              </a:rPr>
              <a:t>Lexikologie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, lexikografie (přehled základních slovníků)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Syntax – větná (syntaktické vztahy, větné členy), nadvětná (textová) – aktuální členění 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Stylistika – funkční styly Pražské školy, stylová platnost komunikátů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Popularizace češtiny (přehled kvalitních zdrojů)</a:t>
            </a: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9783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37EC63-34A8-4C35-9F72-F3C45A853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latin typeface="Cambria" panose="02040503050406030204" pitchFamily="18" charset="0"/>
                <a:ea typeface="Cambria" panose="02040503050406030204" pitchFamily="18" charset="0"/>
              </a:rPr>
              <a:t>Slovotvorba</a:t>
            </a:r>
            <a:b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cs-CZ" sz="3200" dirty="0">
                <a:latin typeface="Cambria" panose="02040503050406030204" pitchFamily="18" charset="0"/>
                <a:ea typeface="Cambria" panose="02040503050406030204" pitchFamily="18" charset="0"/>
              </a:rPr>
              <a:t>Vstupní moudro, na které je třeba pamatovat: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F69D40-C1E7-4CDB-9090-A6D0BE881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Slovotvorba se na stavbu slova dívá z jiného hlediska než morfematika: nezajímá ji, ze kterých částeček se slovo skládá, nýbrž jak je slovo 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utvářeno ve vztahu k jiným slovům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  (Adam et al.: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Úvodní jazykový seminář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, s. 10, důraz OV)</a:t>
            </a:r>
          </a:p>
          <a:p>
            <a:pPr marL="0" indent="0">
              <a:buNone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Základním textem pro tuto část kurzu jsou skripta doc. Adama (Moodle), oddíl </a:t>
            </a:r>
            <a:r>
              <a:rPr lang="cs-CZ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Slovotvorba. </a:t>
            </a:r>
            <a:endParaRPr lang="cs-CZ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484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9DB82A-7C3C-4FBA-A197-6975B2E6A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Vztah slova k jiným slovům – ilustrace </a:t>
            </a:r>
            <a:b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Od čeho jsou odvozena tato slova?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9FD1AF-6F15-4DE4-8345-6A9A72F7E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VĚDNÍ</a:t>
            </a:r>
          </a:p>
          <a:p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VĚDECKÝ</a:t>
            </a:r>
          </a:p>
          <a:p>
            <a:pPr marL="0" indent="0">
              <a:buNone/>
            </a:pP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                                                                                                                (příklady z Prokšová, 2016)</a:t>
            </a:r>
          </a:p>
          <a:p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PRÁVNÍ</a:t>
            </a:r>
          </a:p>
          <a:p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PRÁVNICKÝ</a:t>
            </a:r>
          </a:p>
          <a:p>
            <a:endParaRPr lang="cs-CZ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ZDRAVOTNÍ</a:t>
            </a:r>
          </a:p>
          <a:p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ZDRAVOTNICKÝ</a:t>
            </a:r>
          </a:p>
          <a:p>
            <a:endParaRPr lang="cs-CZ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PROFESNÍ</a:t>
            </a:r>
          </a:p>
          <a:p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PROFESIONÁLNÍ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3366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0DB7F4-C301-4809-BDF3-15C7F1B10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Řešení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A88110-69EB-4AA2-8771-9CFCCB1A9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latin typeface="Cambria" panose="02040503050406030204" pitchFamily="18" charset="0"/>
                <a:ea typeface="Cambria" panose="02040503050406030204" pitchFamily="18" charset="0"/>
              </a:rPr>
              <a:t>VĚDNÍ ← </a:t>
            </a:r>
            <a:r>
              <a:rPr lang="cs-CZ" sz="1800" dirty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VĚDA</a:t>
            </a:r>
          </a:p>
          <a:p>
            <a:r>
              <a:rPr lang="cs-CZ" sz="1800" dirty="0">
                <a:latin typeface="Cambria" panose="02040503050406030204" pitchFamily="18" charset="0"/>
                <a:ea typeface="Cambria" panose="02040503050406030204" pitchFamily="18" charset="0"/>
              </a:rPr>
              <a:t>VĚDECKÝ ← </a:t>
            </a:r>
            <a:r>
              <a:rPr lang="cs-CZ" sz="1800" dirty="0">
                <a:solidFill>
                  <a:schemeClr val="accent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VĚDEC</a:t>
            </a:r>
          </a:p>
          <a:p>
            <a:endParaRPr lang="cs-CZ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1800" dirty="0">
                <a:latin typeface="Cambria" panose="02040503050406030204" pitchFamily="18" charset="0"/>
                <a:ea typeface="Cambria" panose="02040503050406030204" pitchFamily="18" charset="0"/>
              </a:rPr>
              <a:t>PRÁVNÍ ← </a:t>
            </a:r>
            <a:r>
              <a:rPr lang="cs-CZ" sz="1800" dirty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PRÁVO</a:t>
            </a:r>
          </a:p>
          <a:p>
            <a:r>
              <a:rPr lang="cs-CZ" sz="1800" dirty="0">
                <a:latin typeface="Cambria" panose="02040503050406030204" pitchFamily="18" charset="0"/>
                <a:ea typeface="Cambria" panose="02040503050406030204" pitchFamily="18" charset="0"/>
              </a:rPr>
              <a:t>PRÁVNICKÝ ← </a:t>
            </a:r>
            <a:r>
              <a:rPr lang="cs-CZ" sz="1800" dirty="0">
                <a:solidFill>
                  <a:schemeClr val="accent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PRÁVNÍK</a:t>
            </a:r>
          </a:p>
          <a:p>
            <a:endParaRPr lang="cs-CZ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1800" dirty="0">
                <a:latin typeface="Cambria" panose="02040503050406030204" pitchFamily="18" charset="0"/>
                <a:ea typeface="Cambria" panose="02040503050406030204" pitchFamily="18" charset="0"/>
              </a:rPr>
              <a:t>ZDRAVOTNÍ ← </a:t>
            </a:r>
            <a:r>
              <a:rPr lang="cs-CZ" sz="1800" dirty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ZDRAVÍ</a:t>
            </a:r>
          </a:p>
          <a:p>
            <a:r>
              <a:rPr lang="cs-CZ" sz="1800" dirty="0">
                <a:latin typeface="Cambria" panose="02040503050406030204" pitchFamily="18" charset="0"/>
                <a:ea typeface="Cambria" panose="02040503050406030204" pitchFamily="18" charset="0"/>
              </a:rPr>
              <a:t>ZDRAVOTNICKÝ ← </a:t>
            </a:r>
            <a:r>
              <a:rPr lang="cs-CZ" sz="1800" dirty="0">
                <a:solidFill>
                  <a:schemeClr val="accent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ZDRAVOTNÍK</a:t>
            </a:r>
          </a:p>
          <a:p>
            <a:endParaRPr lang="cs-CZ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1800" dirty="0">
                <a:latin typeface="Cambria" panose="02040503050406030204" pitchFamily="18" charset="0"/>
                <a:ea typeface="Cambria" panose="02040503050406030204" pitchFamily="18" charset="0"/>
              </a:rPr>
              <a:t>PROFESNÍ ← </a:t>
            </a:r>
            <a:r>
              <a:rPr lang="cs-CZ" sz="1800" dirty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PROFESE</a:t>
            </a:r>
          </a:p>
          <a:p>
            <a:r>
              <a:rPr lang="cs-CZ" sz="1800" dirty="0">
                <a:latin typeface="Cambria" panose="02040503050406030204" pitchFamily="18" charset="0"/>
                <a:ea typeface="Cambria" panose="02040503050406030204" pitchFamily="18" charset="0"/>
              </a:rPr>
              <a:t>PROFESIONÁLNÍ ← </a:t>
            </a:r>
            <a:r>
              <a:rPr lang="cs-CZ" sz="1800" dirty="0">
                <a:solidFill>
                  <a:schemeClr val="accent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PROFESIONÁL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938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DD299-4636-455F-B06C-9E2CC7E79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Ale: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7DB4B5-C07E-4D30-AA6C-1A07E5B1F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LEDNÍ ←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LED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			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LEDOVÝ ←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LED</a:t>
            </a:r>
          </a:p>
          <a:p>
            <a:pPr marL="0" indent="0">
              <a:buNone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= jiné </a:t>
            </a:r>
            <a:r>
              <a:rPr lang="cs-CZ" sz="2400" u="sng" dirty="0">
                <a:latin typeface="Cambria" panose="02040503050406030204" pitchFamily="18" charset="0"/>
                <a:ea typeface="Cambria" panose="02040503050406030204" pitchFamily="18" charset="0"/>
              </a:rPr>
              <a:t>kolokace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(smysluplná spojení)</a:t>
            </a:r>
          </a:p>
          <a:p>
            <a:pPr marL="0" indent="0">
              <a:buNone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srov.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lední hokej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lední medvěd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x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ledový čaj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 ledová socha </a:t>
            </a:r>
          </a:p>
          <a:p>
            <a:pPr marL="0" indent="0">
              <a:buNone/>
            </a:pPr>
            <a:endParaRPr lang="cs-CZ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LEDNICKÝ ← </a:t>
            </a:r>
            <a:r>
              <a:rPr lang="cs-CZ" sz="24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LEDNICE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(toponymum –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lednický zámek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LEDNICOVÝ← </a:t>
            </a:r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LEDNICE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(spotřebič –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lednicový teploměr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778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000558-B1F7-4747-B1C5-9E36A4451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Slovotvorba tedy je:</a:t>
            </a:r>
            <a:b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cs-CZ" sz="4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88587F-ADF3-437B-AEBC-BA952B821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proces utváření slov a jejich adaptace v rámci slovní zásoby češtiny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hlavní zdroj rozšiřování slovní zásoby jazyka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vztah k morfologii (některé mluvnice označují slovotvorbu jako 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derivační morfologii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hledisko synchronní (současné)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diachronní (historické) = 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etymologie</a:t>
            </a: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5656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76D9E-15C2-43FD-AE68-222293140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Poznámky k etymologii: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9BF27A-769B-4337-8E9D-2142FE132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=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diachronní disciplína odhalující […] původ slov, tj. jejich vznik a vývoj jak po stránce tvarové, tak po stránce významové (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NESČ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r>
              <a:rPr lang="cs-CZ" sz="24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lidová etymologie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(též mylná e., naivní e.) </a:t>
            </a:r>
          </a:p>
          <a:p>
            <a:pPr marL="0" indent="0">
              <a:buNone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   = nahodilé spojování slova etymologicky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neprůhledného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se slovem formálně nebo významově podobným (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NESČ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důraz OV)</a:t>
            </a:r>
          </a:p>
          <a:p>
            <a:pPr marL="0" indent="0">
              <a:buNone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→ příklady: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hřbitov –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mylný výklad vychází z podoby s výrazy jako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pohřeb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pohřbít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slovo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hřbitov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však pochází z německého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vrīthof,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dnes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der Friedhof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(doslova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dvůr klidu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4305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D5752A5C-7494-4EDD-8151-DB9189CA592B}" vid="{5F1878C6-A779-4D69-8E32-E97DF00B1F4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ff_uk_sablona_CZ</Template>
  <TotalTime>173</TotalTime>
  <Words>643</Words>
  <Application>Microsoft Office PowerPoint</Application>
  <PresentationFormat>Širokoúhlá obrazovka</PresentationFormat>
  <Paragraphs>93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</vt:lpstr>
      <vt:lpstr>Wingdings</vt:lpstr>
      <vt:lpstr>Motiv Office</vt:lpstr>
      <vt:lpstr>Bohemistická propedeutika 2</vt:lpstr>
      <vt:lpstr>Plán na letní semestr:</vt:lpstr>
      <vt:lpstr>Tematické okruhy </vt:lpstr>
      <vt:lpstr>Slovotvorba Vstupní moudro, na které je třeba pamatovat:</vt:lpstr>
      <vt:lpstr>Vztah slova k jiným slovům – ilustrace  Od čeho jsou odvozena tato slova?</vt:lpstr>
      <vt:lpstr>Řešení </vt:lpstr>
      <vt:lpstr>Ale: </vt:lpstr>
      <vt:lpstr>Slovotvorba tedy je: </vt:lpstr>
      <vt:lpstr>Poznámky k etymologii:</vt:lpstr>
      <vt:lpstr>na lidovou etymologii mají vliv i mimojazykové faktory, např. ideologie:</vt:lpstr>
      <vt:lpstr>Proces utváření nových slov:</vt:lpstr>
      <vt:lpstr>Slovní čeleď (slovotvorné hnízdo)</vt:lpstr>
      <vt:lpstr> Slovotvorný základ a slovotvorný formant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Bohemistická propedeutika 2</dc:title>
  <dc:creator>Ondřej Vinš</dc:creator>
  <cp:lastModifiedBy>Ondřej Vinš</cp:lastModifiedBy>
  <cp:revision>27</cp:revision>
  <dcterms:created xsi:type="dcterms:W3CDTF">2021-02-15T10:08:52Z</dcterms:created>
  <dcterms:modified xsi:type="dcterms:W3CDTF">2021-02-17T12:24:19Z</dcterms:modified>
</cp:coreProperties>
</file>