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1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0027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947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95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50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288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251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76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212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131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614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722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227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16" r:id="rId6"/>
    <p:sldLayoutId id="2147483712" r:id="rId7"/>
    <p:sldLayoutId id="2147483713" r:id="rId8"/>
    <p:sldLayoutId id="2147483714" r:id="rId9"/>
    <p:sldLayoutId id="2147483715" r:id="rId10"/>
    <p:sldLayoutId id="214748371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D69528-8736-46B6-9140-258135BFE35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431" r="-1" b="2415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44CD100-6267-4E62-AA64-2182A3A6A1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FEA15E2-5E07-4419-B0B5-AC2D7553AA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0" y="1122363"/>
            <a:ext cx="7583669" cy="3204134"/>
          </a:xfrm>
        </p:spPr>
        <p:txBody>
          <a:bodyPr anchor="b">
            <a:normAutofit/>
          </a:bodyPr>
          <a:lstStyle/>
          <a:p>
            <a:r>
              <a:rPr lang="cs-CZ" sz="3000" b="1"/>
              <a:t>Psychologická příprava sportovce a její zařazení do tréninkového procesu</a:t>
            </a:r>
            <a:br>
              <a:rPr lang="cs-CZ" sz="3000"/>
            </a:br>
            <a:endParaRPr lang="cs-CZ" sz="300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3143D1A-9AAA-4C01-8991-C9C97D8BB4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endParaRPr lang="cs-CZ" sz="20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00048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E2237E0A-B27A-4696-8534-1102AA29F3C6}"/>
              </a:ext>
            </a:extLst>
          </p:cNvPr>
          <p:cNvSpPr/>
          <p:nvPr/>
        </p:nvSpPr>
        <p:spPr>
          <a:xfrm>
            <a:off x="395926" y="207390"/>
            <a:ext cx="11048214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Při hodnocení výsledků téhož sportovce nebo družstva bývá často obtížné vysvětlit značné kolísání výkonů, a to třeba ve dvou po sobě krátce následujících startech.</a:t>
            </a:r>
          </a:p>
          <a:p>
            <a:endParaRPr lang="cs-CZ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 se tak často např. na stránkách sportovního tisku setkáváme s vysvětlováním sportovního neúspěchu „psychickým selháním“.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Není to tak vždy a často se „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psychika stává obětním beránkem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 neoprávněně. Psychologické důsledky mohou být až druhotné, vyvolané prvotními příčinami z jiné oblasti. Např. vědomí vlastní špatné připravenosti ve srovnání s protivníky,  toto vede k rezignaci, takže sportovec nepodá ani svůj obvyklý výkon. </a:t>
            </a:r>
            <a:b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Druhým důvodem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častého odkazování na psychologickou připravenost sportovců je skutečnost, že početně 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narůstají a </a:t>
            </a:r>
            <a:r>
              <a:rPr lang="cs-CZ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zintezívňují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psychické zátěže ve vrcholovém sportu.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cs-CZ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Třetím důvodem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hledání rezerv sportovní výkonnosti v psychologické </a:t>
            </a:r>
            <a:r>
              <a:rPr lang="cs-CZ" dirty="0"/>
              <a:t>přípravě. </a:t>
            </a:r>
          </a:p>
          <a:p>
            <a:endParaRPr lang="cs-CZ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Cílem psychologické přípravy sportovce je na základě psychologických poznatků zvýšit účinnost složek sportovní přípravy a v soutěži stabilizovat výkonnost na úrovni natrénované kapacity sportovce. </a:t>
            </a:r>
            <a:br>
              <a:rPr lang="cs-CZ" dirty="0"/>
            </a:br>
            <a:b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8055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5909A364-4795-48D2-B6C0-28613AD8DE96}"/>
              </a:ext>
            </a:extLst>
          </p:cNvPr>
          <p:cNvSpPr/>
          <p:nvPr/>
        </p:nvSpPr>
        <p:spPr>
          <a:xfrm>
            <a:off x="461913" y="216817"/>
            <a:ext cx="8682087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Závažnou složkou psychologické přípravy je respektování obecných principů:  </a:t>
            </a:r>
            <a:b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-  modelovaný trénink</a:t>
            </a:r>
            <a:b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-  regulace aktuálních psychických stavů</a:t>
            </a:r>
            <a:b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-  regulace motivační struktury</a:t>
            </a:r>
            <a:b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-  regulace meziosobních vztahů </a:t>
            </a:r>
            <a:b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-  princip individualizace přípravy z psychologického hlediska</a:t>
            </a:r>
          </a:p>
          <a:p>
            <a:endParaRPr lang="cs-CZ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hlediska časového lze v psychologické přípravě sportovce vyčlenit:</a:t>
            </a:r>
            <a:b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-  psychologické otázky tréninku (problematika psychických zátěží v </a:t>
            </a:r>
            <a:b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tréninku a problematika regenerace sil sportovce z psychologického </a:t>
            </a:r>
            <a:b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hlediska)</a:t>
            </a:r>
            <a:b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-  psychologické otázky přípravy ke konkrétní soutěži</a:t>
            </a:r>
            <a:b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-  psychologické otázky koučování </a:t>
            </a:r>
            <a:b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-  psychologické otázky úpravy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posoutěžních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stavů</a:t>
            </a:r>
          </a:p>
          <a:p>
            <a:b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7635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id="{99306271-6522-4F3D-84F8-717B9D19AFF0}"/>
              </a:ext>
            </a:extLst>
          </p:cNvPr>
          <p:cNvSpPr/>
          <p:nvPr/>
        </p:nvSpPr>
        <p:spPr>
          <a:xfrm>
            <a:off x="546755" y="282804"/>
            <a:ext cx="11067067" cy="588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cs-CZ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Obecné principy psychologické přípravy sportovce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cs-CZ" sz="1600" b="1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Modelovaný trénink</a:t>
            </a:r>
            <a:b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Aplikací specifických soutěžních psychických zátěží v tréninku lze zvýšit odolnost jedince i družstva vůči těmto zátěžím. Z toho plyne psychologický požadavek, aby do tréninku byly </a:t>
            </a:r>
            <a:r>
              <a:rPr lang="cs-C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zařazovány „modely“ soutěžních situací.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Odtud název modelovaný trénink.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Regulace aktuálních psychických stavů</a:t>
            </a:r>
            <a:b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Aktuální psychické stavy (APS) ve sportu </a:t>
            </a:r>
            <a:r>
              <a:rPr lang="cs-C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jsou předstartovní, soutěžní a </a:t>
            </a:r>
            <a:r>
              <a:rPr lang="cs-CZ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posoutěžní</a:t>
            </a:r>
            <a:b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mají 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negativní vliv na průběh sportovní činnosti a sportovní výkon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cs-C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ředstartovní stavy -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dostavují se, když si sportovec uvědomí svou účast ve významné soutěži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cs-C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soutěžní stavy  -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odjezd na závodiště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cs-CZ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posoutěžní</a:t>
            </a:r>
            <a:r>
              <a:rPr lang="cs-C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stav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je vyvolán subjektivním hodnocením průběhu a výsledku soutěže </a:t>
            </a:r>
            <a:br>
              <a:rPr lang="cs-CZ" dirty="0"/>
            </a:br>
            <a:endParaRPr lang="cs-CZ" dirty="0"/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1208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83F2223F-D836-468D-A3EF-17B393D2D202}"/>
              </a:ext>
            </a:extLst>
          </p:cNvPr>
          <p:cNvSpPr/>
          <p:nvPr/>
        </p:nvSpPr>
        <p:spPr>
          <a:xfrm>
            <a:off x="373930" y="226243"/>
            <a:ext cx="1144414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Aktivační úroveň je redukovatelná především všemi způsoby odvedení pozornosti od podnětů, které navozují strach a očekávání -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především v </a:t>
            </a:r>
            <a:r>
              <a:rPr lang="cs-C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předstartovních stavech. </a:t>
            </a:r>
          </a:p>
          <a:p>
            <a:endParaRPr lang="cs-CZ" sz="2000" b="1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Při </a:t>
            </a:r>
            <a:r>
              <a:rPr lang="cs-C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soutěžních stavech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má velmi dobré regulační účinky rozcvičení.</a:t>
            </a:r>
          </a:p>
          <a:p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Posoutěžní</a:t>
            </a:r>
            <a:r>
              <a:rPr lang="cs-C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stav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snížení negativních důsledků neúspěchu  - možné využít mechanismu kompenzace a na základě organizačních opatření dát možnost nahradit prožitý neúspěch úspěchem v nějaké jiné činnosti, nemusí ani vždy jít o činnost sportovní.</a:t>
            </a:r>
          </a:p>
          <a:p>
            <a:endParaRPr lang="cs-CZ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Obecně dobře působí </a:t>
            </a:r>
            <a:r>
              <a:rPr lang="cs-CZ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koncentrativní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cvičení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ideomotorický trénink, autogenní trénink.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b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9646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B5669721-188E-4CD5-8C16-17FEFF12E3C8}"/>
              </a:ext>
            </a:extLst>
          </p:cNvPr>
          <p:cNvSpPr/>
          <p:nvPr/>
        </p:nvSpPr>
        <p:spPr>
          <a:xfrm>
            <a:off x="443060" y="179109"/>
            <a:ext cx="11283884" cy="7325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Regulace motivační struktury</a:t>
            </a:r>
          </a:p>
          <a:p>
            <a:endParaRPr lang="cs-CZ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Motivační struktura sportovce představuje komplex jeho sportovních motivací. </a:t>
            </a:r>
          </a:p>
          <a:p>
            <a:pPr marL="285750" indent="-285750">
              <a:buFontTx/>
              <a:buChar char="-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regulovat nepřímo pomocí motivačních zdrojů </a:t>
            </a:r>
          </a:p>
          <a:p>
            <a:pPr marL="285750" indent="-285750">
              <a:buFontTx/>
              <a:buChar char="-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přímé působení zasahuje do oblasti výchovy a představuje působení ideové, morální a volní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- </a:t>
            </a:r>
            <a:r>
              <a:rPr lang="cs-CZ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ideová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příprava by měla sportovci odkrývat širší obzor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- </a:t>
            </a:r>
            <a:r>
              <a:rPr lang="cs-CZ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morální  -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aby normy a hodnoty sportovců byly v souladu s normami a hodnotami společensky </a:t>
            </a:r>
            <a:b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uznávanými</a:t>
            </a: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- </a:t>
            </a:r>
            <a:r>
              <a:rPr lang="cs-CZ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vůle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všechno působení se soustřeďuje do zaklínadla „ty musíš!“ - podlamuje emoční rovnováha, </a:t>
            </a:r>
            <a:b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stoupá citové napětí z odpovědnosti a vyskytuje se „paradox vůle“ </a:t>
            </a:r>
          </a:p>
          <a:p>
            <a:endParaRPr lang="cs-CZ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Regulace meziosobních vztahů</a:t>
            </a:r>
          </a:p>
          <a:p>
            <a:endParaRPr lang="cs-CZ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Regulace meziosobních vztahů ve sportovním družstvu (popř. vztahů sportovec (sportovci – trenér) vyžaduje, vedle teoretických znalostí, značné zkušenosti trenéra. </a:t>
            </a:r>
            <a:b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sportovním družstvu se projevují dva základní vztahy mezi sportovci, a to 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vztah konkurence a spolupráce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konkurenční vztahy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projevují zejména v otázkách nominace, odměn, pochval aj. </a:t>
            </a:r>
            <a:b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vztahy spolupráce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jsou bezpodmínečně nutné pro dosažení příznivého výsledku celého družstva </a:t>
            </a:r>
          </a:p>
          <a:p>
            <a:br>
              <a:rPr lang="cs-CZ" b="1" u="sng" dirty="0"/>
            </a:br>
            <a:endParaRPr lang="cs-CZ" dirty="0"/>
          </a:p>
          <a:p>
            <a:endParaRPr lang="cs-CZ" u="sng" dirty="0"/>
          </a:p>
          <a:p>
            <a:pPr marL="285750" indent="-285750">
              <a:buFontTx/>
              <a:buChar char="-"/>
            </a:pPr>
            <a:endParaRPr lang="cs-CZ" dirty="0"/>
          </a:p>
          <a:p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90859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038E6784-E3D8-4982-9769-18ADD8BD2CCC}"/>
              </a:ext>
            </a:extLst>
          </p:cNvPr>
          <p:cNvSpPr/>
          <p:nvPr/>
        </p:nvSpPr>
        <p:spPr>
          <a:xfrm>
            <a:off x="556181" y="207389"/>
            <a:ext cx="11528981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vztahy konkurenční převažují nad vztahy spolupráce </a:t>
            </a:r>
            <a:b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-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při převaze konkurence se skupina vyznačuje </a:t>
            </a:r>
            <a:r>
              <a:rPr lang="cs-CZ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rivalitou -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narušen výkon, protože členové </a:t>
            </a:r>
            <a:b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nespolupracují -  </a:t>
            </a:r>
            <a:r>
              <a:rPr lang="cs-CZ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vzniku konfliktů.</a:t>
            </a:r>
          </a:p>
          <a:p>
            <a:endParaRPr lang="cs-CZ" sz="2000" b="1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Vysoká spolupráce bez konkurenčních vztahů vede zpravidla k obecné shovívavosti, chybí motivace </a:t>
            </a:r>
          </a:p>
          <a:p>
            <a:pPr marL="285750" indent="-285750">
              <a:buFontTx/>
              <a:buChar char="-"/>
            </a:pP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Psychologická přípravu = jedna ze složek přípravy - dvě části:</a:t>
            </a:r>
          </a:p>
          <a:p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1. nespecifická = rozpuštěna v ostatních složkách sportovní přípravy</a:t>
            </a:r>
          </a:p>
          <a:p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2. specifická = základem technické přípravy -  psychologické poznatky o motorickém učení, o </a:t>
            </a:r>
            <a:b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ideomotorickém tréninku, případně o psychologických prostředcích odstraňování strachu </a:t>
            </a:r>
            <a:b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z nácviku riskantních pohybových struktur. </a:t>
            </a:r>
          </a:p>
          <a:p>
            <a:pPr marL="285750" indent="-285750">
              <a:buFontTx/>
              <a:buChar char="-"/>
            </a:pP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dirty="0">
              <a:latin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dirty="0">
              <a:latin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dirty="0">
              <a:latin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dirty="0">
              <a:latin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dirty="0">
              <a:latin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9134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C7E2CD53-DD51-4567-9814-1FD8DB87A9C5}"/>
              </a:ext>
            </a:extLst>
          </p:cNvPr>
          <p:cNvSpPr/>
          <p:nvPr/>
        </p:nvSpPr>
        <p:spPr>
          <a:xfrm>
            <a:off x="245097" y="122548"/>
            <a:ext cx="11538408" cy="8224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Zařazení psychologické přípravy do tréninkového cyklu sportovců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cs-CZ" sz="12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dirty="0"/>
              <a:t>Funkční stav sportovce, včetně stavu jeho psychiky, se v průběhu sezóny mění -  musí tomu odpovídat i požadavky v jednotlivých obdobích přípravy =  můžeme mluvit o určitých rytmech v přípravě.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dirty="0"/>
              <a:t>Po přechodném období - není sportovec „výbušný“ =  musí tomu odpovídat i charakter přípravy. Sportovec   absolvuje relativně velká zatížení. </a:t>
            </a:r>
            <a:r>
              <a:rPr lang="cs-CZ" b="1" i="1" dirty="0"/>
              <a:t>Hlavním psychologickým problémem zde může být monotónnost</a:t>
            </a:r>
            <a:r>
              <a:rPr lang="cs-CZ" dirty="0"/>
              <a:t> tréninkové náplně.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dirty="0"/>
              <a:t>Sportovec se přibližuje  sportovní formě - intenzita tréninků stoupá - strop výbušnosti je vyšší  -s vyšší trénovaností se </a:t>
            </a:r>
            <a:r>
              <a:rPr lang="cs-CZ" i="1" dirty="0"/>
              <a:t>mění také </a:t>
            </a:r>
            <a:r>
              <a:rPr lang="cs-CZ" b="1" i="1" dirty="0"/>
              <a:t>psychické stavy =</a:t>
            </a:r>
            <a:r>
              <a:rPr lang="cs-CZ" dirty="0"/>
              <a:t> </a:t>
            </a:r>
            <a:r>
              <a:rPr lang="cs-CZ" b="1" i="1" dirty="0"/>
              <a:t>labilnější, pohyblivější a připravený na výbušné projevy spojené s maximální mobilizací sil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cs-CZ" b="1" i="1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b="1" u="sng" dirty="0">
                <a:solidFill>
                  <a:srgbClr val="FF0000"/>
                </a:solidFill>
              </a:rPr>
              <a:t>Extrémní psychické napětí tréninků musí postupně stoupat až do kulminačních bodů, kterými jsou jednotlivé soutěžní vrcholy. V souvislosti s tím má velký duševně hygienický význam i plánování jednotlivých startů.</a:t>
            </a:r>
            <a:endParaRPr lang="cs-CZ" b="1" i="1" dirty="0">
              <a:solidFill>
                <a:srgbClr val="FF0000"/>
              </a:solidFill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dirty="0"/>
              <a:t>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cs-CZ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cs-CZ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cs-CZ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cs-CZ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cs-CZ" sz="12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cs-CZ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927050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DarkSeedLeftStep">
      <a:dk1>
        <a:srgbClr val="000000"/>
      </a:dk1>
      <a:lt1>
        <a:srgbClr val="FFFFFF"/>
      </a:lt1>
      <a:dk2>
        <a:srgbClr val="413024"/>
      </a:dk2>
      <a:lt2>
        <a:srgbClr val="E8E2E7"/>
      </a:lt2>
      <a:accent1>
        <a:srgbClr val="47B662"/>
      </a:accent1>
      <a:accent2>
        <a:srgbClr val="50B13B"/>
      </a:accent2>
      <a:accent3>
        <a:srgbClr val="84AE44"/>
      </a:accent3>
      <a:accent4>
        <a:srgbClr val="A7A537"/>
      </a:accent4>
      <a:accent5>
        <a:srgbClr val="C3904D"/>
      </a:accent5>
      <a:accent6>
        <a:srgbClr val="B14D3B"/>
      </a:accent6>
      <a:hlink>
        <a:srgbClr val="9A7F33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890</Words>
  <Application>Microsoft Office PowerPoint</Application>
  <PresentationFormat>Širokoúhlá obrazovka</PresentationFormat>
  <Paragraphs>74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Avenir Next LT Pro</vt:lpstr>
      <vt:lpstr>Calibri</vt:lpstr>
      <vt:lpstr>Times New Roman</vt:lpstr>
      <vt:lpstr>AccentBoxVTI</vt:lpstr>
      <vt:lpstr>Psychologická příprava sportovce a její zařazení do tréninkového procesu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Psychologická příprava sportovce a její zařazení do tréninkového procesu</dc:title>
  <dc:creator>ircul</dc:creator>
  <cp:lastModifiedBy> </cp:lastModifiedBy>
  <cp:revision>7</cp:revision>
  <dcterms:created xsi:type="dcterms:W3CDTF">2020-03-21T10:53:13Z</dcterms:created>
  <dcterms:modified xsi:type="dcterms:W3CDTF">2020-03-21T11:54:59Z</dcterms:modified>
</cp:coreProperties>
</file>