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37"/>
  </p:notesMasterIdLst>
  <p:sldIdLst>
    <p:sldId id="256" r:id="rId2"/>
    <p:sldId id="289" r:id="rId3"/>
    <p:sldId id="366" r:id="rId4"/>
    <p:sldId id="327" r:id="rId5"/>
    <p:sldId id="367" r:id="rId6"/>
    <p:sldId id="291" r:id="rId7"/>
    <p:sldId id="332" r:id="rId8"/>
    <p:sldId id="292" r:id="rId9"/>
    <p:sldId id="436" r:id="rId10"/>
    <p:sldId id="437" r:id="rId11"/>
    <p:sldId id="438" r:id="rId12"/>
    <p:sldId id="443" r:id="rId13"/>
    <p:sldId id="444" r:id="rId14"/>
    <p:sldId id="445" r:id="rId15"/>
    <p:sldId id="295" r:id="rId16"/>
    <p:sldId id="296" r:id="rId17"/>
    <p:sldId id="347" r:id="rId18"/>
    <p:sldId id="368" r:id="rId19"/>
    <p:sldId id="396" r:id="rId20"/>
    <p:sldId id="344" r:id="rId21"/>
    <p:sldId id="343" r:id="rId22"/>
    <p:sldId id="421" r:id="rId23"/>
    <p:sldId id="422" r:id="rId24"/>
    <p:sldId id="423" r:id="rId25"/>
    <p:sldId id="298" r:id="rId26"/>
    <p:sldId id="428" r:id="rId27"/>
    <p:sldId id="346" r:id="rId28"/>
    <p:sldId id="299" r:id="rId29"/>
    <p:sldId id="431" r:id="rId30"/>
    <p:sldId id="446" r:id="rId31"/>
    <p:sldId id="447" r:id="rId32"/>
    <p:sldId id="379" r:id="rId33"/>
    <p:sldId id="377" r:id="rId34"/>
    <p:sldId id="365" r:id="rId35"/>
    <p:sldId id="449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2C00"/>
    <a:srgbClr val="603000"/>
    <a:srgbClr val="4824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87923" autoAdjust="0"/>
  </p:normalViewPr>
  <p:slideViewPr>
    <p:cSldViewPr>
      <p:cViewPr varScale="1">
        <p:scale>
          <a:sx n="93" d="100"/>
          <a:sy n="93" d="100"/>
        </p:scale>
        <p:origin x="2200" y="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78" y="5885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40B66B-7FC7-4AC8-8DC4-0CA859B4A9C3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A0D8CB8E-759B-48B3-957F-632FABF5FF21}">
      <dgm:prSet/>
      <dgm:spPr/>
      <dgm:t>
        <a:bodyPr/>
        <a:lstStyle/>
        <a:p>
          <a:pPr rtl="0"/>
          <a:r>
            <a:rPr lang="cs-CZ"/>
            <a:t>Příspěvek na péči</a:t>
          </a:r>
        </a:p>
      </dgm:t>
    </dgm:pt>
    <dgm:pt modelId="{076C6A67-1BC8-4EC6-B1A0-CAD232B60BF4}" type="parTrans" cxnId="{8DF0A4FD-22AC-43CF-8DC8-4CDFA4DCEBD2}">
      <dgm:prSet/>
      <dgm:spPr/>
      <dgm:t>
        <a:bodyPr/>
        <a:lstStyle/>
        <a:p>
          <a:endParaRPr lang="cs-CZ"/>
        </a:p>
      </dgm:t>
    </dgm:pt>
    <dgm:pt modelId="{A0F7258B-BEDA-42F3-B037-6D9F7AA4E35D}" type="sibTrans" cxnId="{8DF0A4FD-22AC-43CF-8DC8-4CDFA4DCEBD2}">
      <dgm:prSet/>
      <dgm:spPr/>
      <dgm:t>
        <a:bodyPr/>
        <a:lstStyle/>
        <a:p>
          <a:endParaRPr lang="cs-CZ"/>
        </a:p>
      </dgm:t>
    </dgm:pt>
    <dgm:pt modelId="{81ECE35F-1310-4505-BBC7-327A5549DE26}">
      <dgm:prSet/>
      <dgm:spPr/>
      <dgm:t>
        <a:bodyPr/>
        <a:lstStyle/>
        <a:p>
          <a:pPr rtl="0"/>
          <a:r>
            <a:rPr lang="cs-CZ" dirty="0"/>
            <a:t>Sociální služby</a:t>
          </a:r>
        </a:p>
      </dgm:t>
    </dgm:pt>
    <dgm:pt modelId="{7A546B18-0102-4E58-A40D-0E921153F94A}" type="parTrans" cxnId="{A4772BD7-4111-4E2B-A06E-123F77AA1487}">
      <dgm:prSet/>
      <dgm:spPr/>
      <dgm:t>
        <a:bodyPr/>
        <a:lstStyle/>
        <a:p>
          <a:endParaRPr lang="cs-CZ"/>
        </a:p>
      </dgm:t>
    </dgm:pt>
    <dgm:pt modelId="{71EE0968-82F9-49AE-9F68-0EB2CB51DFC1}" type="sibTrans" cxnId="{A4772BD7-4111-4E2B-A06E-123F77AA1487}">
      <dgm:prSet/>
      <dgm:spPr/>
      <dgm:t>
        <a:bodyPr/>
        <a:lstStyle/>
        <a:p>
          <a:endParaRPr lang="cs-CZ"/>
        </a:p>
      </dgm:t>
    </dgm:pt>
    <dgm:pt modelId="{1D1D1BFF-45CD-422D-8C11-B52D9D6641C6}">
      <dgm:prSet/>
      <dgm:spPr/>
      <dgm:t>
        <a:bodyPr/>
        <a:lstStyle/>
        <a:p>
          <a:pPr rtl="0"/>
          <a:r>
            <a:rPr lang="cs-CZ"/>
            <a:t>Inspekce</a:t>
          </a:r>
        </a:p>
      </dgm:t>
    </dgm:pt>
    <dgm:pt modelId="{A24A0D43-1276-46D7-BB3A-7881FD8BFE8B}" type="parTrans" cxnId="{1B3C9267-F8F7-448E-99BA-454ED372E782}">
      <dgm:prSet/>
      <dgm:spPr/>
      <dgm:t>
        <a:bodyPr/>
        <a:lstStyle/>
        <a:p>
          <a:endParaRPr lang="cs-CZ"/>
        </a:p>
      </dgm:t>
    </dgm:pt>
    <dgm:pt modelId="{698920E7-B7E5-4835-86B8-C555441FE0EC}" type="sibTrans" cxnId="{1B3C9267-F8F7-448E-99BA-454ED372E782}">
      <dgm:prSet/>
      <dgm:spPr/>
      <dgm:t>
        <a:bodyPr/>
        <a:lstStyle/>
        <a:p>
          <a:endParaRPr lang="cs-CZ"/>
        </a:p>
      </dgm:t>
    </dgm:pt>
    <dgm:pt modelId="{CC2E43EE-8BAC-4CF5-8281-DEE1AF019208}">
      <dgm:prSet/>
      <dgm:spPr/>
      <dgm:t>
        <a:bodyPr/>
        <a:lstStyle/>
        <a:p>
          <a:pPr rtl="0"/>
          <a:r>
            <a:rPr lang="cs-CZ"/>
            <a:t>Mlčenlivost</a:t>
          </a:r>
        </a:p>
      </dgm:t>
    </dgm:pt>
    <dgm:pt modelId="{5018DD52-7137-4E13-B1AE-C1DAF4115D75}" type="parTrans" cxnId="{6F23CFD9-045E-421E-AC7A-1E0A3FE9E326}">
      <dgm:prSet/>
      <dgm:spPr/>
      <dgm:t>
        <a:bodyPr/>
        <a:lstStyle/>
        <a:p>
          <a:endParaRPr lang="cs-CZ"/>
        </a:p>
      </dgm:t>
    </dgm:pt>
    <dgm:pt modelId="{8442DAD1-6092-40CD-A6B3-8143E2949D2A}" type="sibTrans" cxnId="{6F23CFD9-045E-421E-AC7A-1E0A3FE9E326}">
      <dgm:prSet/>
      <dgm:spPr/>
      <dgm:t>
        <a:bodyPr/>
        <a:lstStyle/>
        <a:p>
          <a:endParaRPr lang="cs-CZ"/>
        </a:p>
      </dgm:t>
    </dgm:pt>
    <dgm:pt modelId="{5685DCDE-422F-45B4-B2D8-58816CF515E6}">
      <dgm:prSet/>
      <dgm:spPr/>
      <dgm:t>
        <a:bodyPr/>
        <a:lstStyle/>
        <a:p>
          <a:pPr rtl="0"/>
          <a:r>
            <a:rPr lang="cs-CZ"/>
            <a:t>Financování</a:t>
          </a:r>
        </a:p>
      </dgm:t>
    </dgm:pt>
    <dgm:pt modelId="{4A67A232-FD9E-4E3A-9831-BE08863918F4}" type="parTrans" cxnId="{45838B07-50EE-43B4-8946-A388DCB999EC}">
      <dgm:prSet/>
      <dgm:spPr/>
      <dgm:t>
        <a:bodyPr/>
        <a:lstStyle/>
        <a:p>
          <a:endParaRPr lang="cs-CZ"/>
        </a:p>
      </dgm:t>
    </dgm:pt>
    <dgm:pt modelId="{5AF00DDE-6436-4EDD-8608-7FBE5E15D04F}" type="sibTrans" cxnId="{45838B07-50EE-43B4-8946-A388DCB999EC}">
      <dgm:prSet/>
      <dgm:spPr/>
      <dgm:t>
        <a:bodyPr/>
        <a:lstStyle/>
        <a:p>
          <a:endParaRPr lang="cs-CZ"/>
        </a:p>
      </dgm:t>
    </dgm:pt>
    <dgm:pt modelId="{2282B109-4B21-4F7E-8932-31886B921436}">
      <dgm:prSet/>
      <dgm:spPr/>
      <dgm:t>
        <a:bodyPr/>
        <a:lstStyle/>
        <a:p>
          <a:pPr rtl="0"/>
          <a:r>
            <a:rPr lang="cs-CZ"/>
            <a:t>Přestupky</a:t>
          </a:r>
        </a:p>
      </dgm:t>
    </dgm:pt>
    <dgm:pt modelId="{69386BD6-D7DD-4D75-8818-30DEF2128FE1}" type="parTrans" cxnId="{C8A1D37F-1A0D-4C21-A123-6BBBDC8526B9}">
      <dgm:prSet/>
      <dgm:spPr/>
      <dgm:t>
        <a:bodyPr/>
        <a:lstStyle/>
        <a:p>
          <a:endParaRPr lang="cs-CZ"/>
        </a:p>
      </dgm:t>
    </dgm:pt>
    <dgm:pt modelId="{9661ACDE-BB33-4CED-B88F-DFD7B4330ACF}" type="sibTrans" cxnId="{C8A1D37F-1A0D-4C21-A123-6BBBDC8526B9}">
      <dgm:prSet/>
      <dgm:spPr/>
      <dgm:t>
        <a:bodyPr/>
        <a:lstStyle/>
        <a:p>
          <a:endParaRPr lang="cs-CZ"/>
        </a:p>
      </dgm:t>
    </dgm:pt>
    <dgm:pt modelId="{A7BA90AA-A94D-4401-8D9F-AFA1BF3F2677}">
      <dgm:prSet/>
      <dgm:spPr/>
      <dgm:t>
        <a:bodyPr/>
        <a:lstStyle/>
        <a:p>
          <a:pPr rtl="0"/>
          <a:r>
            <a:rPr lang="cs-CZ"/>
            <a:t>Předpoklad pro výkon povolání SP</a:t>
          </a:r>
        </a:p>
      </dgm:t>
    </dgm:pt>
    <dgm:pt modelId="{89AC7F15-F5F1-4D9D-B90E-34A58547C7CE}" type="parTrans" cxnId="{CC93B7C1-ED3C-436F-A385-BD2AC19DD4AB}">
      <dgm:prSet/>
      <dgm:spPr/>
      <dgm:t>
        <a:bodyPr/>
        <a:lstStyle/>
        <a:p>
          <a:endParaRPr lang="cs-CZ"/>
        </a:p>
      </dgm:t>
    </dgm:pt>
    <dgm:pt modelId="{5AEBB165-AD4A-4C77-B32F-869C3B50F514}" type="sibTrans" cxnId="{CC93B7C1-ED3C-436F-A385-BD2AC19DD4AB}">
      <dgm:prSet/>
      <dgm:spPr/>
      <dgm:t>
        <a:bodyPr/>
        <a:lstStyle/>
        <a:p>
          <a:endParaRPr lang="cs-CZ"/>
        </a:p>
      </dgm:t>
    </dgm:pt>
    <dgm:pt modelId="{098300BA-1B1D-4D5E-BB89-6B5C513B0E87}">
      <dgm:prSet/>
      <dgm:spPr/>
      <dgm:t>
        <a:bodyPr/>
        <a:lstStyle/>
        <a:p>
          <a:pPr rtl="0"/>
          <a:r>
            <a:rPr lang="cs-CZ"/>
            <a:t>Předpoklad pro výkon činnosti v SS</a:t>
          </a:r>
        </a:p>
      </dgm:t>
    </dgm:pt>
    <dgm:pt modelId="{657BC555-E2B1-44A2-AA54-2C9D6D5D01C8}" type="parTrans" cxnId="{E02BB9BE-A544-469B-9F18-E43EDA0FEA18}">
      <dgm:prSet/>
      <dgm:spPr/>
      <dgm:t>
        <a:bodyPr/>
        <a:lstStyle/>
        <a:p>
          <a:endParaRPr lang="cs-CZ"/>
        </a:p>
      </dgm:t>
    </dgm:pt>
    <dgm:pt modelId="{099427AD-4C89-4D88-B13D-AADB5B14A72C}" type="sibTrans" cxnId="{E02BB9BE-A544-469B-9F18-E43EDA0FEA18}">
      <dgm:prSet/>
      <dgm:spPr/>
      <dgm:t>
        <a:bodyPr/>
        <a:lstStyle/>
        <a:p>
          <a:endParaRPr lang="cs-CZ"/>
        </a:p>
      </dgm:t>
    </dgm:pt>
    <dgm:pt modelId="{72F428EB-E9E6-43A3-B49C-E9CAB18A62DD}">
      <dgm:prSet/>
      <dgm:spPr/>
      <dgm:t>
        <a:bodyPr/>
        <a:lstStyle/>
        <a:p>
          <a:pPr rtl="0"/>
          <a:r>
            <a:rPr lang="cs-CZ"/>
            <a:t>Akreditace</a:t>
          </a:r>
        </a:p>
      </dgm:t>
    </dgm:pt>
    <dgm:pt modelId="{10B10120-E360-4C82-9744-B59F1249D933}" type="parTrans" cxnId="{A7E5024C-D139-4FB5-82D5-72F624DEC41C}">
      <dgm:prSet/>
      <dgm:spPr/>
      <dgm:t>
        <a:bodyPr/>
        <a:lstStyle/>
        <a:p>
          <a:endParaRPr lang="cs-CZ"/>
        </a:p>
      </dgm:t>
    </dgm:pt>
    <dgm:pt modelId="{5B98778D-51D9-4C5C-81C7-0761DB171185}" type="sibTrans" cxnId="{A7E5024C-D139-4FB5-82D5-72F624DEC41C}">
      <dgm:prSet/>
      <dgm:spPr/>
      <dgm:t>
        <a:bodyPr/>
        <a:lstStyle/>
        <a:p>
          <a:endParaRPr lang="cs-CZ"/>
        </a:p>
      </dgm:t>
    </dgm:pt>
    <dgm:pt modelId="{A2C2BB88-AD91-446F-ABC5-C2EF41817C67}" type="pres">
      <dgm:prSet presAssocID="{0840B66B-7FC7-4AC8-8DC4-0CA859B4A9C3}" presName="linear" presStyleCnt="0">
        <dgm:presLayoutVars>
          <dgm:animLvl val="lvl"/>
          <dgm:resizeHandles val="exact"/>
        </dgm:presLayoutVars>
      </dgm:prSet>
      <dgm:spPr/>
    </dgm:pt>
    <dgm:pt modelId="{80DE29A8-EF0E-4D54-B099-24501F032002}" type="pres">
      <dgm:prSet presAssocID="{A0D8CB8E-759B-48B3-957F-632FABF5FF21}" presName="parentText" presStyleLbl="node1" presStyleIdx="0" presStyleCnt="9">
        <dgm:presLayoutVars>
          <dgm:chMax val="0"/>
          <dgm:bulletEnabled val="1"/>
        </dgm:presLayoutVars>
      </dgm:prSet>
      <dgm:spPr/>
    </dgm:pt>
    <dgm:pt modelId="{2BE4F93B-5704-4FB8-8B42-E8B7DFFB5C3C}" type="pres">
      <dgm:prSet presAssocID="{A0F7258B-BEDA-42F3-B037-6D9F7AA4E35D}" presName="spacer" presStyleCnt="0"/>
      <dgm:spPr/>
    </dgm:pt>
    <dgm:pt modelId="{B425A62A-0783-4FCA-AEFE-57BC9EDC40B0}" type="pres">
      <dgm:prSet presAssocID="{81ECE35F-1310-4505-BBC7-327A5549DE26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48B64356-8555-4134-9A2D-B29396744095}" type="pres">
      <dgm:prSet presAssocID="{71EE0968-82F9-49AE-9F68-0EB2CB51DFC1}" presName="spacer" presStyleCnt="0"/>
      <dgm:spPr/>
    </dgm:pt>
    <dgm:pt modelId="{FB158D62-2B38-47A8-8CDC-032C588B62FD}" type="pres">
      <dgm:prSet presAssocID="{1D1D1BFF-45CD-422D-8C11-B52D9D6641C6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99A04C64-AD8C-4E90-8E82-BE1CA97EEDC1}" type="pres">
      <dgm:prSet presAssocID="{698920E7-B7E5-4835-86B8-C555441FE0EC}" presName="spacer" presStyleCnt="0"/>
      <dgm:spPr/>
    </dgm:pt>
    <dgm:pt modelId="{20A4BD2D-61D7-45BD-A668-71EBCD7F350C}" type="pres">
      <dgm:prSet presAssocID="{CC2E43EE-8BAC-4CF5-8281-DEE1AF019208}" presName="parentText" presStyleLbl="node1" presStyleIdx="3" presStyleCnt="9">
        <dgm:presLayoutVars>
          <dgm:chMax val="0"/>
          <dgm:bulletEnabled val="1"/>
        </dgm:presLayoutVars>
      </dgm:prSet>
      <dgm:spPr/>
    </dgm:pt>
    <dgm:pt modelId="{74DEAF99-FF9F-401C-93FC-999ADD64A940}" type="pres">
      <dgm:prSet presAssocID="{8442DAD1-6092-40CD-A6B3-8143E2949D2A}" presName="spacer" presStyleCnt="0"/>
      <dgm:spPr/>
    </dgm:pt>
    <dgm:pt modelId="{4BE8946F-F555-4F72-9D4A-BEC500A94724}" type="pres">
      <dgm:prSet presAssocID="{5685DCDE-422F-45B4-B2D8-58816CF515E6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8BB5990D-38B0-4A8C-9006-2EE9C85DDD31}" type="pres">
      <dgm:prSet presAssocID="{5AF00DDE-6436-4EDD-8608-7FBE5E15D04F}" presName="spacer" presStyleCnt="0"/>
      <dgm:spPr/>
    </dgm:pt>
    <dgm:pt modelId="{366C0234-6B1D-4394-A7AF-ADE0A31635E9}" type="pres">
      <dgm:prSet presAssocID="{2282B109-4B21-4F7E-8932-31886B921436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504C9431-3158-4CA6-9711-BA18E4EC8C43}" type="pres">
      <dgm:prSet presAssocID="{9661ACDE-BB33-4CED-B88F-DFD7B4330ACF}" presName="spacer" presStyleCnt="0"/>
      <dgm:spPr/>
    </dgm:pt>
    <dgm:pt modelId="{F02F0BFE-BD5A-40F9-A266-7BA421B57FF2}" type="pres">
      <dgm:prSet presAssocID="{A7BA90AA-A94D-4401-8D9F-AFA1BF3F2677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1759B8B8-07A2-4C4E-B955-A9CCFE462238}" type="pres">
      <dgm:prSet presAssocID="{5AEBB165-AD4A-4C77-B32F-869C3B50F514}" presName="spacer" presStyleCnt="0"/>
      <dgm:spPr/>
    </dgm:pt>
    <dgm:pt modelId="{668F0F93-1892-43A1-A4A5-C6227EA4B1B2}" type="pres">
      <dgm:prSet presAssocID="{098300BA-1B1D-4D5E-BB89-6B5C513B0E87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90BC895E-D08D-4287-A6DC-9E549A13EC18}" type="pres">
      <dgm:prSet presAssocID="{099427AD-4C89-4D88-B13D-AADB5B14A72C}" presName="spacer" presStyleCnt="0"/>
      <dgm:spPr/>
    </dgm:pt>
    <dgm:pt modelId="{1D023EBF-AFBE-4C90-862C-E957335C6D35}" type="pres">
      <dgm:prSet presAssocID="{72F428EB-E9E6-43A3-B49C-E9CAB18A62DD}" presName="parentText" presStyleLbl="node1" presStyleIdx="8" presStyleCnt="9">
        <dgm:presLayoutVars>
          <dgm:chMax val="0"/>
          <dgm:bulletEnabled val="1"/>
        </dgm:presLayoutVars>
      </dgm:prSet>
      <dgm:spPr/>
    </dgm:pt>
  </dgm:ptLst>
  <dgm:cxnLst>
    <dgm:cxn modelId="{45838B07-50EE-43B4-8946-A388DCB999EC}" srcId="{0840B66B-7FC7-4AC8-8DC4-0CA859B4A9C3}" destId="{5685DCDE-422F-45B4-B2D8-58816CF515E6}" srcOrd="4" destOrd="0" parTransId="{4A67A232-FD9E-4E3A-9831-BE08863918F4}" sibTransId="{5AF00DDE-6436-4EDD-8608-7FBE5E15D04F}"/>
    <dgm:cxn modelId="{79B0620D-E06E-4E1C-B9B7-ED9AD3156F90}" type="presOf" srcId="{0840B66B-7FC7-4AC8-8DC4-0CA859B4A9C3}" destId="{A2C2BB88-AD91-446F-ABC5-C2EF41817C67}" srcOrd="0" destOrd="0" presId="urn:microsoft.com/office/officeart/2005/8/layout/vList2"/>
    <dgm:cxn modelId="{65C5C510-465B-437F-9D04-2BA8B2EA551A}" type="presOf" srcId="{2282B109-4B21-4F7E-8932-31886B921436}" destId="{366C0234-6B1D-4394-A7AF-ADE0A31635E9}" srcOrd="0" destOrd="0" presId="urn:microsoft.com/office/officeart/2005/8/layout/vList2"/>
    <dgm:cxn modelId="{2D52682C-201B-4456-B0A1-80628506B758}" type="presOf" srcId="{A7BA90AA-A94D-4401-8D9F-AFA1BF3F2677}" destId="{F02F0BFE-BD5A-40F9-A266-7BA421B57FF2}" srcOrd="0" destOrd="0" presId="urn:microsoft.com/office/officeart/2005/8/layout/vList2"/>
    <dgm:cxn modelId="{FF225830-F860-452B-BB98-49755AB811C2}" type="presOf" srcId="{5685DCDE-422F-45B4-B2D8-58816CF515E6}" destId="{4BE8946F-F555-4F72-9D4A-BEC500A94724}" srcOrd="0" destOrd="0" presId="urn:microsoft.com/office/officeart/2005/8/layout/vList2"/>
    <dgm:cxn modelId="{A7E5024C-D139-4FB5-82D5-72F624DEC41C}" srcId="{0840B66B-7FC7-4AC8-8DC4-0CA859B4A9C3}" destId="{72F428EB-E9E6-43A3-B49C-E9CAB18A62DD}" srcOrd="8" destOrd="0" parTransId="{10B10120-E360-4C82-9744-B59F1249D933}" sibTransId="{5B98778D-51D9-4C5C-81C7-0761DB171185}"/>
    <dgm:cxn modelId="{B297635A-7F99-4DD6-944E-AE2BC58909DF}" type="presOf" srcId="{81ECE35F-1310-4505-BBC7-327A5549DE26}" destId="{B425A62A-0783-4FCA-AEFE-57BC9EDC40B0}" srcOrd="0" destOrd="0" presId="urn:microsoft.com/office/officeart/2005/8/layout/vList2"/>
    <dgm:cxn modelId="{A54DD262-F2AF-4FF4-A335-E5E0F5425D29}" type="presOf" srcId="{A0D8CB8E-759B-48B3-957F-632FABF5FF21}" destId="{80DE29A8-EF0E-4D54-B099-24501F032002}" srcOrd="0" destOrd="0" presId="urn:microsoft.com/office/officeart/2005/8/layout/vList2"/>
    <dgm:cxn modelId="{1B3C9267-F8F7-448E-99BA-454ED372E782}" srcId="{0840B66B-7FC7-4AC8-8DC4-0CA859B4A9C3}" destId="{1D1D1BFF-45CD-422D-8C11-B52D9D6641C6}" srcOrd="2" destOrd="0" parTransId="{A24A0D43-1276-46D7-BB3A-7881FD8BFE8B}" sibTransId="{698920E7-B7E5-4835-86B8-C555441FE0EC}"/>
    <dgm:cxn modelId="{E7D3EB72-8446-4F3C-875B-01583B8A481D}" type="presOf" srcId="{72F428EB-E9E6-43A3-B49C-E9CAB18A62DD}" destId="{1D023EBF-AFBE-4C90-862C-E957335C6D35}" srcOrd="0" destOrd="0" presId="urn:microsoft.com/office/officeart/2005/8/layout/vList2"/>
    <dgm:cxn modelId="{C8A1D37F-1A0D-4C21-A123-6BBBDC8526B9}" srcId="{0840B66B-7FC7-4AC8-8DC4-0CA859B4A9C3}" destId="{2282B109-4B21-4F7E-8932-31886B921436}" srcOrd="5" destOrd="0" parTransId="{69386BD6-D7DD-4D75-8818-30DEF2128FE1}" sibTransId="{9661ACDE-BB33-4CED-B88F-DFD7B4330ACF}"/>
    <dgm:cxn modelId="{15E7D384-47B0-4D9F-9086-14D0CB49A15E}" type="presOf" srcId="{098300BA-1B1D-4D5E-BB89-6B5C513B0E87}" destId="{668F0F93-1892-43A1-A4A5-C6227EA4B1B2}" srcOrd="0" destOrd="0" presId="urn:microsoft.com/office/officeart/2005/8/layout/vList2"/>
    <dgm:cxn modelId="{856EBAA0-95A6-4B0B-B6E9-3598ADE028AA}" type="presOf" srcId="{CC2E43EE-8BAC-4CF5-8281-DEE1AF019208}" destId="{20A4BD2D-61D7-45BD-A668-71EBCD7F350C}" srcOrd="0" destOrd="0" presId="urn:microsoft.com/office/officeart/2005/8/layout/vList2"/>
    <dgm:cxn modelId="{E02BB9BE-A544-469B-9F18-E43EDA0FEA18}" srcId="{0840B66B-7FC7-4AC8-8DC4-0CA859B4A9C3}" destId="{098300BA-1B1D-4D5E-BB89-6B5C513B0E87}" srcOrd="7" destOrd="0" parTransId="{657BC555-E2B1-44A2-AA54-2C9D6D5D01C8}" sibTransId="{099427AD-4C89-4D88-B13D-AADB5B14A72C}"/>
    <dgm:cxn modelId="{CC93B7C1-ED3C-436F-A385-BD2AC19DD4AB}" srcId="{0840B66B-7FC7-4AC8-8DC4-0CA859B4A9C3}" destId="{A7BA90AA-A94D-4401-8D9F-AFA1BF3F2677}" srcOrd="6" destOrd="0" parTransId="{89AC7F15-F5F1-4D9D-B90E-34A58547C7CE}" sibTransId="{5AEBB165-AD4A-4C77-B32F-869C3B50F514}"/>
    <dgm:cxn modelId="{A4772BD7-4111-4E2B-A06E-123F77AA1487}" srcId="{0840B66B-7FC7-4AC8-8DC4-0CA859B4A9C3}" destId="{81ECE35F-1310-4505-BBC7-327A5549DE26}" srcOrd="1" destOrd="0" parTransId="{7A546B18-0102-4E58-A40D-0E921153F94A}" sibTransId="{71EE0968-82F9-49AE-9F68-0EB2CB51DFC1}"/>
    <dgm:cxn modelId="{6F23CFD9-045E-421E-AC7A-1E0A3FE9E326}" srcId="{0840B66B-7FC7-4AC8-8DC4-0CA859B4A9C3}" destId="{CC2E43EE-8BAC-4CF5-8281-DEE1AF019208}" srcOrd="3" destOrd="0" parTransId="{5018DD52-7137-4E13-B1AE-C1DAF4115D75}" sibTransId="{8442DAD1-6092-40CD-A6B3-8143E2949D2A}"/>
    <dgm:cxn modelId="{DA39B0F6-3FFC-4337-B371-79DA7A585E2A}" type="presOf" srcId="{1D1D1BFF-45CD-422D-8C11-B52D9D6641C6}" destId="{FB158D62-2B38-47A8-8CDC-032C588B62FD}" srcOrd="0" destOrd="0" presId="urn:microsoft.com/office/officeart/2005/8/layout/vList2"/>
    <dgm:cxn modelId="{8DF0A4FD-22AC-43CF-8DC8-4CDFA4DCEBD2}" srcId="{0840B66B-7FC7-4AC8-8DC4-0CA859B4A9C3}" destId="{A0D8CB8E-759B-48B3-957F-632FABF5FF21}" srcOrd="0" destOrd="0" parTransId="{076C6A67-1BC8-4EC6-B1A0-CAD232B60BF4}" sibTransId="{A0F7258B-BEDA-42F3-B037-6D9F7AA4E35D}"/>
    <dgm:cxn modelId="{87B86454-91E7-4933-89D3-1479616BC6F5}" type="presParOf" srcId="{A2C2BB88-AD91-446F-ABC5-C2EF41817C67}" destId="{80DE29A8-EF0E-4D54-B099-24501F032002}" srcOrd="0" destOrd="0" presId="urn:microsoft.com/office/officeart/2005/8/layout/vList2"/>
    <dgm:cxn modelId="{66E05D7C-E327-4879-8C0F-97A3029223C0}" type="presParOf" srcId="{A2C2BB88-AD91-446F-ABC5-C2EF41817C67}" destId="{2BE4F93B-5704-4FB8-8B42-E8B7DFFB5C3C}" srcOrd="1" destOrd="0" presId="urn:microsoft.com/office/officeart/2005/8/layout/vList2"/>
    <dgm:cxn modelId="{F81B9163-114D-4D50-835F-591F02F45C18}" type="presParOf" srcId="{A2C2BB88-AD91-446F-ABC5-C2EF41817C67}" destId="{B425A62A-0783-4FCA-AEFE-57BC9EDC40B0}" srcOrd="2" destOrd="0" presId="urn:microsoft.com/office/officeart/2005/8/layout/vList2"/>
    <dgm:cxn modelId="{A6BA3D94-F5B5-4F96-BFC3-07859E1E4EF8}" type="presParOf" srcId="{A2C2BB88-AD91-446F-ABC5-C2EF41817C67}" destId="{48B64356-8555-4134-9A2D-B29396744095}" srcOrd="3" destOrd="0" presId="urn:microsoft.com/office/officeart/2005/8/layout/vList2"/>
    <dgm:cxn modelId="{3E421BEC-6BB0-4340-9316-CF7DB6BF95F0}" type="presParOf" srcId="{A2C2BB88-AD91-446F-ABC5-C2EF41817C67}" destId="{FB158D62-2B38-47A8-8CDC-032C588B62FD}" srcOrd="4" destOrd="0" presId="urn:microsoft.com/office/officeart/2005/8/layout/vList2"/>
    <dgm:cxn modelId="{24948C1A-3903-46A1-BEA4-C6C7C4E04884}" type="presParOf" srcId="{A2C2BB88-AD91-446F-ABC5-C2EF41817C67}" destId="{99A04C64-AD8C-4E90-8E82-BE1CA97EEDC1}" srcOrd="5" destOrd="0" presId="urn:microsoft.com/office/officeart/2005/8/layout/vList2"/>
    <dgm:cxn modelId="{5D75051B-60C4-47A4-9C87-40FC7AE2FE41}" type="presParOf" srcId="{A2C2BB88-AD91-446F-ABC5-C2EF41817C67}" destId="{20A4BD2D-61D7-45BD-A668-71EBCD7F350C}" srcOrd="6" destOrd="0" presId="urn:microsoft.com/office/officeart/2005/8/layout/vList2"/>
    <dgm:cxn modelId="{DC10902B-B536-43ED-9D76-63F1766A6B1A}" type="presParOf" srcId="{A2C2BB88-AD91-446F-ABC5-C2EF41817C67}" destId="{74DEAF99-FF9F-401C-93FC-999ADD64A940}" srcOrd="7" destOrd="0" presId="urn:microsoft.com/office/officeart/2005/8/layout/vList2"/>
    <dgm:cxn modelId="{B59054E8-5F36-4357-9184-F6AA0E829A98}" type="presParOf" srcId="{A2C2BB88-AD91-446F-ABC5-C2EF41817C67}" destId="{4BE8946F-F555-4F72-9D4A-BEC500A94724}" srcOrd="8" destOrd="0" presId="urn:microsoft.com/office/officeart/2005/8/layout/vList2"/>
    <dgm:cxn modelId="{0992ED25-3A82-4F62-B54D-8F7FE78D1937}" type="presParOf" srcId="{A2C2BB88-AD91-446F-ABC5-C2EF41817C67}" destId="{8BB5990D-38B0-4A8C-9006-2EE9C85DDD31}" srcOrd="9" destOrd="0" presId="urn:microsoft.com/office/officeart/2005/8/layout/vList2"/>
    <dgm:cxn modelId="{DA0011AA-3F97-4D7B-8F1C-F3BDF9B2BF05}" type="presParOf" srcId="{A2C2BB88-AD91-446F-ABC5-C2EF41817C67}" destId="{366C0234-6B1D-4394-A7AF-ADE0A31635E9}" srcOrd="10" destOrd="0" presId="urn:microsoft.com/office/officeart/2005/8/layout/vList2"/>
    <dgm:cxn modelId="{15B350A6-D155-4967-8C8B-F50C1E2CA237}" type="presParOf" srcId="{A2C2BB88-AD91-446F-ABC5-C2EF41817C67}" destId="{504C9431-3158-4CA6-9711-BA18E4EC8C43}" srcOrd="11" destOrd="0" presId="urn:microsoft.com/office/officeart/2005/8/layout/vList2"/>
    <dgm:cxn modelId="{94513D33-3C97-470E-9641-B391792328F7}" type="presParOf" srcId="{A2C2BB88-AD91-446F-ABC5-C2EF41817C67}" destId="{F02F0BFE-BD5A-40F9-A266-7BA421B57FF2}" srcOrd="12" destOrd="0" presId="urn:microsoft.com/office/officeart/2005/8/layout/vList2"/>
    <dgm:cxn modelId="{11618535-95F3-4963-A488-A5352B004C86}" type="presParOf" srcId="{A2C2BB88-AD91-446F-ABC5-C2EF41817C67}" destId="{1759B8B8-07A2-4C4E-B955-A9CCFE462238}" srcOrd="13" destOrd="0" presId="urn:microsoft.com/office/officeart/2005/8/layout/vList2"/>
    <dgm:cxn modelId="{8D5CAB81-E7AC-42B0-A7F4-EACF84836E9D}" type="presParOf" srcId="{A2C2BB88-AD91-446F-ABC5-C2EF41817C67}" destId="{668F0F93-1892-43A1-A4A5-C6227EA4B1B2}" srcOrd="14" destOrd="0" presId="urn:microsoft.com/office/officeart/2005/8/layout/vList2"/>
    <dgm:cxn modelId="{76EA2366-31D0-41C7-B300-36F9D878FE6F}" type="presParOf" srcId="{A2C2BB88-AD91-446F-ABC5-C2EF41817C67}" destId="{90BC895E-D08D-4287-A6DC-9E549A13EC18}" srcOrd="15" destOrd="0" presId="urn:microsoft.com/office/officeart/2005/8/layout/vList2"/>
    <dgm:cxn modelId="{BA4E5E1D-75CB-4C42-8FAB-9A10365C68A3}" type="presParOf" srcId="{A2C2BB88-AD91-446F-ABC5-C2EF41817C67}" destId="{1D023EBF-AFBE-4C90-862C-E957335C6D35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7E24884-E336-468D-8CFD-36387BB88256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cs-CZ"/>
        </a:p>
      </dgm:t>
    </dgm:pt>
    <dgm:pt modelId="{F0D2BC70-C0B5-40C3-BF36-9C39FB56F053}">
      <dgm:prSet/>
      <dgm:spPr/>
      <dgm:t>
        <a:bodyPr/>
        <a:lstStyle/>
        <a:p>
          <a:pPr rtl="0"/>
          <a:r>
            <a:rPr lang="cs-CZ"/>
            <a:t>Nárok na příspěvek na péči</a:t>
          </a:r>
        </a:p>
      </dgm:t>
    </dgm:pt>
    <dgm:pt modelId="{CB6F0D41-4260-4F6A-B176-36A17042028B}" type="parTrans" cxnId="{F935CD01-231D-4AB8-83A5-5812992BD04D}">
      <dgm:prSet/>
      <dgm:spPr/>
      <dgm:t>
        <a:bodyPr/>
        <a:lstStyle/>
        <a:p>
          <a:endParaRPr lang="cs-CZ"/>
        </a:p>
      </dgm:t>
    </dgm:pt>
    <dgm:pt modelId="{C3D753B7-476E-41C2-A6AF-669122D5564E}" type="sibTrans" cxnId="{F935CD01-231D-4AB8-83A5-5812992BD04D}">
      <dgm:prSet/>
      <dgm:spPr/>
      <dgm:t>
        <a:bodyPr/>
        <a:lstStyle/>
        <a:p>
          <a:endParaRPr lang="cs-CZ"/>
        </a:p>
      </dgm:t>
    </dgm:pt>
    <dgm:pt modelId="{4B391E59-12F0-45F5-B7C0-7C9E646B62E6}">
      <dgm:prSet/>
      <dgm:spPr/>
      <dgm:t>
        <a:bodyPr/>
        <a:lstStyle/>
        <a:p>
          <a:pPr rtl="0"/>
          <a:r>
            <a:rPr lang="cs-CZ"/>
            <a:t>Nárok na poskytování sociální služby</a:t>
          </a:r>
        </a:p>
      </dgm:t>
    </dgm:pt>
    <dgm:pt modelId="{76EFD723-4E78-487C-8BBC-45B4B0954152}" type="parTrans" cxnId="{EC0B346D-FF65-4F64-BCD3-A2B8F22EC09C}">
      <dgm:prSet/>
      <dgm:spPr/>
      <dgm:t>
        <a:bodyPr/>
        <a:lstStyle/>
        <a:p>
          <a:endParaRPr lang="cs-CZ"/>
        </a:p>
      </dgm:t>
    </dgm:pt>
    <dgm:pt modelId="{040EDE81-4172-428C-9019-DAC33F7E5DA6}" type="sibTrans" cxnId="{EC0B346D-FF65-4F64-BCD3-A2B8F22EC09C}">
      <dgm:prSet/>
      <dgm:spPr/>
      <dgm:t>
        <a:bodyPr/>
        <a:lstStyle/>
        <a:p>
          <a:endParaRPr lang="cs-CZ"/>
        </a:p>
      </dgm:t>
    </dgm:pt>
    <dgm:pt modelId="{77947F8D-AFE8-49B4-BABC-02C578DAC065}" type="pres">
      <dgm:prSet presAssocID="{C7E24884-E336-468D-8CFD-36387BB88256}" presName="compositeShape" presStyleCnt="0">
        <dgm:presLayoutVars>
          <dgm:chMax val="7"/>
          <dgm:dir/>
          <dgm:resizeHandles val="exact"/>
        </dgm:presLayoutVars>
      </dgm:prSet>
      <dgm:spPr/>
    </dgm:pt>
    <dgm:pt modelId="{8E1C5533-C5DA-47B8-9E6B-0D2549016FBA}" type="pres">
      <dgm:prSet presAssocID="{F0D2BC70-C0B5-40C3-BF36-9C39FB56F053}" presName="circ1" presStyleLbl="vennNode1" presStyleIdx="0" presStyleCnt="2"/>
      <dgm:spPr/>
    </dgm:pt>
    <dgm:pt modelId="{BBC1849D-7EE4-499F-AB4F-F4046AF0E0F7}" type="pres">
      <dgm:prSet presAssocID="{F0D2BC70-C0B5-40C3-BF36-9C39FB56F053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EAA1F546-1F07-4ECF-812C-D6E55F06B49D}" type="pres">
      <dgm:prSet presAssocID="{4B391E59-12F0-45F5-B7C0-7C9E646B62E6}" presName="circ2" presStyleLbl="vennNode1" presStyleIdx="1" presStyleCnt="2"/>
      <dgm:spPr/>
    </dgm:pt>
    <dgm:pt modelId="{1E36F1A2-464A-40B4-ADFA-232F72321592}" type="pres">
      <dgm:prSet presAssocID="{4B391E59-12F0-45F5-B7C0-7C9E646B62E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F935CD01-231D-4AB8-83A5-5812992BD04D}" srcId="{C7E24884-E336-468D-8CFD-36387BB88256}" destId="{F0D2BC70-C0B5-40C3-BF36-9C39FB56F053}" srcOrd="0" destOrd="0" parTransId="{CB6F0D41-4260-4F6A-B176-36A17042028B}" sibTransId="{C3D753B7-476E-41C2-A6AF-669122D5564E}"/>
    <dgm:cxn modelId="{7A897B57-9C43-4FE4-A2E8-4DE5A2D82ED4}" type="presOf" srcId="{C7E24884-E336-468D-8CFD-36387BB88256}" destId="{77947F8D-AFE8-49B4-BABC-02C578DAC065}" srcOrd="0" destOrd="0" presId="urn:microsoft.com/office/officeart/2005/8/layout/venn1"/>
    <dgm:cxn modelId="{EC0B346D-FF65-4F64-BCD3-A2B8F22EC09C}" srcId="{C7E24884-E336-468D-8CFD-36387BB88256}" destId="{4B391E59-12F0-45F5-B7C0-7C9E646B62E6}" srcOrd="1" destOrd="0" parTransId="{76EFD723-4E78-487C-8BBC-45B4B0954152}" sibTransId="{040EDE81-4172-428C-9019-DAC33F7E5DA6}"/>
    <dgm:cxn modelId="{E880667E-A588-414B-9561-52AA022076D0}" type="presOf" srcId="{4B391E59-12F0-45F5-B7C0-7C9E646B62E6}" destId="{1E36F1A2-464A-40B4-ADFA-232F72321592}" srcOrd="1" destOrd="0" presId="urn:microsoft.com/office/officeart/2005/8/layout/venn1"/>
    <dgm:cxn modelId="{F1AC4FDA-A212-45B3-941F-455C81DD0350}" type="presOf" srcId="{F0D2BC70-C0B5-40C3-BF36-9C39FB56F053}" destId="{8E1C5533-C5DA-47B8-9E6B-0D2549016FBA}" srcOrd="0" destOrd="0" presId="urn:microsoft.com/office/officeart/2005/8/layout/venn1"/>
    <dgm:cxn modelId="{F5D517E1-976C-469C-B865-3EA83B1ACADD}" type="presOf" srcId="{F0D2BC70-C0B5-40C3-BF36-9C39FB56F053}" destId="{BBC1849D-7EE4-499F-AB4F-F4046AF0E0F7}" srcOrd="1" destOrd="0" presId="urn:microsoft.com/office/officeart/2005/8/layout/venn1"/>
    <dgm:cxn modelId="{926F8EFA-9F6A-4E76-A2D6-99E258CC215B}" type="presOf" srcId="{4B391E59-12F0-45F5-B7C0-7C9E646B62E6}" destId="{EAA1F546-1F07-4ECF-812C-D6E55F06B49D}" srcOrd="0" destOrd="0" presId="urn:microsoft.com/office/officeart/2005/8/layout/venn1"/>
    <dgm:cxn modelId="{32581363-6E63-4DF6-8B34-B5F7CC6CE9E3}" type="presParOf" srcId="{77947F8D-AFE8-49B4-BABC-02C578DAC065}" destId="{8E1C5533-C5DA-47B8-9E6B-0D2549016FBA}" srcOrd="0" destOrd="0" presId="urn:microsoft.com/office/officeart/2005/8/layout/venn1"/>
    <dgm:cxn modelId="{2E076D3C-AE6A-43DD-AC61-7CD260070941}" type="presParOf" srcId="{77947F8D-AFE8-49B4-BABC-02C578DAC065}" destId="{BBC1849D-7EE4-499F-AB4F-F4046AF0E0F7}" srcOrd="1" destOrd="0" presId="urn:microsoft.com/office/officeart/2005/8/layout/venn1"/>
    <dgm:cxn modelId="{3CF7BF89-41AC-4648-888B-A795AD3E68BE}" type="presParOf" srcId="{77947F8D-AFE8-49B4-BABC-02C578DAC065}" destId="{EAA1F546-1F07-4ECF-812C-D6E55F06B49D}" srcOrd="2" destOrd="0" presId="urn:microsoft.com/office/officeart/2005/8/layout/venn1"/>
    <dgm:cxn modelId="{A4ECF13D-3D9B-4805-9AF5-828585A8D518}" type="presParOf" srcId="{77947F8D-AFE8-49B4-BABC-02C578DAC065}" destId="{1E36F1A2-464A-40B4-ADFA-232F72321592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DE29A8-EF0E-4D54-B099-24501F032002}">
      <dsp:nvSpPr>
        <dsp:cNvPr id="0" name=""/>
        <dsp:cNvSpPr/>
      </dsp:nvSpPr>
      <dsp:spPr>
        <a:xfrm>
          <a:off x="0" y="83785"/>
          <a:ext cx="8136904" cy="50368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Příspěvek na péči</a:t>
          </a:r>
        </a:p>
      </dsp:txBody>
      <dsp:txXfrm>
        <a:off x="24588" y="108373"/>
        <a:ext cx="8087728" cy="454509"/>
      </dsp:txXfrm>
    </dsp:sp>
    <dsp:sp modelId="{B425A62A-0783-4FCA-AEFE-57BC9EDC40B0}">
      <dsp:nvSpPr>
        <dsp:cNvPr id="0" name=""/>
        <dsp:cNvSpPr/>
      </dsp:nvSpPr>
      <dsp:spPr>
        <a:xfrm>
          <a:off x="0" y="647950"/>
          <a:ext cx="8136904" cy="503685"/>
        </a:xfrm>
        <a:prstGeom prst="roundRect">
          <a:avLst/>
        </a:prstGeom>
        <a:solidFill>
          <a:schemeClr val="accent5">
            <a:hueOff val="-844818"/>
            <a:satOff val="-2177"/>
            <a:lumOff val="-1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Sociální služby</a:t>
          </a:r>
        </a:p>
      </dsp:txBody>
      <dsp:txXfrm>
        <a:off x="24588" y="672538"/>
        <a:ext cx="8087728" cy="454509"/>
      </dsp:txXfrm>
    </dsp:sp>
    <dsp:sp modelId="{FB158D62-2B38-47A8-8CDC-032C588B62FD}">
      <dsp:nvSpPr>
        <dsp:cNvPr id="0" name=""/>
        <dsp:cNvSpPr/>
      </dsp:nvSpPr>
      <dsp:spPr>
        <a:xfrm>
          <a:off x="0" y="1212115"/>
          <a:ext cx="8136904" cy="503685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Inspekce</a:t>
          </a:r>
        </a:p>
      </dsp:txBody>
      <dsp:txXfrm>
        <a:off x="24588" y="1236703"/>
        <a:ext cx="8087728" cy="454509"/>
      </dsp:txXfrm>
    </dsp:sp>
    <dsp:sp modelId="{20A4BD2D-61D7-45BD-A668-71EBCD7F350C}">
      <dsp:nvSpPr>
        <dsp:cNvPr id="0" name=""/>
        <dsp:cNvSpPr/>
      </dsp:nvSpPr>
      <dsp:spPr>
        <a:xfrm>
          <a:off x="0" y="1776280"/>
          <a:ext cx="8136904" cy="503685"/>
        </a:xfrm>
        <a:prstGeom prst="roundRect">
          <a:avLst/>
        </a:prstGeom>
        <a:solidFill>
          <a:schemeClr val="accent5">
            <a:hueOff val="-2534453"/>
            <a:satOff val="-6532"/>
            <a:lumOff val="-44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Mlčenlivost</a:t>
          </a:r>
        </a:p>
      </dsp:txBody>
      <dsp:txXfrm>
        <a:off x="24588" y="1800868"/>
        <a:ext cx="8087728" cy="454509"/>
      </dsp:txXfrm>
    </dsp:sp>
    <dsp:sp modelId="{4BE8946F-F555-4F72-9D4A-BEC500A94724}">
      <dsp:nvSpPr>
        <dsp:cNvPr id="0" name=""/>
        <dsp:cNvSpPr/>
      </dsp:nvSpPr>
      <dsp:spPr>
        <a:xfrm>
          <a:off x="0" y="2340445"/>
          <a:ext cx="8136904" cy="503685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Financování</a:t>
          </a:r>
        </a:p>
      </dsp:txBody>
      <dsp:txXfrm>
        <a:off x="24588" y="2365033"/>
        <a:ext cx="8087728" cy="454509"/>
      </dsp:txXfrm>
    </dsp:sp>
    <dsp:sp modelId="{366C0234-6B1D-4394-A7AF-ADE0A31635E9}">
      <dsp:nvSpPr>
        <dsp:cNvPr id="0" name=""/>
        <dsp:cNvSpPr/>
      </dsp:nvSpPr>
      <dsp:spPr>
        <a:xfrm>
          <a:off x="0" y="2904610"/>
          <a:ext cx="8136904" cy="503685"/>
        </a:xfrm>
        <a:prstGeom prst="roundRect">
          <a:avLst/>
        </a:prstGeom>
        <a:solidFill>
          <a:schemeClr val="accent5">
            <a:hueOff val="-4224089"/>
            <a:satOff val="-10887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Přestupky</a:t>
          </a:r>
        </a:p>
      </dsp:txBody>
      <dsp:txXfrm>
        <a:off x="24588" y="2929198"/>
        <a:ext cx="8087728" cy="454509"/>
      </dsp:txXfrm>
    </dsp:sp>
    <dsp:sp modelId="{F02F0BFE-BD5A-40F9-A266-7BA421B57FF2}">
      <dsp:nvSpPr>
        <dsp:cNvPr id="0" name=""/>
        <dsp:cNvSpPr/>
      </dsp:nvSpPr>
      <dsp:spPr>
        <a:xfrm>
          <a:off x="0" y="3468775"/>
          <a:ext cx="8136904" cy="503685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Předpoklad pro výkon povolání SP</a:t>
          </a:r>
        </a:p>
      </dsp:txBody>
      <dsp:txXfrm>
        <a:off x="24588" y="3493363"/>
        <a:ext cx="8087728" cy="454509"/>
      </dsp:txXfrm>
    </dsp:sp>
    <dsp:sp modelId="{668F0F93-1892-43A1-A4A5-C6227EA4B1B2}">
      <dsp:nvSpPr>
        <dsp:cNvPr id="0" name=""/>
        <dsp:cNvSpPr/>
      </dsp:nvSpPr>
      <dsp:spPr>
        <a:xfrm>
          <a:off x="0" y="4032940"/>
          <a:ext cx="8136904" cy="503685"/>
        </a:xfrm>
        <a:prstGeom prst="roundRect">
          <a:avLst/>
        </a:prstGeom>
        <a:solidFill>
          <a:schemeClr val="accent5">
            <a:hueOff val="-5913725"/>
            <a:satOff val="-15242"/>
            <a:lumOff val="-10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Předpoklad pro výkon činnosti v SS</a:t>
          </a:r>
        </a:p>
      </dsp:txBody>
      <dsp:txXfrm>
        <a:off x="24588" y="4057528"/>
        <a:ext cx="8087728" cy="454509"/>
      </dsp:txXfrm>
    </dsp:sp>
    <dsp:sp modelId="{1D023EBF-AFBE-4C90-862C-E957335C6D35}">
      <dsp:nvSpPr>
        <dsp:cNvPr id="0" name=""/>
        <dsp:cNvSpPr/>
      </dsp:nvSpPr>
      <dsp:spPr>
        <a:xfrm>
          <a:off x="0" y="4597105"/>
          <a:ext cx="8136904" cy="50368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/>
            <a:t>Akreditace</a:t>
          </a:r>
        </a:p>
      </dsp:txBody>
      <dsp:txXfrm>
        <a:off x="24588" y="4621693"/>
        <a:ext cx="8087728" cy="4545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1C5533-C5DA-47B8-9E6B-0D2549016FBA}">
      <dsp:nvSpPr>
        <dsp:cNvPr id="0" name=""/>
        <dsp:cNvSpPr/>
      </dsp:nvSpPr>
      <dsp:spPr>
        <a:xfrm>
          <a:off x="162927" y="294814"/>
          <a:ext cx="4018883" cy="4018883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/>
            <a:t>Nárok na příspěvek na péči</a:t>
          </a:r>
        </a:p>
      </dsp:txBody>
      <dsp:txXfrm>
        <a:off x="724123" y="768727"/>
        <a:ext cx="2317194" cy="3071058"/>
      </dsp:txXfrm>
    </dsp:sp>
    <dsp:sp modelId="{EAA1F546-1F07-4ECF-812C-D6E55F06B49D}">
      <dsp:nvSpPr>
        <dsp:cNvPr id="0" name=""/>
        <dsp:cNvSpPr/>
      </dsp:nvSpPr>
      <dsp:spPr>
        <a:xfrm>
          <a:off x="3059420" y="294814"/>
          <a:ext cx="4018883" cy="4018883"/>
        </a:xfrm>
        <a:prstGeom prst="ellipse">
          <a:avLst/>
        </a:prstGeom>
        <a:solidFill>
          <a:schemeClr val="accent4">
            <a:alpha val="50000"/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kern="1200"/>
            <a:t>Nárok na poskytování sociální služby</a:t>
          </a:r>
        </a:p>
      </dsp:txBody>
      <dsp:txXfrm>
        <a:off x="4199914" y="768727"/>
        <a:ext cx="2317194" cy="30710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5D018-1720-4C82-A991-2998B64D74AF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46915-3341-4E1F-A903-106876F2FBB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7012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58937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1076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288" indent="0">
              <a:buNone/>
            </a:pPr>
            <a:r>
              <a:rPr lang="cs-CZ" sz="1200" dirty="0">
                <a:effectLst/>
              </a:rPr>
              <a:t> </a:t>
            </a:r>
          </a:p>
          <a:p>
            <a:pPr marL="18288" indent="0">
              <a:buNone/>
            </a:pPr>
            <a:r>
              <a:rPr lang="cs-CZ" sz="1200" dirty="0">
                <a:effectLst/>
              </a:rPr>
              <a:t>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1076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288" indent="0">
              <a:buNone/>
            </a:pPr>
            <a:r>
              <a:rPr lang="cs-CZ" sz="1200" dirty="0">
                <a:effectLst/>
              </a:rPr>
              <a:t> </a:t>
            </a:r>
          </a:p>
          <a:p>
            <a:pPr marL="18288" indent="0">
              <a:buNone/>
            </a:pPr>
            <a:r>
              <a:rPr lang="cs-CZ" sz="1200" dirty="0">
                <a:effectLst/>
              </a:rPr>
              <a:t>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1076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11076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7700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2971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7700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7027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57027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137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7671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436144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>
                <a:solidFill>
                  <a:prstClr val="black"/>
                </a:solidFill>
              </a:rPr>
              <a:pPr/>
              <a:t>32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0194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>
                <a:solidFill>
                  <a:prstClr val="black"/>
                </a:solidFill>
              </a:rPr>
              <a:pPr/>
              <a:t>33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69349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>
                <a:solidFill>
                  <a:prstClr val="black"/>
                </a:solidFill>
              </a:rPr>
              <a:pPr/>
              <a:t>34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707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>
                <a:solidFill>
                  <a:prstClr val="black"/>
                </a:solidFill>
              </a:rPr>
              <a:pPr/>
              <a:t>35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19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7671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10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33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0168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1005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265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46915-3341-4E1F-A903-106876F2FBBD}" type="slidenum">
              <a:rPr lang="cs-CZ" smtClean="0"/>
              <a:pPr/>
              <a:t>18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B9B3DF-DED3-CD45-AF1C-380D764D8B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906F9BB-8E1B-9648-ADD1-52B9FEA54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4B9D5B-A32E-9A44-96B2-70009BC08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886E0D-DCF8-1846-9ABF-EB2F9C9E2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25BE388-9628-2448-98A6-BCB9F1FF2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400BD53E-AE40-474C-B54A-5B51F0595859}"/>
              </a:ext>
            </a:extLst>
          </p:cNvPr>
          <p:cNvSpPr txBox="1"/>
          <p:nvPr userDrawn="1"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3673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5A8971-E06D-3E47-BF27-CCB2082616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2FD529-D779-074A-BA2E-8D6ECD42E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80912E-3269-A54F-AC47-1988DF549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EA7525-DC15-1640-B9AA-234C14404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07D221-187E-2649-8EF3-255E1EDEA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376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B13C312-CEF1-7740-9FED-548B99B9DA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8BE18C2-5E4F-BA47-AC97-623DE1383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0F34E8B-FEAC-F149-9587-18FC5ADB1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03E0B17-8DC0-C449-840F-6E5272870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CDAE28-3D4F-C348-8562-EBB0FEE08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25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48D985-D59F-3E43-B20F-488F8A1FC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DF00EA-81CB-8444-BBBC-DD6DFAE241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8887050-A8C1-544E-BD54-20895C810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0E808CE-2302-CE40-9043-2F1FDFCE2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36B57D2-139A-0445-A0CD-2AD94EBF5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69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B59D5-7E15-6A4A-8233-FD87CFBBF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6956BD0-8E2A-D743-A4FF-83ABCD895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CB385C-E8B4-EA4E-9AE4-8339E09CF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26658E6-C4D7-054F-BA8B-A39FB9C63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67248C-58AD-F14B-AAD0-DB5D60C64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562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34B5D-CF37-7840-A22A-9D44F57FE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E37F52-57A4-0849-A69D-59E7BFEE02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C2DF651-AA2E-6248-95BA-B35D5B803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7F38BF9-A541-924E-8621-1EAB20884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7B7A90C-3727-E245-9636-1C8C7A85A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0F7B97-0B48-B04B-B8AF-31D279E50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439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15A638-FE06-344E-A020-8A6E034DB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A9D0B85-F33A-FA4C-9649-31B8E8F75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2EE3E89-642F-B749-9813-825BD9B1A1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E357245-7788-5346-98D5-0F73D4BE04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0C18A90-13D6-3D4E-A649-C3F60C9A98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600D1C4-1C9F-444B-AF2C-C1BFAA4E3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1F7FA90-1FEB-EB4C-99D0-192FBD878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EF329DD-9620-944B-8353-9566E9236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21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B2A96E-EBAA-F54E-9EBC-D5E8F45C7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374BADA-5E35-184D-A017-2074B8CA1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316D782-FFC8-ED45-A49F-ADD822699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79C6E40-C04F-054B-9F83-FAF5B099B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562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840623B-FB95-2745-982C-8A996404F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737319D-C677-4140-9793-CD978311B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7CF0BC3-37E7-AB4F-8366-F2770755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579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732975-E799-2545-8C54-19098AD55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289829-D631-D846-B4E1-8AB4555F3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0EF747F-8793-A643-99BF-FD1EC80E43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DA47872-1E14-2040-8D25-50C5A955A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84DCF8-1282-A342-AE84-2026297D1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877848-533E-DE42-BE3A-CC4D1A71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7780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34135-E1D4-2B4F-A98C-7F1B2EAA8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9AFF248-4F1D-E744-B9F4-0BD3D242C5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2562AEB-0143-FF40-B01C-366AFE0471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3F8A526-4928-8B4B-A45F-74EE506E9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730B-4477-4FEA-B642-69A7A846F8E0}" type="datetimeFigureOut">
              <a:rPr lang="cs-CZ" smtClean="0"/>
              <a:pPr/>
              <a:t>23.03.20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347EA9-BFBF-FD4E-8431-3AC56917A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2E547FE-1E34-844F-B66E-F3CE13E8A0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59270-4975-484A-89DB-DC731E6F92F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0231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952196-3F68-0543-A550-5F3388EAC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0E76C2B-49EF-B146-9986-E65CE1797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A093B3-ED35-BE4A-AB66-EE4F78EBA1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730B-4477-4FEA-B642-69A7A846F8E0}" type="datetimeFigureOut">
              <a:rPr lang="cs-CZ" smtClean="0">
                <a:solidFill>
                  <a:prstClr val="white">
                    <a:alpha val="60000"/>
                  </a:prstClr>
                </a:solidFill>
              </a:rPr>
              <a:pPr/>
              <a:t>23.03.20</a:t>
            </a:fld>
            <a:endParaRPr lang="cs-CZ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38D8B1E-6D99-3C48-9A8D-282A1AAF41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white">
                  <a:alpha val="60000"/>
                </a:prstClr>
              </a:solidFill>
            </a:endParaRP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405545-5DEF-294C-B217-B559EDB20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59270-4975-484A-89DB-DC731E6F92F8}" type="slidenum">
              <a:rPr lang="cs-CZ" smtClean="0">
                <a:solidFill>
                  <a:prstClr val="white">
                    <a:alpha val="60000"/>
                  </a:prstClr>
                </a:solidFill>
              </a:rPr>
              <a:pPr/>
              <a:t>‹#›</a:t>
            </a:fld>
            <a:endParaRPr lang="cs-CZ">
              <a:solidFill>
                <a:prstClr val="white">
                  <a:alpha val="6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931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eslp.justice.cz/justice/judikatura_eslp.nsf/0/4E98049B384F8E80C125807B003B2825/$file/&#268;ervenka-rozsudek.pdf?open&amp;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odok.cz/veklep-detail?pid=KORNBJZK6G9V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A4FB2F3E-259B-4650-B258-F09745BAA8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01902" y="1261872"/>
            <a:ext cx="6179058" cy="3118104"/>
          </a:xfrm>
        </p:spPr>
        <p:txBody>
          <a:bodyPr>
            <a:normAutofit/>
          </a:bodyPr>
          <a:lstStyle/>
          <a:p>
            <a:pPr algn="l">
              <a:defRPr/>
            </a:pPr>
            <a:r>
              <a:rPr lang="cs-CZ" sz="4000" b="1" dirty="0">
                <a:solidFill>
                  <a:srgbClr val="92D050"/>
                </a:solidFill>
              </a:rPr>
              <a:t>Zákon o sociálních službách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01902" y="4562856"/>
            <a:ext cx="6179058" cy="1225296"/>
          </a:xfrm>
        </p:spPr>
        <p:txBody>
          <a:bodyPr>
            <a:normAutofit/>
          </a:bodyPr>
          <a:lstStyle/>
          <a:p>
            <a:pPr algn="l"/>
            <a:r>
              <a:rPr lang="cs-CZ"/>
              <a:t>Markéta Vanclová</a:t>
            </a:r>
          </a:p>
        </p:txBody>
      </p:sp>
      <p:sp>
        <p:nvSpPr>
          <p:cNvPr id="6" name="Isosceles Triangle 9">
            <a:extLst>
              <a:ext uri="{FF2B5EF4-FFF2-40B4-BE49-F238E27FC236}">
                <a16:creationId xmlns:a16="http://schemas.microsoft.com/office/drawing/2014/main" id="{83CB2632-0822-4E49-A707-FA1B8A4D0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076867" y="3320139"/>
            <a:ext cx="225580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" name="Group 11">
            <a:extLst>
              <a:ext uri="{FF2B5EF4-FFF2-40B4-BE49-F238E27FC236}">
                <a16:creationId xmlns:a16="http://schemas.microsoft.com/office/drawing/2014/main" id="{DFDB61A8-F412-4C20-81C0-5B3ED6E433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47255" y="-59376"/>
            <a:ext cx="9386886" cy="6923798"/>
            <a:chOff x="-329674" y="-51881"/>
            <a:chExt cx="12515851" cy="692379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1C0B91C-D011-482B-A494-E48497FBC8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D0571556-24A1-4095-93E8-DB173C6CD1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0E974A71-BEE4-40AF-89A6-FDD36655AC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667FF13-DA96-45EC-9D83-4647FE275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11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F11840EC-DF4F-47D7-9DFB-76B4B8543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accent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0">
              <a:extLst>
                <a:ext uri="{FF2B5EF4-FFF2-40B4-BE49-F238E27FC236}">
                  <a16:creationId xmlns:a16="http://schemas.microsoft.com/office/drawing/2014/main" id="{9A53FCF9-7A57-49AD-B709-79127CFEF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E84A77F9-2746-4A6C-9D62-D910F7979A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7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2">
              <a:extLst>
                <a:ext uri="{FF2B5EF4-FFF2-40B4-BE49-F238E27FC236}">
                  <a16:creationId xmlns:a16="http://schemas.microsoft.com/office/drawing/2014/main" id="{EC64E8EC-E435-4A50-8DCC-F1D1146E69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8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5477BD5D-1BC6-4730-B8C8-ADA47AC7B1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4">
              <a:extLst>
                <a:ext uri="{FF2B5EF4-FFF2-40B4-BE49-F238E27FC236}">
                  <a16:creationId xmlns:a16="http://schemas.microsoft.com/office/drawing/2014/main" id="{C03B2280-793B-459A-A7A7-413C1B50ED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6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565542C9-4CB0-4F11-9377-D507A1BBBC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6">
              <a:extLst>
                <a:ext uri="{FF2B5EF4-FFF2-40B4-BE49-F238E27FC236}">
                  <a16:creationId xmlns:a16="http://schemas.microsoft.com/office/drawing/2014/main" id="{51B4DCDA-7DA1-4D83-A06B-64C3807DD6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accent1">
                  <a:alpha val="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3A804718-7A3F-44E5-ACA7-1CBC727C05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18">
              <a:extLst>
                <a:ext uri="{FF2B5EF4-FFF2-40B4-BE49-F238E27FC236}">
                  <a16:creationId xmlns:a16="http://schemas.microsoft.com/office/drawing/2014/main" id="{DB495408-912A-40A1-B4EB-B8B1070D32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38424851-9238-411E-A683-1D82E04A5E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0">
              <a:extLst>
                <a:ext uri="{FF2B5EF4-FFF2-40B4-BE49-F238E27FC236}">
                  <a16:creationId xmlns:a16="http://schemas.microsoft.com/office/drawing/2014/main" id="{8E06FA0F-15EB-48EE-B6EB-06F420C0B4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179692C7-9AC0-4B2C-9456-3ED401877C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2">
              <a:extLst>
                <a:ext uri="{FF2B5EF4-FFF2-40B4-BE49-F238E27FC236}">
                  <a16:creationId xmlns:a16="http://schemas.microsoft.com/office/drawing/2014/main" id="{ED576C72-8571-4357-8868-561C61A7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4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A362EFBB-07B1-4FE6-BB68-BAFC96B07A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accent1">
                  <a:alpha val="3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</p:spTree>
    <p:extLst>
      <p:ext uri="{BB962C8B-B14F-4D97-AF65-F5344CB8AC3E}">
        <p14:creationId xmlns:p14="http://schemas.microsoft.com/office/powerpoint/2010/main" val="1805501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E9F17-D8CE-994C-8653-E35A215FA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Příspěvek na péči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9D5A9B-2B46-8A4F-8E61-5CD7C928B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25625"/>
            <a:ext cx="9144000" cy="4351338"/>
          </a:xfrm>
        </p:spPr>
        <p:txBody>
          <a:bodyPr>
            <a:normAutofit fontScale="77500" lnSpcReduction="20000"/>
          </a:bodyPr>
          <a:lstStyle/>
          <a:p>
            <a:pPr marL="475488" indent="-457200">
              <a:lnSpc>
                <a:spcPct val="110000"/>
              </a:lnSpc>
              <a:defRPr/>
            </a:pPr>
            <a:r>
              <a:rPr lang="cs-CZ" sz="3600" dirty="0"/>
              <a:t>Žádost na předepsaném tiskopisu + zahájení z moci úřední, sociální šetření zaměstnance ÚP ČR (schopnost samostatného života) – zašle se na OSSZ – posuzuje se nález zdravotních služeb a sociálního šetření, případně dalších vyšetření) – OSSZ zašle ÚP ČR stejnopis posudku s uvedením životních potřeb, které osoba není schopna zvládat – toto posouzení – rozhodnutí o přiznání/zamítnutí příspěvku obdrží žadatel</a:t>
            </a:r>
          </a:p>
          <a:p>
            <a:pPr marL="475488" indent="-457200">
              <a:lnSpc>
                <a:spcPct val="110000"/>
              </a:lnSpc>
              <a:defRPr/>
            </a:pPr>
            <a:r>
              <a:rPr lang="cs-CZ" sz="3600" dirty="0"/>
              <a:t>O odvolání rozhoduje MPSV</a:t>
            </a:r>
          </a:p>
          <a:p>
            <a:pPr marL="475488" indent="-457200">
              <a:lnSpc>
                <a:spcPct val="110000"/>
              </a:lnSpc>
              <a:defRPr/>
            </a:pPr>
            <a:r>
              <a:rPr lang="cs-CZ" sz="3600" dirty="0"/>
              <a:t>Kontrola využívání příspěvku (§ 29) – Krajská pobočka ÚP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76792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2231E3-B3DB-844A-808C-EDC8B42B7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400" b="1" dirty="0">
                <a:solidFill>
                  <a:srgbClr val="92D050"/>
                </a:solidFill>
              </a:rPr>
              <a:t>                      Sociální služby</a:t>
            </a:r>
            <a:endParaRPr lang="cs-CZ" sz="3400" b="1" dirty="0">
              <a:solidFill>
                <a:srgbClr val="92D05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81F5D-8968-7A4D-BE59-788F05436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76872"/>
            <a:ext cx="7886700" cy="2016224"/>
          </a:xfrm>
        </p:spPr>
        <p:txBody>
          <a:bodyPr/>
          <a:lstStyle/>
          <a:p>
            <a:pPr marL="475488" indent="-457200">
              <a:defRPr/>
            </a:pPr>
            <a:r>
              <a:rPr lang="cs-CZ" sz="2800" dirty="0"/>
              <a:t>Činnost nebo soubor činností dle zákona č. 108/2006 Sb., o sociálních službách, zajišťujících pomoc a podporu osobám za účelem sociálního začlenění nebo prevence sociálního vyloučení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15340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2231E3-B3DB-844A-808C-EDC8B42B7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400" b="1" dirty="0">
                <a:solidFill>
                  <a:srgbClr val="92D050"/>
                </a:solidFill>
              </a:rPr>
              <a:t>     Formy poskytování sociálních služeb</a:t>
            </a:r>
            <a:endParaRPr lang="cs-CZ" sz="3400" b="1" dirty="0">
              <a:solidFill>
                <a:srgbClr val="92D05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81F5D-8968-7A4D-BE59-788F05436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258591"/>
          </a:xfrm>
        </p:spPr>
        <p:txBody>
          <a:bodyPr>
            <a:normAutofit fontScale="25000" lnSpcReduction="20000"/>
          </a:bodyPr>
          <a:lstStyle/>
          <a:p>
            <a:pPr marL="2418588" lvl="7" indent="0">
              <a:lnSpc>
                <a:spcPct val="110000"/>
              </a:lnSpc>
              <a:buNone/>
              <a:defRPr/>
            </a:pPr>
            <a:endParaRPr lang="cs-CZ" sz="5150" dirty="0"/>
          </a:p>
          <a:p>
            <a:pPr marL="475488" lvl="7" indent="-457200">
              <a:lnSpc>
                <a:spcPct val="110000"/>
              </a:lnSpc>
              <a:spcBef>
                <a:spcPts val="750"/>
              </a:spcBef>
              <a:defRPr/>
            </a:pPr>
            <a:r>
              <a:rPr lang="cs-CZ" sz="8600" dirty="0"/>
              <a:t>Pobytové - spojené s ubytováním v zařízeních sociálních služeb</a:t>
            </a:r>
          </a:p>
          <a:p>
            <a:pPr marL="475488" indent="-457200">
              <a:lnSpc>
                <a:spcPct val="110000"/>
              </a:lnSpc>
              <a:defRPr/>
            </a:pPr>
            <a:endParaRPr lang="cs-CZ" sz="8600" dirty="0"/>
          </a:p>
          <a:p>
            <a:pPr marL="475488" indent="-457200">
              <a:lnSpc>
                <a:spcPct val="110000"/>
              </a:lnSpc>
              <a:defRPr/>
            </a:pPr>
            <a:r>
              <a:rPr lang="cs-CZ" sz="8600" dirty="0"/>
              <a:t>Ambulantní - osoba do služby dochází nebo je doprovázena nebo dopravována do zařízení sociálních služeb a součástí služby není ubytování</a:t>
            </a:r>
          </a:p>
          <a:p>
            <a:pPr marL="475488" indent="-457200">
              <a:lnSpc>
                <a:spcPct val="110000"/>
              </a:lnSpc>
              <a:defRPr/>
            </a:pPr>
            <a:endParaRPr lang="cs-CZ" sz="8600" dirty="0"/>
          </a:p>
          <a:p>
            <a:pPr marL="475488" indent="-457200">
              <a:lnSpc>
                <a:spcPct val="110000"/>
              </a:lnSpc>
              <a:defRPr/>
            </a:pPr>
            <a:r>
              <a:rPr lang="cs-CZ" sz="8600" dirty="0"/>
              <a:t>Terénní - poskytovány v přirozeném sociálním prostředí osob</a:t>
            </a:r>
          </a:p>
          <a:p>
            <a:pPr marL="475488" indent="-457200">
              <a:lnSpc>
                <a:spcPct val="110000"/>
              </a:lnSpc>
              <a:defRPr/>
            </a:pPr>
            <a:endParaRPr lang="cs-CZ" sz="8600" dirty="0"/>
          </a:p>
          <a:p>
            <a:pPr marL="475488" indent="-457200">
              <a:lnSpc>
                <a:spcPct val="110000"/>
              </a:lnSpc>
              <a:defRPr/>
            </a:pPr>
            <a:r>
              <a:rPr lang="cs-CZ" sz="8600" dirty="0"/>
              <a:t>Některé služby mohou být poskytovány více formami (např. pečovatelská služba – poskytuje se ambulantní i terénní formou)</a:t>
            </a:r>
            <a:endParaRPr lang="en-US" sz="8600" dirty="0"/>
          </a:p>
          <a:p>
            <a:pPr marL="475488" indent="-457200">
              <a:defRPr/>
            </a:pPr>
            <a:endParaRPr lang="cs-CZ" sz="11200" dirty="0"/>
          </a:p>
        </p:txBody>
      </p:sp>
    </p:spTree>
    <p:extLst>
      <p:ext uri="{BB962C8B-B14F-4D97-AF65-F5344CB8AC3E}">
        <p14:creationId xmlns:p14="http://schemas.microsoft.com/office/powerpoint/2010/main" val="2948315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2231E3-B3DB-844A-808C-EDC8B42B7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400" b="1" dirty="0">
                <a:solidFill>
                  <a:srgbClr val="92D050"/>
                </a:solidFill>
              </a:rPr>
              <a:t>            Druhy sociálních služeb</a:t>
            </a:r>
            <a:endParaRPr lang="cs-CZ" sz="3400" b="1" dirty="0">
              <a:solidFill>
                <a:srgbClr val="92D05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81F5D-8968-7A4D-BE59-788F05436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258591"/>
          </a:xfrm>
        </p:spPr>
        <p:txBody>
          <a:bodyPr>
            <a:normAutofit fontScale="47500" lnSpcReduction="20000"/>
          </a:bodyPr>
          <a:lstStyle/>
          <a:p>
            <a:pPr marL="2418588" lvl="7" indent="0">
              <a:lnSpc>
                <a:spcPct val="110000"/>
              </a:lnSpc>
              <a:buNone/>
              <a:defRPr/>
            </a:pPr>
            <a:endParaRPr lang="cs-CZ" sz="5150" dirty="0"/>
          </a:p>
          <a:p>
            <a:pPr marL="475488" lvl="7" indent="-457200">
              <a:lnSpc>
                <a:spcPct val="110000"/>
              </a:lnSpc>
              <a:spcBef>
                <a:spcPts val="750"/>
              </a:spcBef>
              <a:defRPr/>
            </a:pPr>
            <a:r>
              <a:rPr lang="cs-CZ" altLang="cs-CZ" sz="8800" dirty="0"/>
              <a:t>Pro různé </a:t>
            </a:r>
            <a:r>
              <a:rPr lang="cs-CZ" altLang="cs-CZ" sz="8800" b="1" dirty="0"/>
              <a:t>cílové skupiny</a:t>
            </a:r>
            <a:r>
              <a:rPr lang="cs-CZ" altLang="cs-CZ" sz="8800" dirty="0"/>
              <a:t>, pro seniory – domovy pro osoby se zdravotním postižením, poradny, krizové linky, asistenční služba, pečovatelská služba…</a:t>
            </a:r>
          </a:p>
          <a:p>
            <a:pPr marL="475488" lvl="7" indent="-457200">
              <a:lnSpc>
                <a:spcPct val="110000"/>
              </a:lnSpc>
              <a:spcBef>
                <a:spcPts val="750"/>
              </a:spcBef>
              <a:defRPr/>
            </a:pPr>
            <a:endParaRPr lang="cs-CZ" sz="8600" dirty="0"/>
          </a:p>
          <a:p>
            <a:pPr marL="475488" indent="-457200">
              <a:defRPr/>
            </a:pPr>
            <a:endParaRPr lang="cs-CZ" sz="11200" dirty="0"/>
          </a:p>
        </p:txBody>
      </p:sp>
    </p:spTree>
    <p:extLst>
      <p:ext uri="{BB962C8B-B14F-4D97-AF65-F5344CB8AC3E}">
        <p14:creationId xmlns:p14="http://schemas.microsoft.com/office/powerpoint/2010/main" val="2422672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2231E3-B3DB-844A-808C-EDC8B42B7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400" b="1" dirty="0">
                <a:solidFill>
                  <a:srgbClr val="92D050"/>
                </a:solidFill>
              </a:rPr>
              <a:t>            Sociální služby zahrnují</a:t>
            </a:r>
            <a:endParaRPr lang="cs-CZ" sz="3400" b="1" dirty="0">
              <a:solidFill>
                <a:srgbClr val="92D05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81F5D-8968-7A4D-BE59-788F05436C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88841"/>
            <a:ext cx="7886700" cy="3024336"/>
          </a:xfrm>
        </p:spPr>
        <p:txBody>
          <a:bodyPr>
            <a:normAutofit/>
          </a:bodyPr>
          <a:lstStyle/>
          <a:p>
            <a:pPr marL="2418588" lvl="7" indent="0">
              <a:lnSpc>
                <a:spcPct val="110000"/>
              </a:lnSpc>
              <a:buNone/>
              <a:defRPr/>
            </a:pPr>
            <a:endParaRPr lang="cs-CZ" sz="800" dirty="0"/>
          </a:p>
          <a:p>
            <a:pPr algn="just">
              <a:lnSpc>
                <a:spcPct val="115000"/>
              </a:lnSpc>
            </a:pPr>
            <a:r>
              <a:rPr lang="cs-CZ" sz="2800" dirty="0">
                <a:ea typeface="Times New Roman"/>
                <a:cs typeface="Times New Roman"/>
              </a:rPr>
              <a:t> Sociální poradenství (základní, odborné)</a:t>
            </a:r>
          </a:p>
          <a:p>
            <a:pPr algn="just">
              <a:lnSpc>
                <a:spcPct val="115000"/>
              </a:lnSpc>
            </a:pPr>
            <a:r>
              <a:rPr lang="cs-CZ" sz="2800" dirty="0">
                <a:ea typeface="Times New Roman"/>
                <a:cs typeface="Times New Roman"/>
              </a:rPr>
              <a:t> Služby sociální péče (např. pečovatelská služba, domovy pro seniory, chráněné bydlení)</a:t>
            </a:r>
            <a:endParaRPr lang="cs-CZ" sz="5400" dirty="0">
              <a:ea typeface="Times New Roman"/>
              <a:cs typeface="Times New Roman"/>
            </a:endParaRPr>
          </a:p>
          <a:p>
            <a:r>
              <a:rPr lang="cs-CZ" sz="2800" dirty="0">
                <a:ea typeface="Times New Roman"/>
              </a:rPr>
              <a:t> Služby sociální prevence (např. azylové domy, terénní  programy, kontaktní centra)</a:t>
            </a:r>
          </a:p>
          <a:p>
            <a:pPr marL="18288" lvl="7" indent="0">
              <a:lnSpc>
                <a:spcPct val="110000"/>
              </a:lnSpc>
              <a:spcBef>
                <a:spcPts val="750"/>
              </a:spcBef>
              <a:buNone/>
              <a:defRPr/>
            </a:pP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4117710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03634"/>
          </a:xfrm>
        </p:spPr>
        <p:txBody>
          <a:bodyPr/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Úhrada nákladů za sociální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2"/>
            <a:ext cx="7467600" cy="4968550"/>
          </a:xfrm>
        </p:spPr>
        <p:txBody>
          <a:bodyPr>
            <a:noAutofit/>
          </a:bodyPr>
          <a:lstStyle/>
          <a:p>
            <a:pPr marL="475488" indent="-457200" fontAlgn="auto">
              <a:spcAft>
                <a:spcPts val="0"/>
              </a:spcAft>
              <a:defRPr/>
            </a:pPr>
            <a:r>
              <a:rPr lang="cs-CZ" sz="2400" dirty="0"/>
              <a:t>Bez úhrady, částečně, za úhradu</a:t>
            </a:r>
          </a:p>
          <a:p>
            <a:pPr marL="475488" indent="-457200" fontAlgn="auto">
              <a:spcAft>
                <a:spcPts val="0"/>
              </a:spcAft>
              <a:defRPr/>
            </a:pPr>
            <a:r>
              <a:rPr lang="cs-CZ" sz="2400" dirty="0"/>
              <a:t>Ve výši dohodnuté – sjednané ve smlouvě</a:t>
            </a:r>
          </a:p>
          <a:p>
            <a:pPr marL="475488" indent="-457200" fontAlgn="auto">
              <a:spcAft>
                <a:spcPts val="0"/>
              </a:spcAft>
              <a:defRPr/>
            </a:pPr>
            <a:r>
              <a:rPr lang="cs-CZ" sz="2400" dirty="0"/>
              <a:t>Mohou přispívat i další osoby</a:t>
            </a:r>
          </a:p>
          <a:p>
            <a:pPr marL="475488" indent="-457200" fontAlgn="auto">
              <a:spcAft>
                <a:spcPts val="0"/>
              </a:spcAft>
              <a:defRPr/>
            </a:pPr>
            <a:endParaRPr lang="cs-CZ" sz="2400" dirty="0"/>
          </a:p>
          <a:p>
            <a:pPr marL="475488" indent="-457200" fontAlgn="auto">
              <a:spcAft>
                <a:spcPts val="0"/>
              </a:spcAft>
              <a:defRPr/>
            </a:pPr>
            <a:r>
              <a:rPr lang="cs-CZ" sz="2400" dirty="0"/>
              <a:t>Pobytové služby</a:t>
            </a:r>
          </a:p>
          <a:p>
            <a:pPr marL="475488" indent="-457200" fontAlgn="auto">
              <a:spcAft>
                <a:spcPts val="0"/>
              </a:spcAft>
              <a:defRPr/>
            </a:pPr>
            <a:r>
              <a:rPr lang="cs-CZ" sz="2400" dirty="0"/>
              <a:t>Ubytování, strava a péče ve sjednaném rozsahu</a:t>
            </a:r>
          </a:p>
          <a:p>
            <a:pPr marL="475488" indent="-457200" fontAlgn="auto">
              <a:spcAft>
                <a:spcPts val="0"/>
              </a:spcAft>
              <a:defRPr/>
            </a:pPr>
            <a:r>
              <a:rPr lang="cs-CZ" sz="2400" dirty="0"/>
              <a:t>Péče ve výši přiznaného příspěvku (výjimka týdenní stacionář  - maximálně 75%)</a:t>
            </a:r>
          </a:p>
          <a:p>
            <a:pPr marL="475488" indent="-457200" fontAlgn="auto">
              <a:spcAft>
                <a:spcPts val="0"/>
              </a:spcAft>
              <a:defRPr/>
            </a:pPr>
            <a:r>
              <a:rPr lang="cs-CZ" sz="2400" dirty="0"/>
              <a:t>15 % příjmu musí zbýt</a:t>
            </a:r>
          </a:p>
          <a:p>
            <a:pPr marL="475488" indent="-457200" fontAlgn="auto">
              <a:spcAft>
                <a:spcPts val="0"/>
              </a:spcAft>
              <a:defRPr/>
            </a:pPr>
            <a:endParaRPr lang="cs-CZ" sz="2400" dirty="0"/>
          </a:p>
          <a:p>
            <a:pPr marL="475488" indent="-457200" fontAlgn="auto">
              <a:spcAft>
                <a:spcPts val="0"/>
              </a:spcAft>
              <a:defRPr/>
            </a:pPr>
            <a:r>
              <a:rPr lang="cs-CZ" sz="2400" dirty="0"/>
              <a:t>Úhradové stropy za úkony</a:t>
            </a:r>
          </a:p>
        </p:txBody>
      </p:sp>
    </p:spTree>
    <p:extLst>
      <p:ext uri="{BB962C8B-B14F-4D97-AF65-F5344CB8AC3E}">
        <p14:creationId xmlns:p14="http://schemas.microsoft.com/office/powerpoint/2010/main" val="383888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476671"/>
            <a:ext cx="7886700" cy="64807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            Registrace sociální služby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395536" y="1916832"/>
            <a:ext cx="8496944" cy="3672408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cs-CZ" sz="2800" b="1" dirty="0">
                <a:effectLst/>
              </a:rPr>
              <a:t>Podmínky registrace </a:t>
            </a:r>
            <a:r>
              <a:rPr lang="cs-CZ" sz="2800" dirty="0">
                <a:effectLst/>
              </a:rPr>
              <a:t>§ 78  </a:t>
            </a:r>
          </a:p>
          <a:p>
            <a:pPr marL="18288" indent="0">
              <a:buNone/>
            </a:pPr>
            <a:endParaRPr lang="cs-CZ" sz="2800" dirty="0">
              <a:effectLst/>
            </a:endParaRPr>
          </a:p>
          <a:p>
            <a:pPr marL="475488" indent="-457200">
              <a:defRPr/>
            </a:pPr>
            <a:r>
              <a:rPr lang="cs-CZ" sz="2400" dirty="0" err="1"/>
              <a:t>ss</a:t>
            </a:r>
            <a:r>
              <a:rPr lang="cs-CZ" sz="2400" dirty="0"/>
              <a:t> lze poskytovat jen na základě oprávnění k poskytování sociálních služeb</a:t>
            </a:r>
          </a:p>
          <a:p>
            <a:pPr marL="475488" indent="-457200">
              <a:defRPr/>
            </a:pPr>
            <a:r>
              <a:rPr lang="cs-CZ" sz="2400" dirty="0"/>
              <a:t> Oprávnění vzniká rozhodnutím o registraci</a:t>
            </a:r>
          </a:p>
          <a:p>
            <a:pPr marL="475488" indent="-457200">
              <a:defRPr/>
            </a:pPr>
            <a:r>
              <a:rPr lang="cs-CZ" sz="2400" dirty="0"/>
              <a:t> O registraci rozhoduje krajský úřad příslušný podle místa trvalého nebo hlášeného pobytu fyzické osoby nebo sídla právnické osoby </a:t>
            </a:r>
          </a:p>
          <a:p>
            <a:pPr eaLnBrk="1" hangingPunct="1"/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64193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620688"/>
            <a:ext cx="7886700" cy="57606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               Registrace sociální služby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628650" y="1916832"/>
            <a:ext cx="7886700" cy="432048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 err="1"/>
              <a:t>Nepodkročitelná</a:t>
            </a:r>
            <a:r>
              <a:rPr lang="cs-CZ" altLang="cs-CZ" sz="2800" dirty="0"/>
              <a:t> vstupenka do systému</a:t>
            </a:r>
          </a:p>
          <a:p>
            <a:pPr eaLnBrk="1" hangingPunct="1"/>
            <a:r>
              <a:rPr lang="cs-CZ" altLang="cs-CZ" sz="2800" dirty="0"/>
              <a:t>Definované podmínky, požadavky </a:t>
            </a:r>
          </a:p>
          <a:p>
            <a:pPr eaLnBrk="1" hangingPunct="1"/>
            <a:r>
              <a:rPr lang="cs-CZ" altLang="cs-CZ" sz="2800" dirty="0"/>
              <a:t>Registruje KÚ a MPSV</a:t>
            </a:r>
          </a:p>
          <a:p>
            <a:pPr eaLnBrk="1" hangingPunct="1"/>
            <a:r>
              <a:rPr lang="cs-CZ" altLang="cs-CZ" sz="2800" dirty="0"/>
              <a:t>Oznamovací povinnost změn</a:t>
            </a:r>
          </a:p>
          <a:p>
            <a:pPr eaLnBrk="1" hangingPunct="1"/>
            <a:r>
              <a:rPr lang="cs-CZ" altLang="cs-CZ" sz="2800" dirty="0"/>
              <a:t>Možnost zrušení registrace § 82, odst. 3 (přestane splňovat podmínky, uložena sankce za zvlášť závažné porušení povinnosti při poskytování, ani po sankci nesplní uložená opatření</a:t>
            </a:r>
          </a:p>
          <a:p>
            <a:pPr eaLnBrk="1" hangingPunct="1"/>
            <a:r>
              <a:rPr lang="cs-CZ" altLang="cs-CZ" sz="2800" dirty="0"/>
              <a:t>Veřejný a neveřejný registr poskytovatelů</a:t>
            </a:r>
          </a:p>
        </p:txBody>
      </p:sp>
    </p:spTree>
    <p:extLst>
      <p:ext uri="{BB962C8B-B14F-4D97-AF65-F5344CB8AC3E}">
        <p14:creationId xmlns:p14="http://schemas.microsoft.com/office/powerpoint/2010/main" val="4146816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6778895" cy="864096"/>
          </a:xfrm>
        </p:spPr>
        <p:txBody>
          <a:bodyPr/>
          <a:lstStyle/>
          <a:p>
            <a:pPr>
              <a:defRPr/>
            </a:pPr>
            <a:r>
              <a:rPr lang="cs-CZ" sz="3400" dirty="0">
                <a:solidFill>
                  <a:srgbClr val="92D050"/>
                </a:solidFill>
              </a:rPr>
              <a:t>             </a:t>
            </a:r>
            <a:r>
              <a:rPr lang="cs-CZ" sz="3400" b="1" dirty="0">
                <a:solidFill>
                  <a:srgbClr val="92D050"/>
                </a:solidFill>
              </a:rPr>
              <a:t>Neregistrované služby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9"/>
            <a:ext cx="8352928" cy="4608511"/>
          </a:xfrm>
        </p:spPr>
        <p:txBody>
          <a:bodyPr>
            <a:normAutofit/>
          </a:bodyPr>
          <a:lstStyle/>
          <a:p>
            <a:pPr marL="589788" indent="-571500"/>
            <a:r>
              <a:rPr lang="cs-CZ" altLang="cs-CZ" sz="4000" dirty="0">
                <a:solidFill>
                  <a:srgbClr val="7030A0"/>
                </a:solidFill>
              </a:rPr>
              <a:t>Z</a:t>
            </a:r>
            <a:r>
              <a:rPr lang="cs-CZ" altLang="cs-CZ" sz="4000" dirty="0">
                <a:solidFill>
                  <a:srgbClr val="7030A0"/>
                </a:solidFill>
                <a:effectLst/>
              </a:rPr>
              <a:t>amyslete se nad tím, jak poznáte neregistrované služby a jakými způsoby je možné toto poskytovatelům dokázat.</a:t>
            </a:r>
          </a:p>
          <a:p>
            <a:pPr marL="589788" indent="-571500"/>
            <a:endParaRPr lang="cs-CZ" altLang="cs-CZ" sz="4000" dirty="0">
              <a:solidFill>
                <a:srgbClr val="7030A0"/>
              </a:solidFill>
            </a:endParaRPr>
          </a:p>
          <a:p>
            <a:pPr marL="589788" indent="-571500"/>
            <a:r>
              <a:rPr lang="cs-CZ" altLang="cs-CZ" sz="4000" dirty="0">
                <a:solidFill>
                  <a:srgbClr val="7030A0"/>
                </a:solidFill>
                <a:effectLst/>
              </a:rPr>
              <a:t>V čem spatřujete největší rizika neregistrovaných služeb?  </a:t>
            </a:r>
          </a:p>
          <a:p>
            <a:pPr marL="18288" indent="0">
              <a:buNone/>
            </a:pPr>
            <a:endParaRPr lang="cs-CZ" altLang="cs-CZ" sz="4000" dirty="0"/>
          </a:p>
          <a:p>
            <a:pPr marL="18288" indent="0">
              <a:buNone/>
            </a:pPr>
            <a:endParaRPr lang="cs-CZ" altLang="cs-CZ" sz="4000" dirty="0"/>
          </a:p>
        </p:txBody>
      </p:sp>
    </p:spTree>
    <p:extLst>
      <p:ext uri="{BB962C8B-B14F-4D97-AF65-F5344CB8AC3E}">
        <p14:creationId xmlns:p14="http://schemas.microsoft.com/office/powerpoint/2010/main" val="191817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400" dirty="0">
                <a:solidFill>
                  <a:srgbClr val="92D050"/>
                </a:solidFill>
              </a:rPr>
              <a:t>         </a:t>
            </a:r>
            <a:r>
              <a:rPr lang="cs-CZ" sz="3400" b="1" dirty="0">
                <a:solidFill>
                  <a:srgbClr val="92D050"/>
                </a:solidFill>
              </a:rPr>
              <a:t>Povinnosti poskytovatele § 88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107504" y="1196752"/>
            <a:ext cx="8784976" cy="5472608"/>
          </a:xfrm>
        </p:spPr>
        <p:txBody>
          <a:bodyPr>
            <a:normAutofit fontScale="70000" lnSpcReduction="20000"/>
          </a:bodyPr>
          <a:lstStyle/>
          <a:p>
            <a:pPr marL="18288" indent="0">
              <a:buNone/>
            </a:pPr>
            <a:r>
              <a:rPr lang="cs-CZ" sz="2800" dirty="0">
                <a:effectLst/>
              </a:rPr>
              <a:t>a) zajišťovat dostupnost informací o druhu, místě, okruhu osob, jimž poskytují sociální služby, o kapacitě poskytovaných sociálních služeb a o způsobu poskytování sociálních služeb, a to způsobem srozumitelným pro všechny osoby, </a:t>
            </a:r>
          </a:p>
          <a:p>
            <a:pPr marL="18288" indent="0">
              <a:buNone/>
            </a:pPr>
            <a:r>
              <a:rPr lang="cs-CZ" sz="2800" dirty="0">
                <a:effectLst/>
              </a:rPr>
              <a:t> </a:t>
            </a:r>
          </a:p>
          <a:p>
            <a:pPr marL="18288" indent="0">
              <a:buNone/>
            </a:pPr>
            <a:r>
              <a:rPr lang="cs-CZ" sz="2800" dirty="0">
                <a:effectLst/>
              </a:rPr>
              <a:t>b) informovat zájemce o sociální službu o všech povinnostech, které by pro něho vyplývaly ze smlouvy o poskytování sociálních služeb, o způsobu poskytování sociálních služeb a o úhradách za tyto služby, a to způsobem pro něj srozumitelným, </a:t>
            </a:r>
          </a:p>
          <a:p>
            <a:pPr marL="18288" indent="0">
              <a:buNone/>
            </a:pPr>
            <a:r>
              <a:rPr lang="cs-CZ" sz="2800" dirty="0">
                <a:effectLst/>
              </a:rPr>
              <a:t> </a:t>
            </a:r>
          </a:p>
          <a:p>
            <a:pPr marL="18288" indent="0">
              <a:buNone/>
            </a:pPr>
            <a:r>
              <a:rPr lang="cs-CZ" sz="2800" dirty="0">
                <a:effectLst/>
              </a:rPr>
              <a:t>c) vytvářet při poskytování sociálních služeb takové podmínky, které umožní osobám, kterým poskytují sociální služby, naplňovat jejich lidská i občanská práva, a které zamezí střetům zájmů těchto osob se zájmy poskytovatele sociální služby, </a:t>
            </a:r>
          </a:p>
          <a:p>
            <a:pPr marL="18288" indent="0">
              <a:buNone/>
            </a:pPr>
            <a:r>
              <a:rPr lang="cs-CZ" sz="2800" dirty="0">
                <a:effectLst/>
              </a:rPr>
              <a:t> </a:t>
            </a:r>
          </a:p>
          <a:p>
            <a:pPr marL="18288" indent="0">
              <a:buNone/>
            </a:pPr>
            <a:r>
              <a:rPr lang="cs-CZ" sz="2800" dirty="0">
                <a:effectLst/>
              </a:rPr>
              <a:t>d) zpracovat vnitřní pravidla zajištění poskytované sociální služby, včetně stanovení pravidel pro uplatnění oprávněných zájmů osob, a to ve formě srozumitelné pro všechny osoby, </a:t>
            </a:r>
          </a:p>
          <a:p>
            <a:pPr marL="18288" indent="0">
              <a:buNone/>
            </a:pPr>
            <a:r>
              <a:rPr lang="cs-CZ" sz="2800" dirty="0">
                <a:effectLst/>
              </a:rPr>
              <a:t> </a:t>
            </a:r>
          </a:p>
          <a:p>
            <a:pPr marL="18288" indent="0">
              <a:buNone/>
            </a:pPr>
            <a:r>
              <a:rPr lang="cs-CZ" sz="2800" dirty="0">
                <a:effectLst/>
              </a:rPr>
              <a:t>e) zpracovat vnitřní pravidla pro podávání a vyřizování stížností osob, kterým poskytují sociální služby, na úroveň služeb, a to ve formě srozumitelné pro všechny osoby, </a:t>
            </a:r>
          </a:p>
          <a:p>
            <a:pPr eaLnBrk="1" hangingPunct="1"/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870654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480154"/>
            <a:ext cx="7886700" cy="1095506"/>
          </a:xfrm>
        </p:spPr>
        <p:txBody>
          <a:bodyPr/>
          <a:lstStyle/>
          <a:p>
            <a:pPr>
              <a:defRPr/>
            </a:pPr>
            <a:r>
              <a:rPr lang="cs-CZ" altLang="cs-CZ" sz="3400" b="1" dirty="0">
                <a:solidFill>
                  <a:srgbClr val="92D050"/>
                </a:solidFill>
              </a:rPr>
              <a:t>               Pojetí sociálních služeb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Od roku 1989 proces transformace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Změny v pojetí: důraz na poskytování </a:t>
            </a:r>
            <a:r>
              <a:rPr lang="cs-CZ" altLang="cs-CZ" sz="2800" dirty="0" err="1"/>
              <a:t>ss</a:t>
            </a:r>
            <a:r>
              <a:rPr lang="cs-CZ" altLang="cs-CZ" sz="2800" dirty="0"/>
              <a:t>, které dbají na dodržování lidských práv při individuálním poskytování </a:t>
            </a:r>
            <a:r>
              <a:rPr lang="cs-CZ" altLang="cs-CZ" sz="2800" dirty="0" err="1"/>
              <a:t>ss</a:t>
            </a:r>
            <a:r>
              <a:rPr lang="cs-CZ" altLang="cs-CZ" sz="2800" dirty="0"/>
              <a:t>, respektují svobodnou vůli osob, zajišťují důstojný život a směřují k sociálnímu začleňování klientů, smluvní pojetí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Poskytování na základě </a:t>
            </a:r>
            <a:r>
              <a:rPr lang="cs-CZ" altLang="cs-CZ" sz="2800" dirty="0" err="1"/>
              <a:t>ind</a:t>
            </a:r>
            <a:r>
              <a:rPr lang="cs-CZ" altLang="cs-CZ" sz="2800" dirty="0"/>
              <a:t>. smlouvy dle OZ a </a:t>
            </a:r>
            <a:r>
              <a:rPr lang="cs-CZ" altLang="cs-CZ" sz="2800" dirty="0" err="1"/>
              <a:t>ZoSS</a:t>
            </a:r>
            <a:r>
              <a:rPr lang="cs-CZ" altLang="cs-CZ" sz="2800" dirty="0"/>
              <a:t>, který definuje práva a POVINNOSTI (provázáno s pravidly – např. režimová opatření a domovní řád)</a:t>
            </a:r>
          </a:p>
        </p:txBody>
      </p:sp>
    </p:spTree>
    <p:extLst>
      <p:ext uri="{BB962C8B-B14F-4D97-AF65-F5344CB8AC3E}">
        <p14:creationId xmlns:p14="http://schemas.microsoft.com/office/powerpoint/2010/main" val="157022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280920" cy="576064"/>
          </a:xfrm>
        </p:spPr>
        <p:txBody>
          <a:bodyPr/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             Povinnosti poskytovatele § 88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5688632"/>
          </a:xfrm>
        </p:spPr>
        <p:txBody>
          <a:bodyPr>
            <a:normAutofit fontScale="62500" lnSpcReduction="20000"/>
          </a:bodyPr>
          <a:lstStyle/>
          <a:p>
            <a:pPr marL="18288" indent="0">
              <a:buNone/>
            </a:pPr>
            <a:r>
              <a:rPr lang="cs-CZ" sz="2900" dirty="0">
                <a:effectLst/>
              </a:rPr>
              <a:t>f) plánovat průběh poskytování sociální služby podle osobních cílů, potřeb a schopností osob, kterým poskytují sociální služby, vést písemné individuální záznamy o průběhu poskytování sociální služby a hodnotit průběh poskytování sociální služby za účasti těchto osob, je-li to možné s ohledem na jejich zdravotní stav a druh poskytované sociální služby, nebo za účasti jejich zákonných zástupců nebo opatrovníků a zapisovat hodnocení a jeho výstupy do písemných individuálních záznamů, </a:t>
            </a:r>
          </a:p>
          <a:p>
            <a:pPr marL="18288" indent="0">
              <a:buNone/>
            </a:pPr>
            <a:r>
              <a:rPr lang="cs-CZ" sz="2900" dirty="0">
                <a:effectLst/>
              </a:rPr>
              <a:t> </a:t>
            </a:r>
          </a:p>
          <a:p>
            <a:pPr marL="18288" indent="0">
              <a:buNone/>
            </a:pPr>
            <a:r>
              <a:rPr lang="cs-CZ" sz="2900" dirty="0">
                <a:effectLst/>
              </a:rPr>
              <a:t>g) vést evidenci žadatelů o sociální službu, se kterými nemohl uzavřít smlouvu o poskytnutí sociální služby z důvodu kapacity</a:t>
            </a:r>
          </a:p>
          <a:p>
            <a:pPr marL="18288" indent="0">
              <a:buNone/>
            </a:pPr>
            <a:endParaRPr lang="cs-CZ" sz="2900" dirty="0">
              <a:effectLst/>
            </a:endParaRPr>
          </a:p>
          <a:p>
            <a:pPr marL="18288" indent="0">
              <a:buNone/>
            </a:pPr>
            <a:r>
              <a:rPr lang="cs-CZ" sz="2900" dirty="0">
                <a:effectLst/>
              </a:rPr>
              <a:t>h) dodržovat standardy kvality sociálních služeb, </a:t>
            </a:r>
          </a:p>
          <a:p>
            <a:pPr marL="18288" indent="0">
              <a:buNone/>
            </a:pPr>
            <a:r>
              <a:rPr lang="cs-CZ" sz="2900" dirty="0">
                <a:effectLst/>
              </a:rPr>
              <a:t> </a:t>
            </a:r>
          </a:p>
          <a:p>
            <a:pPr marL="18288" indent="0">
              <a:buNone/>
            </a:pPr>
            <a:r>
              <a:rPr lang="cs-CZ" sz="2900" dirty="0">
                <a:effectLst/>
              </a:rPr>
              <a:t>i) uzavřít s osobou smlouvu o poskytnutí sociální služby, pokud tomu nebrání následující důvody  - nespadá do okruhu osob, kapacita, zdravotní stav, porušování povinností</a:t>
            </a:r>
          </a:p>
          <a:p>
            <a:pPr marL="18288" indent="0">
              <a:buNone/>
            </a:pPr>
            <a:r>
              <a:rPr lang="cs-CZ" sz="2900" dirty="0">
                <a:effectLst/>
              </a:rPr>
              <a:t> </a:t>
            </a:r>
          </a:p>
          <a:p>
            <a:pPr marL="18288" indent="0">
              <a:buNone/>
            </a:pPr>
            <a:r>
              <a:rPr lang="cs-CZ" sz="2900" dirty="0">
                <a:effectLst/>
              </a:rPr>
              <a:t>j) v případě, že poskytují sociální službu DOZP  přednostně poskytnout sociální službu dítěti, kterému byla soudem nařízena ústavní výchova, výchovné opatření nebo předběžné opatření, </a:t>
            </a:r>
          </a:p>
          <a:p>
            <a:pPr marL="18288" indent="0">
              <a:buNone/>
            </a:pPr>
            <a:r>
              <a:rPr lang="cs-CZ" sz="2900" dirty="0">
                <a:effectLst/>
              </a:rPr>
              <a:t> </a:t>
            </a:r>
          </a:p>
          <a:p>
            <a:pPr marL="18288" indent="0">
              <a:buNone/>
            </a:pPr>
            <a:r>
              <a:rPr lang="cs-CZ" sz="2900" dirty="0">
                <a:effectLst/>
              </a:rPr>
              <a:t>k) neprodleně písemně oznámit obecnímu úřadu obce s rozšířenou působností ukončení poskytování pobytové služby sociální péče osobě, která se může bez další pomoci a podpory ocitnout v situaci ohrožující její život a zdraví, pokud tato osoba s takovým oznámením souhlasí. </a:t>
            </a:r>
          </a:p>
          <a:p>
            <a:pPr marL="18288" indent="0" eaLnBrk="1" hangingPunct="1"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619341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9036496" cy="1224136"/>
          </a:xfrm>
        </p:spPr>
        <p:txBody>
          <a:bodyPr/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Povinnosti poskytovatele § 89 opatření omezující pohyb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280920" cy="5616624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cs-CZ" sz="2800" dirty="0">
                <a:effectLst/>
              </a:rPr>
              <a:t> </a:t>
            </a:r>
          </a:p>
          <a:p>
            <a:pPr marL="18288" indent="0">
              <a:buNone/>
            </a:pPr>
            <a:r>
              <a:rPr lang="cs-CZ" sz="2800" b="1" dirty="0">
                <a:effectLst/>
              </a:rPr>
              <a:t>	 </a:t>
            </a:r>
            <a:endParaRPr lang="cs-CZ" sz="2800" dirty="0">
              <a:effectLst/>
            </a:endParaRPr>
          </a:p>
          <a:p>
            <a:pPr marL="18288" indent="0">
              <a:buNone/>
            </a:pPr>
            <a:r>
              <a:rPr lang="cs-CZ" sz="2800" dirty="0">
                <a:effectLst/>
              </a:rPr>
              <a:t>		</a:t>
            </a:r>
            <a:endParaRPr lang="cs-CZ" alt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251520" y="2136339"/>
            <a:ext cx="8568952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b="1" u="sng" dirty="0"/>
              <a:t>Nelze</a:t>
            </a:r>
            <a:r>
              <a:rPr lang="cs-CZ" sz="3200" dirty="0"/>
              <a:t> používat opatření omezující pohyb osob, jimž jsou sociální služby poskytovány, s výjimkou:</a:t>
            </a:r>
          </a:p>
          <a:p>
            <a:endParaRPr lang="cs-CZ" sz="2800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/>
              <a:t>případy přímého ohrožení jejich zdraví a života nebo zdraví a života jiných fyzických osob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/>
              <a:t>za stanovených podmínek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400" dirty="0"/>
              <a:t>pouze po dobu nezbytně nutnou, která postačuje k odstranění přímého ohrožení jejich zdraví a života a života jiných fyzických osob</a:t>
            </a:r>
          </a:p>
        </p:txBody>
      </p:sp>
    </p:spTree>
    <p:extLst>
      <p:ext uri="{BB962C8B-B14F-4D97-AF65-F5344CB8AC3E}">
        <p14:creationId xmlns:p14="http://schemas.microsoft.com/office/powerpoint/2010/main" val="284815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9036496" cy="1224136"/>
          </a:xfrm>
        </p:spPr>
        <p:txBody>
          <a:bodyPr/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Povinnosti poskytovatele § 89 opatření omezující pohyb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280920" cy="5616624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cs-CZ" sz="2800" dirty="0">
                <a:effectLst/>
              </a:rPr>
              <a:t> </a:t>
            </a:r>
          </a:p>
          <a:p>
            <a:pPr marL="18288" indent="0">
              <a:buNone/>
            </a:pPr>
            <a:r>
              <a:rPr lang="cs-CZ" sz="2800" b="1" dirty="0">
                <a:effectLst/>
              </a:rPr>
              <a:t>	 </a:t>
            </a:r>
            <a:endParaRPr lang="cs-CZ" sz="2800" dirty="0">
              <a:effectLst/>
            </a:endParaRPr>
          </a:p>
          <a:p>
            <a:pPr marL="18288" indent="0">
              <a:buNone/>
            </a:pPr>
            <a:r>
              <a:rPr lang="cs-CZ" sz="2800" dirty="0">
                <a:effectLst/>
              </a:rPr>
              <a:t>		</a:t>
            </a:r>
            <a:endParaRPr lang="cs-CZ" alt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251520" y="1844824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" indent="0">
              <a:buNone/>
            </a:pPr>
            <a:r>
              <a:rPr lang="cs-CZ" sz="2400" dirty="0"/>
              <a:t>Lze použít pouze tehdy, pokud:</a:t>
            </a:r>
          </a:p>
          <a:p>
            <a:pPr marL="361188" indent="-342900">
              <a:buFont typeface="Arial" panose="020B0604020202020204" pitchFamily="34" charset="0"/>
              <a:buChar char="•"/>
            </a:pPr>
            <a:r>
              <a:rPr lang="cs-CZ" sz="2400" dirty="0"/>
              <a:t>byla neúspěšně použita jiná opatření pro zabránění takového jednání osoby, které ohrožuje její zdraví a život nebo zdraví a život jiných fyzických osob. </a:t>
            </a:r>
          </a:p>
          <a:p>
            <a:pPr marL="361188" indent="-342900">
              <a:buFont typeface="Arial" panose="020B0604020202020204" pitchFamily="34" charset="0"/>
              <a:buChar char="•"/>
            </a:pPr>
            <a:r>
              <a:rPr lang="cs-CZ" sz="2400" dirty="0"/>
              <a:t>Poskytovatel sociálních služeb je povinen podle konkrétní situace nejdříve využít:</a:t>
            </a:r>
          </a:p>
          <a:p>
            <a:pPr marL="818388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možnosti slovního zklidnění situace a jiné způsoby pro zklidnění situace:</a:t>
            </a:r>
          </a:p>
          <a:p>
            <a:pPr marL="818388" lvl="1" indent="-342900">
              <a:buFont typeface="Arial" panose="020B0604020202020204" pitchFamily="34" charset="0"/>
              <a:buChar char="•"/>
            </a:pPr>
            <a:r>
              <a:rPr lang="cs-CZ" sz="2400" dirty="0"/>
              <a:t>například odvrácení pozornosti, rozptýlení, aktivní naslouchání.</a:t>
            </a:r>
          </a:p>
          <a:p>
            <a:pPr marL="818388" lvl="1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61188" indent="-342900">
              <a:buFont typeface="Arial" panose="020B0604020202020204" pitchFamily="34" charset="0"/>
              <a:buChar char="•"/>
            </a:pPr>
            <a:r>
              <a:rPr lang="cs-CZ" sz="2400" dirty="0"/>
              <a:t>Osoba musí být vhodným způsobem informována, že může být vůči ní použito opatření omezující její pohyb. </a:t>
            </a:r>
          </a:p>
          <a:p>
            <a:pPr marL="18288" indent="0">
              <a:buNone/>
            </a:pPr>
            <a:r>
              <a:rPr lang="cs-CZ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6338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9036496" cy="1224136"/>
          </a:xfrm>
        </p:spPr>
        <p:txBody>
          <a:bodyPr/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Povinnosti poskytovatele § 89 opatření omezující pohyb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280920" cy="5616624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cs-CZ" sz="2800" dirty="0">
                <a:effectLst/>
              </a:rPr>
              <a:t> </a:t>
            </a:r>
          </a:p>
          <a:p>
            <a:pPr marL="18288" indent="0">
              <a:buNone/>
            </a:pPr>
            <a:r>
              <a:rPr lang="cs-CZ" sz="2800" b="1" dirty="0">
                <a:effectLst/>
              </a:rPr>
              <a:t>	 </a:t>
            </a:r>
            <a:endParaRPr lang="cs-CZ" sz="2800" dirty="0">
              <a:effectLst/>
            </a:endParaRPr>
          </a:p>
          <a:p>
            <a:pPr marL="18288" indent="0">
              <a:buNone/>
            </a:pPr>
            <a:r>
              <a:rPr lang="cs-CZ" sz="2800" dirty="0">
                <a:effectLst/>
              </a:rPr>
              <a:t>		</a:t>
            </a:r>
            <a:endParaRPr lang="cs-CZ" alt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251520" y="2136339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" indent="0">
              <a:buNone/>
            </a:pPr>
            <a:r>
              <a:rPr lang="cs-CZ" sz="2400" dirty="0"/>
              <a:t> Poskytovatel </a:t>
            </a:r>
            <a:r>
              <a:rPr lang="cs-CZ" sz="2400" dirty="0" err="1"/>
              <a:t>ss</a:t>
            </a:r>
            <a:r>
              <a:rPr lang="cs-CZ" sz="2400" dirty="0"/>
              <a:t>  je povinen:</a:t>
            </a:r>
          </a:p>
          <a:p>
            <a:pPr marL="18288" indent="0">
              <a:buNone/>
            </a:pPr>
            <a:endParaRPr lang="cs-CZ" sz="2400" dirty="0"/>
          </a:p>
          <a:p>
            <a:pPr marL="361188" indent="-342900">
              <a:buFont typeface="Arial" panose="020B0604020202020204" pitchFamily="34" charset="0"/>
              <a:buChar char="•"/>
            </a:pPr>
            <a:r>
              <a:rPr lang="cs-CZ" sz="2400" dirty="0"/>
              <a:t>V případě použití opatření omezujících pohyb osob zvolit vždy nejmírnější opatření</a:t>
            </a:r>
          </a:p>
          <a:p>
            <a:pPr marL="361188" indent="-342900">
              <a:buFont typeface="Arial" panose="020B0604020202020204" pitchFamily="34" charset="0"/>
              <a:buChar char="•"/>
            </a:pPr>
            <a:endParaRPr lang="cs-CZ" sz="2400" dirty="0"/>
          </a:p>
          <a:p>
            <a:pPr marL="361188" indent="-342900">
              <a:buFont typeface="Arial" panose="020B0604020202020204" pitchFamily="34" charset="0"/>
              <a:buChar char="•"/>
            </a:pPr>
            <a:r>
              <a:rPr lang="cs-CZ" sz="2400" dirty="0"/>
              <a:t>Zasáhnout lze nejdříve pomocí fyzických úchopů, poté umístěním osoby do místnosti zřízené k bezpečnému pobytu, popřípadě lze na základě ordinace přivolaného lékaře a za jeho přítomnosti podat léčivé přípravky.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33316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9036496" cy="1224136"/>
          </a:xfrm>
        </p:spPr>
        <p:txBody>
          <a:bodyPr/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Povinnosti poskytovatele § 89 opatření omezující pohyb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251520" y="1052736"/>
            <a:ext cx="8280920" cy="5616624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cs-CZ" sz="2800" dirty="0">
                <a:effectLst/>
              </a:rPr>
              <a:t> </a:t>
            </a:r>
          </a:p>
          <a:p>
            <a:pPr marL="18288" indent="0">
              <a:buNone/>
            </a:pPr>
            <a:r>
              <a:rPr lang="cs-CZ" sz="2800" b="1" dirty="0">
                <a:effectLst/>
              </a:rPr>
              <a:t>	 </a:t>
            </a:r>
            <a:endParaRPr lang="cs-CZ" sz="2800" dirty="0">
              <a:effectLst/>
            </a:endParaRPr>
          </a:p>
          <a:p>
            <a:pPr marL="18288" indent="0">
              <a:buNone/>
            </a:pPr>
            <a:r>
              <a:rPr lang="cs-CZ" sz="2800" dirty="0">
                <a:effectLst/>
              </a:rPr>
              <a:t>		</a:t>
            </a:r>
            <a:endParaRPr lang="cs-CZ" alt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251520" y="2136339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" indent="0">
              <a:buNone/>
            </a:pPr>
            <a:r>
              <a:rPr lang="cs-CZ" sz="2400" dirty="0"/>
              <a:t> Poskytovatel </a:t>
            </a:r>
            <a:r>
              <a:rPr lang="cs-CZ" sz="2400" dirty="0" err="1"/>
              <a:t>ss</a:t>
            </a:r>
            <a:r>
              <a:rPr lang="cs-CZ" sz="2400" dirty="0"/>
              <a:t>  je povinen:</a:t>
            </a:r>
          </a:p>
          <a:p>
            <a:pPr marL="18288" indent="0">
              <a:buNone/>
            </a:pPr>
            <a:endParaRPr lang="cs-CZ" sz="2400" dirty="0"/>
          </a:p>
          <a:p>
            <a:pPr marL="361188" indent="-342900">
              <a:buFont typeface="Arial" panose="020B0604020202020204" pitchFamily="34" charset="0"/>
              <a:buChar char="•"/>
            </a:pPr>
            <a:r>
              <a:rPr lang="cs-CZ" sz="2400" dirty="0"/>
              <a:t>o použití opatření omezujícího pohyb osob informovat bez zbytečného odkladu zákonného zástupce nebo opatrovníka osoby, které jsou poskytovány sociální služby, nebo jde-li o nezletilou osobu, která byla svěřena na základě rozhodnutí příslušného orgánu do péče jiné osoby, tuto osobu, anebo fyzickou osobu, kterou osoba, které jsou poskytovány sociální služby, s jejím předchozím souhlasem určí. </a:t>
            </a:r>
          </a:p>
          <a:p>
            <a:pPr marL="361188" indent="-342900">
              <a:buFont typeface="Arial" panose="020B0604020202020204" pitchFamily="34" charset="0"/>
              <a:buChar char="•"/>
            </a:pPr>
            <a:r>
              <a:rPr lang="cs-CZ" sz="2400" dirty="0"/>
              <a:t>vést evidenci případů v rozsahu daným § 89 odst.6</a:t>
            </a:r>
          </a:p>
          <a:p>
            <a:pPr marL="18288" indent="0">
              <a:buNone/>
            </a:pPr>
            <a:endParaRPr lang="cs-CZ" sz="2400" dirty="0"/>
          </a:p>
          <a:p>
            <a:pPr marL="18288" indent="0">
              <a:buNone/>
            </a:pPr>
            <a:endParaRPr lang="cs-CZ" sz="2400" dirty="0"/>
          </a:p>
          <a:p>
            <a:pPr marL="18288" indent="0">
              <a:buNone/>
            </a:pPr>
            <a:endParaRPr lang="cs-CZ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72544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712968" cy="864096"/>
          </a:xfrm>
        </p:spPr>
        <p:txBody>
          <a:bodyPr/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Smlouva a poskytnutí sociální služby § 90,91 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539552" y="2564904"/>
            <a:ext cx="7395592" cy="2331665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/>
              <a:t> NOZ a </a:t>
            </a:r>
            <a:r>
              <a:rPr lang="cs-CZ" altLang="cs-CZ" sz="2800" dirty="0" err="1"/>
              <a:t>ZoSS</a:t>
            </a:r>
            <a:r>
              <a:rPr lang="cs-CZ" altLang="cs-CZ" sz="2800" dirty="0"/>
              <a:t> (občansko-právní smlouva)</a:t>
            </a:r>
          </a:p>
          <a:p>
            <a:pPr eaLnBrk="1" hangingPunct="1"/>
            <a:r>
              <a:rPr lang="cs-CZ" altLang="cs-CZ" sz="2800" dirty="0"/>
              <a:t> Taxativní výčet náležitostí</a:t>
            </a:r>
          </a:p>
          <a:p>
            <a:pPr eaLnBrk="1" hangingPunct="1"/>
            <a:r>
              <a:rPr lang="cs-CZ" altLang="cs-CZ" sz="2800" dirty="0"/>
              <a:t> Vážně míněný nesouhlas - § 91 b</a:t>
            </a:r>
          </a:p>
        </p:txBody>
      </p:sp>
    </p:spTree>
    <p:extLst>
      <p:ext uri="{BB962C8B-B14F-4D97-AF65-F5344CB8AC3E}">
        <p14:creationId xmlns:p14="http://schemas.microsoft.com/office/powerpoint/2010/main" val="235083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712968" cy="864096"/>
          </a:xfrm>
        </p:spPr>
        <p:txBody>
          <a:bodyPr/>
          <a:lstStyle/>
          <a:p>
            <a:pPr>
              <a:defRPr/>
            </a:pPr>
            <a:r>
              <a:rPr lang="cs-CZ" sz="3400" dirty="0">
                <a:solidFill>
                  <a:srgbClr val="92D050"/>
                </a:solidFill>
              </a:rPr>
              <a:t>       </a:t>
            </a:r>
            <a:r>
              <a:rPr lang="cs-CZ" sz="3400" b="1" dirty="0">
                <a:solidFill>
                  <a:srgbClr val="92D050"/>
                </a:solidFill>
              </a:rPr>
              <a:t>Červenka vs. Česká republika 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539551" y="1196752"/>
            <a:ext cx="8208913" cy="5328592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cs-CZ" sz="2800" dirty="0">
                <a:effectLst/>
              </a:rPr>
              <a:t> </a:t>
            </a:r>
          </a:p>
          <a:p>
            <a:r>
              <a:rPr lang="cs-CZ" sz="2800" dirty="0"/>
              <a:t>Dne 13. října 2016 vydal Evropský soud pro lidská práva ve Štrasburku rozsudek ve věci </a:t>
            </a:r>
            <a:r>
              <a:rPr lang="cs-CZ" sz="2800" i="1" dirty="0"/>
              <a:t>Červenka proti České republice. </a:t>
            </a:r>
            <a:endParaRPr lang="cs-CZ" sz="3400" b="1" i="1" dirty="0">
              <a:solidFill>
                <a:srgbClr val="92D050"/>
              </a:solidFill>
              <a:latin typeface="+mj-lt"/>
              <a:ea typeface="+mj-ea"/>
              <a:cs typeface="+mj-cs"/>
            </a:endParaRPr>
          </a:p>
          <a:p>
            <a:r>
              <a:rPr lang="cs-CZ" sz="2800" dirty="0"/>
              <a:t>Stěžovatel namítal zejména porušení svého práva na svobodu a osobní bezpečnost zakotveného v článku 5 Evropské úmluvy o lidských právech.</a:t>
            </a:r>
          </a:p>
          <a:p>
            <a:r>
              <a:rPr lang="cs-CZ" sz="2800" dirty="0"/>
              <a:t>K dispozici zde: </a:t>
            </a:r>
            <a:r>
              <a:rPr lang="cs-CZ" sz="2800" dirty="0">
                <a:hlinkClick r:id="rId3"/>
              </a:rPr>
              <a:t>http://eslp.justice.cz/justice/judikatura_eslp.nsf/0/4E98049B384F8E80C125807B003B2825/$file/Červenka-rozsudek.pdf?open&amp;</a:t>
            </a:r>
            <a:endParaRPr lang="cs-CZ" sz="2800" dirty="0"/>
          </a:p>
          <a:p>
            <a:endParaRPr lang="cs-CZ" sz="2800" dirty="0"/>
          </a:p>
          <a:p>
            <a:pPr marL="0" indent="0" eaLnBrk="1" hangingPunct="1"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66614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2352" y="384175"/>
            <a:ext cx="8712968" cy="864096"/>
          </a:xfrm>
        </p:spPr>
        <p:txBody>
          <a:bodyPr/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Vážně míněný nesouhlas § 91 b 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205065"/>
          </a:xfrm>
        </p:spPr>
        <p:txBody>
          <a:bodyPr>
            <a:normAutofit fontScale="92500" lnSpcReduction="20000"/>
          </a:bodyPr>
          <a:lstStyle/>
          <a:p>
            <a:pPr marL="18288" indent="0">
              <a:buNone/>
            </a:pPr>
            <a:r>
              <a:rPr lang="cs-CZ" sz="2800" dirty="0">
                <a:effectLst/>
              </a:rPr>
              <a:t> </a:t>
            </a:r>
          </a:p>
          <a:p>
            <a:r>
              <a:rPr lang="cs-CZ" sz="2800" dirty="0">
                <a:effectLst/>
              </a:rPr>
              <a:t>v případě, kdy osoba, která není schopna vypovědět smlouvu o poskytování pobytové sociální služby, projeví vážně míněný nesouhlas s poskytováním pobytové sociální služby, je poskytovatel sociální služby povinen oznámit tuto skutečnost ve lhůtě 24 hodin soudu, v jehož obvodu je zařízení sociálních služeb, ve kterém se tato osoba nachází. </a:t>
            </a:r>
          </a:p>
          <a:p>
            <a:endParaRPr lang="cs-CZ" sz="2800" dirty="0">
              <a:effectLst/>
            </a:endParaRPr>
          </a:p>
          <a:p>
            <a:r>
              <a:rPr lang="cs-CZ" sz="2800" dirty="0">
                <a:effectLst/>
              </a:rPr>
              <a:t>oznámení soudu o podezření na nepřípustnost držení osoby v zařízení sociálních služeb může učinit každý. </a:t>
            </a:r>
          </a:p>
          <a:p>
            <a:endParaRPr lang="cs-CZ" sz="2800" dirty="0">
              <a:effectLst/>
            </a:endParaRPr>
          </a:p>
          <a:p>
            <a:r>
              <a:rPr lang="cs-CZ" sz="2800" dirty="0">
                <a:effectLst/>
              </a:rPr>
              <a:t>poskytovatel sociálních služeb je povinen o oznámení soudu podle informovat bez zbytečného odkladu toho, kdo za osobu uzavřel smlouvu o poskytování pobytové sociální služby.</a:t>
            </a:r>
          </a:p>
          <a:p>
            <a:pPr eaLnBrk="1" hangingPunct="1"/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223261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640960" cy="115212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 dirty="0">
                <a:solidFill>
                  <a:srgbClr val="92D050"/>
                </a:solidFill>
              </a:rPr>
              <a:t>Působnost při zajišťování sociálních služeb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107504" y="1340768"/>
            <a:ext cx="8640960" cy="5256584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/>
              <a:t>Obecní úřad obce s rozšířenou povinností - § 92 (zajišťuje osobě, koordinuje, realizuje, zajišťuje na základě oznámení ze ZS)</a:t>
            </a:r>
          </a:p>
          <a:p>
            <a:pPr eaLnBrk="1" hangingPunct="1"/>
            <a:r>
              <a:rPr lang="cs-CZ" altLang="cs-CZ" sz="2800" dirty="0"/>
              <a:t>Krajský úřad - § 93 (spolupracuje s ORP, koordinuje na svém území, koordinuje činnost SP)</a:t>
            </a:r>
          </a:p>
          <a:p>
            <a:pPr eaLnBrk="1" hangingPunct="1"/>
            <a:r>
              <a:rPr lang="cs-CZ" altLang="cs-CZ" sz="2800" dirty="0"/>
              <a:t>Obec - § 94 (zajišťuje na svém území, dostupnost </a:t>
            </a:r>
            <a:r>
              <a:rPr lang="cs-CZ" altLang="cs-CZ" sz="2800" dirty="0" err="1"/>
              <a:t>info</a:t>
            </a:r>
            <a:r>
              <a:rPr lang="cs-CZ" altLang="cs-CZ" sz="2800" dirty="0"/>
              <a:t>, může zpracovávat střednědobý plán rozvoje ve spolupráci s krajem – rovněž kapacita sítě</a:t>
            </a:r>
          </a:p>
          <a:p>
            <a:pPr eaLnBrk="1" hangingPunct="1"/>
            <a:r>
              <a:rPr lang="cs-CZ" altLang="cs-CZ" sz="2800" dirty="0"/>
              <a:t>Kraj § 95 ( střednědobé plán, informuje MPSV o plnění rozvoje SS, určuje síť)</a:t>
            </a:r>
          </a:p>
          <a:p>
            <a:pPr eaLnBrk="1" hangingPunct="1"/>
            <a:r>
              <a:rPr lang="cs-CZ" altLang="cs-CZ" sz="2800" dirty="0"/>
              <a:t>Ministerstvo - § 96 – řídí , kontroluje, NSRSS, </a:t>
            </a:r>
            <a:r>
              <a:rPr lang="cs-CZ" altLang="cs-CZ" sz="2800" dirty="0" err="1"/>
              <a:t>přímořízené</a:t>
            </a:r>
            <a:r>
              <a:rPr lang="cs-CZ" altLang="cs-CZ" sz="2800" dirty="0"/>
              <a:t> organizace</a:t>
            </a:r>
          </a:p>
        </p:txBody>
      </p:sp>
    </p:spTree>
    <p:extLst>
      <p:ext uri="{BB962C8B-B14F-4D97-AF65-F5344CB8AC3E}">
        <p14:creationId xmlns:p14="http://schemas.microsoft.com/office/powerpoint/2010/main" val="1380672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52928" cy="7920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400" dirty="0">
                <a:solidFill>
                  <a:srgbClr val="92D050"/>
                </a:solidFill>
              </a:rPr>
              <a:t>          </a:t>
            </a:r>
            <a:r>
              <a:rPr lang="cs-CZ" sz="3400" b="1" dirty="0">
                <a:solidFill>
                  <a:srgbClr val="92D050"/>
                </a:solidFill>
              </a:rPr>
              <a:t>Dostupnost sociálních služeb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323528" y="1988840"/>
            <a:ext cx="8568952" cy="3312368"/>
          </a:xfrm>
        </p:spPr>
        <p:txBody>
          <a:bodyPr>
            <a:normAutofit/>
          </a:bodyPr>
          <a:lstStyle/>
          <a:p>
            <a:r>
              <a:rPr lang="cs-CZ" sz="2800" dirty="0"/>
              <a:t>Ústavní soud shledal povinnost kraje zajistit osobě se zdravotním postižením dostupnost vhodné služby sociální péče</a:t>
            </a:r>
          </a:p>
          <a:p>
            <a:r>
              <a:rPr lang="cs-CZ" sz="2800" dirty="0"/>
              <a:t>14.02.2018</a:t>
            </a:r>
            <a:r>
              <a:rPr lang="cs-CZ" sz="2800" i="1" dirty="0"/>
              <a:t>Ústavní soud, Brno, TZ 19/2018</a:t>
            </a:r>
            <a:endParaRPr lang="cs-CZ" sz="2800" dirty="0"/>
          </a:p>
          <a:p>
            <a:pPr eaLnBrk="1" hangingPunct="1"/>
            <a:endParaRPr lang="cs-CZ" altLang="cs-CZ" sz="3400" b="1" dirty="0">
              <a:solidFill>
                <a:srgbClr val="92D050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80672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400" b="1" dirty="0">
                <a:solidFill>
                  <a:srgbClr val="92D050"/>
                </a:solidFill>
              </a:rPr>
              <a:t>Pojetí sociálních služeb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1700808"/>
            <a:ext cx="7385248" cy="4104456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Obecný cíl: zajistit takovou míru podpory vedoucí k samostatnému a důstojnému životu</a:t>
            </a:r>
          </a:p>
          <a:p>
            <a:pPr lvl="0">
              <a:lnSpc>
                <a:spcPct val="90000"/>
              </a:lnSpc>
            </a:pPr>
            <a:r>
              <a:rPr lang="cs-CZ" sz="2800" dirty="0">
                <a:effectLst/>
              </a:rPr>
              <a:t>Trvalou snahou je podporovat poskytování pomoci a podpory v:</a:t>
            </a:r>
          </a:p>
          <a:p>
            <a:pPr lvl="1">
              <a:lnSpc>
                <a:spcPct val="90000"/>
              </a:lnSpc>
            </a:pPr>
            <a:r>
              <a:rPr lang="cs-CZ" sz="2600" dirty="0">
                <a:effectLst/>
              </a:rPr>
              <a:t> přirozeném prostředí</a:t>
            </a:r>
          </a:p>
          <a:p>
            <a:pPr lvl="1">
              <a:lnSpc>
                <a:spcPct val="90000"/>
              </a:lnSpc>
            </a:pPr>
            <a:r>
              <a:rPr lang="cs-CZ" sz="2600" dirty="0">
                <a:effectLst/>
              </a:rPr>
              <a:t> vznik komunitních sociálních služeb a snižování kapacit stávajících ústavních velkokapacitních služeb</a:t>
            </a:r>
          </a:p>
          <a:p>
            <a:pPr eaLnBrk="1" hangingPunct="1">
              <a:lnSpc>
                <a:spcPct val="90000"/>
              </a:lnSpc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722056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52928" cy="7920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400" dirty="0">
                <a:solidFill>
                  <a:srgbClr val="92D050"/>
                </a:solidFill>
              </a:rPr>
              <a:t>                   </a:t>
            </a:r>
            <a:r>
              <a:rPr lang="cs-CZ" sz="3400" b="1" dirty="0">
                <a:solidFill>
                  <a:srgbClr val="92D050"/>
                </a:solidFill>
              </a:rPr>
              <a:t>Síť sociálních služeb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323528" y="2564904"/>
            <a:ext cx="8568952" cy="2736304"/>
          </a:xfrm>
        </p:spPr>
        <p:txBody>
          <a:bodyPr>
            <a:normAutofit/>
          </a:bodyPr>
          <a:lstStyle/>
          <a:p>
            <a:r>
              <a:rPr lang="cs-CZ" sz="2800" dirty="0"/>
              <a:t>Souhrn sociálních služeb, které v dostatečné kapacitě, náležité kvalitě a s odpovídající místní dostupností napomáhají řešit NSS osob na území kraje a které jsou v souladu se zjištěnými potřebami osob na území kraje a dostupnými finančními a jinými zdroji</a:t>
            </a:r>
          </a:p>
        </p:txBody>
      </p:sp>
    </p:spTree>
    <p:extLst>
      <p:ext uri="{BB962C8B-B14F-4D97-AF65-F5344CB8AC3E}">
        <p14:creationId xmlns:p14="http://schemas.microsoft.com/office/powerpoint/2010/main" val="907487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352928" cy="7920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400" dirty="0">
                <a:solidFill>
                  <a:srgbClr val="92D050"/>
                </a:solidFill>
              </a:rPr>
              <a:t>                   </a:t>
            </a:r>
            <a:r>
              <a:rPr lang="cs-CZ" sz="3400" b="1" dirty="0">
                <a:solidFill>
                  <a:srgbClr val="92D050"/>
                </a:solidFill>
              </a:rPr>
              <a:t>Síť sociálních služeb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323528" y="2060848"/>
            <a:ext cx="8568952" cy="4104456"/>
          </a:xfrm>
        </p:spPr>
        <p:txBody>
          <a:bodyPr>
            <a:normAutofit/>
          </a:bodyPr>
          <a:lstStyle/>
          <a:p>
            <a:r>
              <a:rPr lang="cs-CZ" sz="2800" dirty="0"/>
              <a:t>Síť sociálních služeb povinně podle zákona tvoří kraje (§ 95 zák. č. 108/2006 Sb.), a to ve spolupráci o obcemi, zástupci poskytovatelů a uživatelů.</a:t>
            </a:r>
          </a:p>
          <a:p>
            <a:r>
              <a:rPr lang="cs-CZ" sz="2800" dirty="0"/>
              <a:t>Síť sociálních služeb je součástí střednědobého plánu rozvoje sociálních služeb kraje</a:t>
            </a:r>
          </a:p>
          <a:p>
            <a:r>
              <a:rPr lang="cs-CZ" sz="2800" dirty="0"/>
              <a:t>Obce síť tvořit mohou, ale mají povinnost spolupracovat při přípravě a realizaci střednědobého plánu kraje a určování krajské sítě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959893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6864" cy="136815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Předpoklady pro výkon sociálního pracovníka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1"/>
            <a:ext cx="8147248" cy="3096343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2800" dirty="0"/>
              <a:t>§ 109 -110</a:t>
            </a:r>
          </a:p>
          <a:p>
            <a:pPr eaLnBrk="1" hangingPunct="1"/>
            <a:r>
              <a:rPr lang="cs-CZ" altLang="cs-CZ" sz="2800" dirty="0"/>
              <a:t>§ 111 Další vzdělávání SP</a:t>
            </a:r>
          </a:p>
          <a:p>
            <a:pPr eaLnBrk="1" hangingPunct="1"/>
            <a:r>
              <a:rPr lang="cs-CZ" altLang="cs-CZ" sz="2800" dirty="0"/>
              <a:t>Akreditace vzdělávacích zařízení a vzdělávacích programů</a:t>
            </a:r>
          </a:p>
        </p:txBody>
      </p:sp>
    </p:spTree>
    <p:extLst>
      <p:ext uri="{BB962C8B-B14F-4D97-AF65-F5344CB8AC3E}">
        <p14:creationId xmlns:p14="http://schemas.microsoft.com/office/powerpoint/2010/main" val="259925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7240" y="332656"/>
            <a:ext cx="7543800" cy="1080120"/>
          </a:xfrm>
        </p:spPr>
        <p:txBody>
          <a:bodyPr>
            <a:normAutofit fontScale="90000"/>
          </a:bodyPr>
          <a:lstStyle/>
          <a:p>
            <a:pPr>
              <a:defRPr/>
            </a:pPr>
            <a:br>
              <a:rPr lang="cs-CZ" sz="3400" dirty="0">
                <a:solidFill>
                  <a:srgbClr val="92D050"/>
                </a:solidFill>
              </a:rPr>
            </a:br>
            <a:r>
              <a:rPr lang="cs-CZ" sz="3400" dirty="0">
                <a:solidFill>
                  <a:srgbClr val="92D050"/>
                </a:solidFill>
              </a:rPr>
              <a:t>          </a:t>
            </a:r>
            <a:r>
              <a:rPr lang="cs-CZ" sz="3800" b="1" dirty="0">
                <a:solidFill>
                  <a:srgbClr val="92D050"/>
                </a:solidFill>
              </a:rPr>
              <a:t>Vyhláška </a:t>
            </a:r>
            <a:r>
              <a:rPr lang="cs-CZ" altLang="cs-CZ" sz="3800" b="1" dirty="0">
                <a:solidFill>
                  <a:srgbClr val="92D050"/>
                </a:solidFill>
              </a:rPr>
              <a:t>Č. 505/2006 Sb.</a:t>
            </a:r>
            <a:br>
              <a:rPr lang="cs-CZ" altLang="cs-CZ" sz="3800" b="1" dirty="0">
                <a:solidFill>
                  <a:srgbClr val="92D050"/>
                </a:solidFill>
              </a:rPr>
            </a:br>
            <a:endParaRPr lang="cs-CZ" sz="3800" b="1" dirty="0">
              <a:solidFill>
                <a:srgbClr val="92D050"/>
              </a:solidFill>
            </a:endParaRP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424936" cy="5040560"/>
          </a:xfrm>
        </p:spPr>
        <p:txBody>
          <a:bodyPr>
            <a:normAutofit/>
          </a:bodyPr>
          <a:lstStyle/>
          <a:p>
            <a:pPr marL="18288" indent="0">
              <a:spcBef>
                <a:spcPct val="0"/>
              </a:spcBef>
              <a:buNone/>
              <a:defRPr/>
            </a:pPr>
            <a:r>
              <a:rPr lang="cs-CZ" sz="3400" b="1" dirty="0">
                <a:solidFill>
                  <a:srgbClr val="92D050"/>
                </a:solidFill>
                <a:latin typeface="+mj-lt"/>
                <a:ea typeface="+mj-ea"/>
                <a:cs typeface="+mj-cs"/>
              </a:rPr>
              <a:t>             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1800" dirty="0"/>
              <a:t>ZPŮSOB HODNOCENÍ SCHOPNOSTI ZVLÁDAT ZÁKLADNÍ ŽIVOTNÍ POTŘEBY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1800" dirty="0"/>
              <a:t>ROZSAH ÚKONŮ POSKYTOVANÝCH V RÁMCI ZÁKLADNÍCH ČINNOSTÍ U JEDNOTLIVÝCH DRUHŮ SOCIÁLNÍCH SLUŽEB A MAXIMÁLNÍ VÝŠE ÚHRAD ZA POSKYTOVÁNÍ NĚKTERÝCH SOCIÁLNÍCH SLUŽEB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1800" dirty="0"/>
              <a:t>ZDRAVOTNÍ STAVY VYLUČUJÍCÍ POSKYTOVÁNÍ POBYTOVÝCH SOCIÁLNÍCH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1800" dirty="0"/>
              <a:t>KVALIFIKAČNÍ KURZ PRO PRACOVNÍKY V SOCIÁLNÍCH SLUŽBÁCH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1800" dirty="0"/>
              <a:t>HODNOCENÍ PLNĚNÍ STANDARDŮ KVALITY SOCIÁLNÍCH SLUŽEB A INFORMACE O VÝSLEDKU PROVEDENÉ INSPEKCE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1800" dirty="0"/>
              <a:t>NÁLEŽITOSTI PRŮKAZU ZAMĚSTNANCE OBCE A ZAMĚSTNANCE KRAJE OPRÁVNĚNÉHO K VÝKONU ČINNOSTÍ SOCIÁLNÍ PRÁCE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1800" dirty="0"/>
              <a:t>PODMÍNKY PRO ZPRACOVÁNÍ A STRUKTURA STŘEDNĚDOBÉHO PLÁNU ROZVOJE SOCIÁLNÍCH SLUŽEB KRAJE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1800" dirty="0"/>
              <a:t>PŘECHODNÁ USTANOVENÍ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altLang="cs-CZ" sz="1800" dirty="0"/>
              <a:t>PŘÍLOHY</a:t>
            </a:r>
          </a:p>
        </p:txBody>
      </p:sp>
    </p:spTree>
    <p:extLst>
      <p:ext uri="{BB962C8B-B14F-4D97-AF65-F5344CB8AC3E}">
        <p14:creationId xmlns:p14="http://schemas.microsoft.com/office/powerpoint/2010/main" val="1801058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7920880" cy="72008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400" b="1" dirty="0">
                <a:solidFill>
                  <a:srgbClr val="92D050"/>
                </a:solidFill>
              </a:rPr>
              <a:t>                  Důležité oblasti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4784"/>
            <a:ext cx="8291264" cy="5256584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2800" dirty="0"/>
              <a:t>Informační systém – registr poskytovatelů – veřejně přístupný</a:t>
            </a:r>
          </a:p>
          <a:p>
            <a:pPr eaLnBrk="1" hangingPunct="1"/>
            <a:r>
              <a:rPr lang="cs-CZ" altLang="cs-CZ" sz="2800" dirty="0"/>
              <a:t>Pomoc dohledat sociální službu  - obec s rozšířenou působností, kraj</a:t>
            </a:r>
          </a:p>
          <a:p>
            <a:pPr eaLnBrk="1" hangingPunct="1"/>
            <a:r>
              <a:rPr lang="cs-CZ" altLang="cs-CZ" sz="2800" dirty="0"/>
              <a:t>Je to právě osoba, která sociální službu potřebuje, která si službu vybírá</a:t>
            </a:r>
          </a:p>
          <a:p>
            <a:pPr lvl="0">
              <a:lnSpc>
                <a:spcPct val="100000"/>
              </a:lnSpc>
            </a:pPr>
            <a:r>
              <a:rPr lang="cs-CZ" altLang="cs-CZ" sz="2800" dirty="0"/>
              <a:t>Sociální služba je poskytována na základě smluvního vztahu</a:t>
            </a:r>
          </a:p>
          <a:p>
            <a:pPr lvl="0">
              <a:lnSpc>
                <a:spcPct val="100000"/>
              </a:lnSpc>
            </a:pPr>
            <a:r>
              <a:rPr lang="cs-CZ" altLang="cs-CZ" sz="2800" dirty="0"/>
              <a:t>Je veden proces jednání zájemce o službu</a:t>
            </a:r>
          </a:p>
          <a:p>
            <a:pPr lvl="0">
              <a:lnSpc>
                <a:spcPct val="100000"/>
              </a:lnSpc>
            </a:pPr>
            <a:r>
              <a:rPr lang="cs-CZ" altLang="cs-CZ" sz="2800" dirty="0"/>
              <a:t>Odmítnutí je jasně vymezeno (písemně, důvody dané zákonem)</a:t>
            </a:r>
          </a:p>
          <a:p>
            <a:pPr lvl="0">
              <a:lnSpc>
                <a:spcPct val="100000"/>
              </a:lnSpc>
            </a:pPr>
            <a:r>
              <a:rPr lang="cs-CZ" altLang="cs-CZ" sz="2800" dirty="0"/>
              <a:t>Plánování sociální služby</a:t>
            </a:r>
          </a:p>
          <a:p>
            <a:pPr lvl="0">
              <a:lnSpc>
                <a:spcPct val="100000"/>
              </a:lnSpc>
            </a:pPr>
            <a:r>
              <a:rPr lang="cs-CZ" altLang="cs-CZ" sz="2800" dirty="0"/>
              <a:t>Odborný personál –předpoklady pro výkon PSP, SP</a:t>
            </a:r>
          </a:p>
          <a:p>
            <a:pPr>
              <a:lnSpc>
                <a:spcPct val="100000"/>
              </a:lnSpc>
            </a:pPr>
            <a:endParaRPr lang="cs-CZ" altLang="cs-CZ" sz="2800" dirty="0"/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282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404664"/>
            <a:ext cx="7920880" cy="72008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3400" b="1" dirty="0">
                <a:solidFill>
                  <a:srgbClr val="92D050"/>
                </a:solidFill>
              </a:rPr>
              <a:t>                       Aktuality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68760"/>
            <a:ext cx="8291264" cy="4896544"/>
          </a:xfrm>
        </p:spPr>
        <p:txBody>
          <a:bodyPr>
            <a:normAutofit fontScale="85000" lnSpcReduction="10000"/>
          </a:bodyPr>
          <a:lstStyle/>
          <a:p>
            <a:pPr eaLnBrk="1" hangingPunct="1"/>
            <a:endParaRPr lang="cs-CZ" altLang="cs-CZ" sz="2800" dirty="0"/>
          </a:p>
          <a:p>
            <a:pPr eaLnBrk="1" hangingPunct="1"/>
            <a:r>
              <a:rPr lang="cs-CZ" altLang="cs-CZ" sz="3200" dirty="0"/>
              <a:t>V prosinci 2019 byla předložena do vnějšího připomínkového řízení velká novela zákona o sociálních službách</a:t>
            </a:r>
          </a:p>
          <a:p>
            <a:pPr eaLnBrk="1" hangingPunct="1"/>
            <a:r>
              <a:rPr lang="cs-CZ" altLang="cs-CZ" sz="3200" dirty="0"/>
              <a:t>V současné době se vypořádávají a zapracovávají připomínky, které byly v hojném počtu k navrhované úpravě uplatněny</a:t>
            </a:r>
          </a:p>
          <a:p>
            <a:r>
              <a:rPr lang="cs-CZ" altLang="cs-CZ" sz="3200" dirty="0"/>
              <a:t>Znění je k dispozici zde: </a:t>
            </a:r>
            <a:r>
              <a:rPr lang="cs-CZ" altLang="cs-CZ" sz="3200" dirty="0">
                <a:hlinkClick r:id="rId3"/>
              </a:rPr>
              <a:t>https://apps.odok.cz/veklep-detail?pid=KORNBJZK6G9V</a:t>
            </a:r>
            <a:endParaRPr lang="cs-CZ" altLang="cs-CZ" sz="3200" dirty="0"/>
          </a:p>
          <a:p>
            <a:r>
              <a:rPr lang="cs-CZ" altLang="cs-CZ" sz="3200" dirty="0">
                <a:solidFill>
                  <a:srgbClr val="7030A0"/>
                </a:solidFill>
              </a:rPr>
              <a:t>Přečtěte si navrhovanou úpravu a pokuste se identifikovat nejvíce sporné body navrhované změny – své nálezy můžete konfrontovat s komentáři, které došly z připomínkových míst.</a:t>
            </a:r>
          </a:p>
        </p:txBody>
      </p:sp>
    </p:spTree>
    <p:extLst>
      <p:ext uri="{BB962C8B-B14F-4D97-AF65-F5344CB8AC3E}">
        <p14:creationId xmlns:p14="http://schemas.microsoft.com/office/powerpoint/2010/main" val="21900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3400" b="1" dirty="0">
                <a:solidFill>
                  <a:srgbClr val="92D050"/>
                </a:solidFill>
              </a:rPr>
              <a:t>Sociální služby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69764"/>
            <a:ext cx="8003232" cy="427707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Základní právní rámec – zákon č. 108/2006 Sb., vyhláška č. 505/2006 Sb.</a:t>
            </a:r>
          </a:p>
          <a:p>
            <a:pPr marL="18288" indent="0" eaLnBrk="1" hangingPunct="1">
              <a:lnSpc>
                <a:spcPct val="90000"/>
              </a:lnSpc>
              <a:buNone/>
            </a:pPr>
            <a:endParaRPr lang="cs-CZ" altLang="cs-CZ" sz="2800" dirty="0"/>
          </a:p>
        </p:txBody>
      </p:sp>
    </p:spTree>
    <p:extLst>
      <p:ext uri="{BB962C8B-B14F-4D97-AF65-F5344CB8AC3E}">
        <p14:creationId xmlns:p14="http://schemas.microsoft.com/office/powerpoint/2010/main" val="185435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77240" y="332656"/>
            <a:ext cx="7543800" cy="1080120"/>
          </a:xfrm>
        </p:spPr>
        <p:txBody>
          <a:bodyPr/>
          <a:lstStyle/>
          <a:p>
            <a:pPr>
              <a:defRPr/>
            </a:pPr>
            <a:r>
              <a:rPr lang="cs-CZ" altLang="cs-CZ" sz="3400" b="1" dirty="0">
                <a:solidFill>
                  <a:srgbClr val="92D050"/>
                </a:solidFill>
              </a:rPr>
              <a:t>Zákon o sociálních službách (</a:t>
            </a:r>
            <a:r>
              <a:rPr lang="cs-CZ" altLang="cs-CZ" sz="3400" b="1" dirty="0" err="1">
                <a:solidFill>
                  <a:srgbClr val="92D050"/>
                </a:solidFill>
              </a:rPr>
              <a:t>ZoSS</a:t>
            </a:r>
            <a:r>
              <a:rPr lang="cs-CZ" altLang="cs-CZ" sz="3400" b="1" dirty="0">
                <a:solidFill>
                  <a:srgbClr val="92D050"/>
                </a:solidFill>
              </a:rPr>
              <a:t>) upravuje: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5651194"/>
              </p:ext>
            </p:extLst>
          </p:nvPr>
        </p:nvGraphicFramePr>
        <p:xfrm>
          <a:off x="611560" y="1484784"/>
          <a:ext cx="8136904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1797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34186" y="303237"/>
            <a:ext cx="7886700" cy="1037532"/>
          </a:xfrm>
        </p:spPr>
        <p:txBody>
          <a:bodyPr/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Základní zásady § 2</a:t>
            </a:r>
          </a:p>
        </p:txBody>
      </p:sp>
      <p:grpSp>
        <p:nvGrpSpPr>
          <p:cNvPr id="6" name="Skupina 5"/>
          <p:cNvGrpSpPr/>
          <p:nvPr/>
        </p:nvGrpSpPr>
        <p:grpSpPr>
          <a:xfrm>
            <a:off x="682942" y="1628799"/>
            <a:ext cx="7489458" cy="4703663"/>
            <a:chOff x="682942" y="1364463"/>
            <a:chExt cx="6049645" cy="4968000"/>
          </a:xfrm>
        </p:grpSpPr>
        <p:sp>
          <p:nvSpPr>
            <p:cNvPr id="8" name="Volný tvar 7"/>
            <p:cNvSpPr/>
            <p:nvPr/>
          </p:nvSpPr>
          <p:spPr>
            <a:xfrm>
              <a:off x="682942" y="1364463"/>
              <a:ext cx="6049645" cy="885600"/>
            </a:xfrm>
            <a:custGeom>
              <a:avLst/>
              <a:gdLst>
                <a:gd name="connsiteX0" fmla="*/ 0 w 6049645"/>
                <a:gd name="connsiteY0" fmla="*/ 147603 h 885600"/>
                <a:gd name="connsiteX1" fmla="*/ 147603 w 6049645"/>
                <a:gd name="connsiteY1" fmla="*/ 0 h 885600"/>
                <a:gd name="connsiteX2" fmla="*/ 5902042 w 6049645"/>
                <a:gd name="connsiteY2" fmla="*/ 0 h 885600"/>
                <a:gd name="connsiteX3" fmla="*/ 6049645 w 6049645"/>
                <a:gd name="connsiteY3" fmla="*/ 147603 h 885600"/>
                <a:gd name="connsiteX4" fmla="*/ 6049645 w 6049645"/>
                <a:gd name="connsiteY4" fmla="*/ 737997 h 885600"/>
                <a:gd name="connsiteX5" fmla="*/ 5902042 w 6049645"/>
                <a:gd name="connsiteY5" fmla="*/ 885600 h 885600"/>
                <a:gd name="connsiteX6" fmla="*/ 147603 w 6049645"/>
                <a:gd name="connsiteY6" fmla="*/ 885600 h 885600"/>
                <a:gd name="connsiteX7" fmla="*/ 0 w 6049645"/>
                <a:gd name="connsiteY7" fmla="*/ 737997 h 885600"/>
                <a:gd name="connsiteX8" fmla="*/ 0 w 6049645"/>
                <a:gd name="connsiteY8" fmla="*/ 147603 h 88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9645" h="885600">
                  <a:moveTo>
                    <a:pt x="0" y="147603"/>
                  </a:moveTo>
                  <a:cubicBezTo>
                    <a:pt x="0" y="66084"/>
                    <a:pt x="66084" y="0"/>
                    <a:pt x="147603" y="0"/>
                  </a:cubicBezTo>
                  <a:lnTo>
                    <a:pt x="5902042" y="0"/>
                  </a:lnTo>
                  <a:cubicBezTo>
                    <a:pt x="5983561" y="0"/>
                    <a:pt x="6049645" y="66084"/>
                    <a:pt x="6049645" y="147603"/>
                  </a:cubicBezTo>
                  <a:lnTo>
                    <a:pt x="6049645" y="737997"/>
                  </a:lnTo>
                  <a:cubicBezTo>
                    <a:pt x="6049645" y="819516"/>
                    <a:pt x="5983561" y="885600"/>
                    <a:pt x="5902042" y="885600"/>
                  </a:cubicBezTo>
                  <a:lnTo>
                    <a:pt x="147603" y="885600"/>
                  </a:lnTo>
                  <a:cubicBezTo>
                    <a:pt x="66084" y="885600"/>
                    <a:pt x="0" y="819516"/>
                    <a:pt x="0" y="737997"/>
                  </a:cubicBezTo>
                  <a:lnTo>
                    <a:pt x="0" y="14760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1893" tIns="43231" rIns="271893" bIns="43231" numCol="1" spcCol="1270" anchor="ctr" anchorCtr="0">
              <a:noAutofit/>
            </a:bodyPr>
            <a:lstStyle/>
            <a:p>
              <a:pPr lvl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3000" kern="1200" dirty="0"/>
                <a:t>Lidská důstojnost osob</a:t>
              </a:r>
            </a:p>
          </p:txBody>
        </p:sp>
        <p:sp>
          <p:nvSpPr>
            <p:cNvPr id="10" name="Volný tvar 9"/>
            <p:cNvSpPr/>
            <p:nvPr/>
          </p:nvSpPr>
          <p:spPr>
            <a:xfrm>
              <a:off x="682942" y="2725263"/>
              <a:ext cx="6049645" cy="885600"/>
            </a:xfrm>
            <a:custGeom>
              <a:avLst/>
              <a:gdLst>
                <a:gd name="connsiteX0" fmla="*/ 0 w 6049645"/>
                <a:gd name="connsiteY0" fmla="*/ 147603 h 885600"/>
                <a:gd name="connsiteX1" fmla="*/ 147603 w 6049645"/>
                <a:gd name="connsiteY1" fmla="*/ 0 h 885600"/>
                <a:gd name="connsiteX2" fmla="*/ 5902042 w 6049645"/>
                <a:gd name="connsiteY2" fmla="*/ 0 h 885600"/>
                <a:gd name="connsiteX3" fmla="*/ 6049645 w 6049645"/>
                <a:gd name="connsiteY3" fmla="*/ 147603 h 885600"/>
                <a:gd name="connsiteX4" fmla="*/ 6049645 w 6049645"/>
                <a:gd name="connsiteY4" fmla="*/ 737997 h 885600"/>
                <a:gd name="connsiteX5" fmla="*/ 5902042 w 6049645"/>
                <a:gd name="connsiteY5" fmla="*/ 885600 h 885600"/>
                <a:gd name="connsiteX6" fmla="*/ 147603 w 6049645"/>
                <a:gd name="connsiteY6" fmla="*/ 885600 h 885600"/>
                <a:gd name="connsiteX7" fmla="*/ 0 w 6049645"/>
                <a:gd name="connsiteY7" fmla="*/ 737997 h 885600"/>
                <a:gd name="connsiteX8" fmla="*/ 0 w 6049645"/>
                <a:gd name="connsiteY8" fmla="*/ 147603 h 88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9645" h="885600">
                  <a:moveTo>
                    <a:pt x="0" y="147603"/>
                  </a:moveTo>
                  <a:cubicBezTo>
                    <a:pt x="0" y="66084"/>
                    <a:pt x="66084" y="0"/>
                    <a:pt x="147603" y="0"/>
                  </a:cubicBezTo>
                  <a:lnTo>
                    <a:pt x="5902042" y="0"/>
                  </a:lnTo>
                  <a:cubicBezTo>
                    <a:pt x="5983561" y="0"/>
                    <a:pt x="6049645" y="66084"/>
                    <a:pt x="6049645" y="147603"/>
                  </a:cubicBezTo>
                  <a:lnTo>
                    <a:pt x="6049645" y="737997"/>
                  </a:lnTo>
                  <a:cubicBezTo>
                    <a:pt x="6049645" y="819516"/>
                    <a:pt x="5983561" y="885600"/>
                    <a:pt x="5902042" y="885600"/>
                  </a:cubicBezTo>
                  <a:lnTo>
                    <a:pt x="147603" y="885600"/>
                  </a:lnTo>
                  <a:cubicBezTo>
                    <a:pt x="66084" y="885600"/>
                    <a:pt x="0" y="819516"/>
                    <a:pt x="0" y="737997"/>
                  </a:cubicBezTo>
                  <a:lnTo>
                    <a:pt x="0" y="14760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685719"/>
                <a:satOff val="-1897"/>
                <a:lumOff val="1177"/>
                <a:alphaOff val="0"/>
              </a:schemeClr>
            </a:fillRef>
            <a:effectRef idx="0">
              <a:schemeClr val="accent4">
                <a:hueOff val="-685719"/>
                <a:satOff val="-1897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1893" tIns="43231" rIns="271893" bIns="43231" numCol="1" spcCol="1270" anchor="ctr" anchorCtr="0">
              <a:noAutofit/>
            </a:bodyPr>
            <a:lstStyle/>
            <a:p>
              <a:pPr lvl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3000" kern="1200" dirty="0">
                  <a:effectLst/>
                </a:rPr>
                <a:t>Základní sociální poradenství </a:t>
              </a:r>
              <a:endParaRPr lang="cs-CZ" sz="3000" kern="1200" dirty="0"/>
            </a:p>
          </p:txBody>
        </p:sp>
        <p:sp>
          <p:nvSpPr>
            <p:cNvPr id="12" name="Volný tvar 11"/>
            <p:cNvSpPr/>
            <p:nvPr/>
          </p:nvSpPr>
          <p:spPr>
            <a:xfrm>
              <a:off x="682942" y="4086063"/>
              <a:ext cx="6049645" cy="885600"/>
            </a:xfrm>
            <a:custGeom>
              <a:avLst/>
              <a:gdLst>
                <a:gd name="connsiteX0" fmla="*/ 0 w 6049645"/>
                <a:gd name="connsiteY0" fmla="*/ 147603 h 885600"/>
                <a:gd name="connsiteX1" fmla="*/ 147603 w 6049645"/>
                <a:gd name="connsiteY1" fmla="*/ 0 h 885600"/>
                <a:gd name="connsiteX2" fmla="*/ 5902042 w 6049645"/>
                <a:gd name="connsiteY2" fmla="*/ 0 h 885600"/>
                <a:gd name="connsiteX3" fmla="*/ 6049645 w 6049645"/>
                <a:gd name="connsiteY3" fmla="*/ 147603 h 885600"/>
                <a:gd name="connsiteX4" fmla="*/ 6049645 w 6049645"/>
                <a:gd name="connsiteY4" fmla="*/ 737997 h 885600"/>
                <a:gd name="connsiteX5" fmla="*/ 5902042 w 6049645"/>
                <a:gd name="connsiteY5" fmla="*/ 885600 h 885600"/>
                <a:gd name="connsiteX6" fmla="*/ 147603 w 6049645"/>
                <a:gd name="connsiteY6" fmla="*/ 885600 h 885600"/>
                <a:gd name="connsiteX7" fmla="*/ 0 w 6049645"/>
                <a:gd name="connsiteY7" fmla="*/ 737997 h 885600"/>
                <a:gd name="connsiteX8" fmla="*/ 0 w 6049645"/>
                <a:gd name="connsiteY8" fmla="*/ 147603 h 88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9645" h="885600">
                  <a:moveTo>
                    <a:pt x="0" y="147603"/>
                  </a:moveTo>
                  <a:cubicBezTo>
                    <a:pt x="0" y="66084"/>
                    <a:pt x="66084" y="0"/>
                    <a:pt x="147603" y="0"/>
                  </a:cubicBezTo>
                  <a:lnTo>
                    <a:pt x="5902042" y="0"/>
                  </a:lnTo>
                  <a:cubicBezTo>
                    <a:pt x="5983561" y="0"/>
                    <a:pt x="6049645" y="66084"/>
                    <a:pt x="6049645" y="147603"/>
                  </a:cubicBezTo>
                  <a:lnTo>
                    <a:pt x="6049645" y="737997"/>
                  </a:lnTo>
                  <a:cubicBezTo>
                    <a:pt x="6049645" y="819516"/>
                    <a:pt x="5983561" y="885600"/>
                    <a:pt x="5902042" y="885600"/>
                  </a:cubicBezTo>
                  <a:lnTo>
                    <a:pt x="147603" y="885600"/>
                  </a:lnTo>
                  <a:cubicBezTo>
                    <a:pt x="66084" y="885600"/>
                    <a:pt x="0" y="819516"/>
                    <a:pt x="0" y="737997"/>
                  </a:cubicBezTo>
                  <a:lnTo>
                    <a:pt x="0" y="14760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1371437"/>
                <a:satOff val="-3793"/>
                <a:lumOff val="2353"/>
                <a:alphaOff val="0"/>
              </a:schemeClr>
            </a:fillRef>
            <a:effectRef idx="0">
              <a:schemeClr val="accent4">
                <a:hueOff val="-1371437"/>
                <a:satOff val="-3793"/>
                <a:lumOff val="235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1893" tIns="43231" rIns="271893" bIns="43231" numCol="1" spcCol="1270" anchor="ctr" anchorCtr="0">
              <a:noAutofit/>
            </a:bodyPr>
            <a:lstStyle/>
            <a:p>
              <a:pPr lvl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3000" kern="1200" dirty="0"/>
                <a:t>Individuálně  určené potřeby</a:t>
              </a:r>
            </a:p>
          </p:txBody>
        </p:sp>
        <p:sp>
          <p:nvSpPr>
            <p:cNvPr id="14" name="Volný tvar 13"/>
            <p:cNvSpPr/>
            <p:nvPr/>
          </p:nvSpPr>
          <p:spPr>
            <a:xfrm>
              <a:off x="682942" y="5446863"/>
              <a:ext cx="6049645" cy="885600"/>
            </a:xfrm>
            <a:custGeom>
              <a:avLst/>
              <a:gdLst>
                <a:gd name="connsiteX0" fmla="*/ 0 w 6049645"/>
                <a:gd name="connsiteY0" fmla="*/ 147603 h 885600"/>
                <a:gd name="connsiteX1" fmla="*/ 147603 w 6049645"/>
                <a:gd name="connsiteY1" fmla="*/ 0 h 885600"/>
                <a:gd name="connsiteX2" fmla="*/ 5902042 w 6049645"/>
                <a:gd name="connsiteY2" fmla="*/ 0 h 885600"/>
                <a:gd name="connsiteX3" fmla="*/ 6049645 w 6049645"/>
                <a:gd name="connsiteY3" fmla="*/ 147603 h 885600"/>
                <a:gd name="connsiteX4" fmla="*/ 6049645 w 6049645"/>
                <a:gd name="connsiteY4" fmla="*/ 737997 h 885600"/>
                <a:gd name="connsiteX5" fmla="*/ 5902042 w 6049645"/>
                <a:gd name="connsiteY5" fmla="*/ 885600 h 885600"/>
                <a:gd name="connsiteX6" fmla="*/ 147603 w 6049645"/>
                <a:gd name="connsiteY6" fmla="*/ 885600 h 885600"/>
                <a:gd name="connsiteX7" fmla="*/ 0 w 6049645"/>
                <a:gd name="connsiteY7" fmla="*/ 737997 h 885600"/>
                <a:gd name="connsiteX8" fmla="*/ 0 w 6049645"/>
                <a:gd name="connsiteY8" fmla="*/ 147603 h 885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049645" h="885600">
                  <a:moveTo>
                    <a:pt x="0" y="147603"/>
                  </a:moveTo>
                  <a:cubicBezTo>
                    <a:pt x="0" y="66084"/>
                    <a:pt x="66084" y="0"/>
                    <a:pt x="147603" y="0"/>
                  </a:cubicBezTo>
                  <a:lnTo>
                    <a:pt x="5902042" y="0"/>
                  </a:lnTo>
                  <a:cubicBezTo>
                    <a:pt x="5983561" y="0"/>
                    <a:pt x="6049645" y="66084"/>
                    <a:pt x="6049645" y="147603"/>
                  </a:cubicBezTo>
                  <a:lnTo>
                    <a:pt x="6049645" y="737997"/>
                  </a:lnTo>
                  <a:cubicBezTo>
                    <a:pt x="6049645" y="819516"/>
                    <a:pt x="5983561" y="885600"/>
                    <a:pt x="5902042" y="885600"/>
                  </a:cubicBezTo>
                  <a:lnTo>
                    <a:pt x="147603" y="885600"/>
                  </a:lnTo>
                  <a:cubicBezTo>
                    <a:pt x="66084" y="885600"/>
                    <a:pt x="0" y="819516"/>
                    <a:pt x="0" y="737997"/>
                  </a:cubicBezTo>
                  <a:lnTo>
                    <a:pt x="0" y="14760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-2057156"/>
                <a:satOff val="-5690"/>
                <a:lumOff val="3530"/>
                <a:alphaOff val="0"/>
              </a:schemeClr>
            </a:fillRef>
            <a:effectRef idx="0">
              <a:schemeClr val="accent4">
                <a:hueOff val="-2057156"/>
                <a:satOff val="-5690"/>
                <a:lumOff val="353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1893" tIns="43231" rIns="271893" bIns="43231" numCol="1" spcCol="1270" anchor="ctr" anchorCtr="0">
              <a:noAutofit/>
            </a:bodyPr>
            <a:lstStyle/>
            <a:p>
              <a:pPr lvl="0" algn="l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3000" kern="1200" dirty="0"/>
                <a:t>Náležitá kvalita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8964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Vymezení některých  pojmů § </a:t>
            </a:r>
            <a:r>
              <a:rPr lang="cs-CZ" sz="3400" dirty="0">
                <a:solidFill>
                  <a:srgbClr val="92D050"/>
                </a:solidFill>
              </a:rPr>
              <a:t>3    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8" cy="5256584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cs-CZ" sz="2800" dirty="0">
                <a:effectLst/>
              </a:rPr>
              <a:t>a) sociální služba</a:t>
            </a:r>
          </a:p>
          <a:p>
            <a:pPr marL="18288" indent="0">
              <a:buNone/>
            </a:pPr>
            <a:r>
              <a:rPr lang="cs-CZ" sz="2800" dirty="0">
                <a:effectLst/>
              </a:rPr>
              <a:t>b) nepříznivá sociální situace</a:t>
            </a:r>
          </a:p>
          <a:p>
            <a:pPr marL="18288" indent="0">
              <a:buNone/>
            </a:pPr>
            <a:r>
              <a:rPr lang="cs-CZ" sz="2800" dirty="0">
                <a:effectLst/>
              </a:rPr>
              <a:t>c) dlouhodobě nepříznivý zdravotním stav</a:t>
            </a:r>
          </a:p>
          <a:p>
            <a:pPr marL="18288" indent="0">
              <a:buNone/>
            </a:pPr>
            <a:r>
              <a:rPr lang="cs-CZ" sz="2800" dirty="0">
                <a:effectLst/>
              </a:rPr>
              <a:t>d) přirozené sociální prostředí</a:t>
            </a:r>
          </a:p>
          <a:p>
            <a:pPr marL="18288" indent="0">
              <a:buNone/>
            </a:pPr>
            <a:r>
              <a:rPr lang="cs-CZ" sz="2800" dirty="0">
                <a:effectLst/>
              </a:rPr>
              <a:t>e) sociální začleňování</a:t>
            </a:r>
          </a:p>
          <a:p>
            <a:pPr marL="18288" indent="0">
              <a:buNone/>
            </a:pPr>
            <a:r>
              <a:rPr lang="cs-CZ" sz="2800" dirty="0">
                <a:effectLst/>
              </a:rPr>
              <a:t>f) sociální vyloučení</a:t>
            </a:r>
          </a:p>
          <a:p>
            <a:pPr marL="18288" indent="0">
              <a:buNone/>
            </a:pPr>
            <a:r>
              <a:rPr lang="cs-CZ" sz="2800" dirty="0">
                <a:effectLst/>
              </a:rPr>
              <a:t>g) zdravotní postižení</a:t>
            </a:r>
          </a:p>
          <a:p>
            <a:pPr marL="18288" indent="0">
              <a:buNone/>
            </a:pPr>
            <a:r>
              <a:rPr lang="cs-CZ" sz="2800" dirty="0">
                <a:effectLst/>
              </a:rPr>
              <a:t>h) střednědobý plán rozvoje sociálních služeb</a:t>
            </a:r>
          </a:p>
          <a:p>
            <a:pPr marL="18288" indent="0">
              <a:buNone/>
            </a:pPr>
            <a:r>
              <a:rPr lang="cs-CZ" sz="2800" dirty="0">
                <a:effectLst/>
              </a:rPr>
              <a:t>i) síť sociálních služeb </a:t>
            </a:r>
          </a:p>
        </p:txBody>
      </p:sp>
    </p:spTree>
    <p:extLst>
      <p:ext uri="{BB962C8B-B14F-4D97-AF65-F5344CB8AC3E}">
        <p14:creationId xmlns:p14="http://schemas.microsoft.com/office/powerpoint/2010/main" val="205639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Okruh oprávněných osob § 4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3920122"/>
              </p:ext>
            </p:extLst>
          </p:nvPr>
        </p:nvGraphicFramePr>
        <p:xfrm>
          <a:off x="683568" y="1412775"/>
          <a:ext cx="7241232" cy="46085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3993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AE9F17-D8CE-994C-8653-E35A215FA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cs-CZ" sz="3400" b="1" dirty="0">
                <a:solidFill>
                  <a:srgbClr val="92D050"/>
                </a:solidFill>
              </a:rPr>
              <a:t>Příspěvek na péči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69D5A9B-2B46-8A4F-8E61-5CD7C928B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5488" indent="-457200">
              <a:defRPr/>
            </a:pPr>
            <a:r>
              <a:rPr lang="cs-CZ" sz="2800" dirty="0"/>
              <a:t>Osoby závislé na péči</a:t>
            </a:r>
          </a:p>
          <a:p>
            <a:pPr marL="475488" indent="-457200">
              <a:defRPr/>
            </a:pPr>
            <a:r>
              <a:rPr lang="cs-CZ" sz="2800" dirty="0"/>
              <a:t>Zajištění sociálních služeb nebo jiné formy pomoci při zvládání základních životních potřeb</a:t>
            </a:r>
          </a:p>
          <a:p>
            <a:pPr marL="475488" indent="-457200">
              <a:defRPr/>
            </a:pPr>
            <a:r>
              <a:rPr lang="cs-CZ" sz="2800" dirty="0"/>
              <a:t>Od 1 roku</a:t>
            </a:r>
          </a:p>
          <a:p>
            <a:pPr marL="475488" indent="-457200">
              <a:defRPr/>
            </a:pPr>
            <a:r>
              <a:rPr lang="cs-CZ" sz="2800" dirty="0"/>
              <a:t>Rozhoduje ÚP ČR</a:t>
            </a:r>
          </a:p>
          <a:p>
            <a:pPr marL="475488" indent="-457200">
              <a:defRPr/>
            </a:pPr>
            <a:r>
              <a:rPr lang="cs-CZ" sz="2800" dirty="0"/>
              <a:t>4 stupně (do 18 a nad 18 let) - § 8 + § 11 (výše)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4912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2190</Words>
  <Application>Microsoft Macintosh PowerPoint</Application>
  <PresentationFormat>Předvádění na obrazovce (4:3)</PresentationFormat>
  <Paragraphs>253</Paragraphs>
  <Slides>35</Slides>
  <Notes>24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Wingdings</vt:lpstr>
      <vt:lpstr>Motiv Office</vt:lpstr>
      <vt:lpstr>Zákon o sociálních službách</vt:lpstr>
      <vt:lpstr>               Pojetí sociálních služeb</vt:lpstr>
      <vt:lpstr>Pojetí sociálních služeb</vt:lpstr>
      <vt:lpstr>Sociální služby</vt:lpstr>
      <vt:lpstr>Zákon o sociálních službách (ZoSS) upravuje:</vt:lpstr>
      <vt:lpstr>Základní zásady § 2</vt:lpstr>
      <vt:lpstr>Vymezení některých  pojmů § 3    </vt:lpstr>
      <vt:lpstr>Okruh oprávněných osob § 4</vt:lpstr>
      <vt:lpstr>Příspěvek na péči</vt:lpstr>
      <vt:lpstr>Příspěvek na péči</vt:lpstr>
      <vt:lpstr>                      Sociální služby</vt:lpstr>
      <vt:lpstr>     Formy poskytování sociálních služeb</vt:lpstr>
      <vt:lpstr>            Druhy sociálních služeb</vt:lpstr>
      <vt:lpstr>            Sociální služby zahrnují</vt:lpstr>
      <vt:lpstr>Úhrada nákladů za sociální služby</vt:lpstr>
      <vt:lpstr>            Registrace sociální služby</vt:lpstr>
      <vt:lpstr>               Registrace sociální služby</vt:lpstr>
      <vt:lpstr>             Neregistrované služby</vt:lpstr>
      <vt:lpstr>         Povinnosti poskytovatele § 88</vt:lpstr>
      <vt:lpstr>             Povinnosti poskytovatele § 88</vt:lpstr>
      <vt:lpstr>Povinnosti poskytovatele § 89 opatření omezující pohyb</vt:lpstr>
      <vt:lpstr>Povinnosti poskytovatele § 89 opatření omezující pohyb</vt:lpstr>
      <vt:lpstr>Povinnosti poskytovatele § 89 opatření omezující pohyb</vt:lpstr>
      <vt:lpstr>Povinnosti poskytovatele § 89 opatření omezující pohyb</vt:lpstr>
      <vt:lpstr>Smlouva a poskytnutí sociální služby § 90,91 </vt:lpstr>
      <vt:lpstr>       Červenka vs. Česká republika </vt:lpstr>
      <vt:lpstr>Vážně míněný nesouhlas § 91 b </vt:lpstr>
      <vt:lpstr>Působnost při zajišťování sociálních služeb</vt:lpstr>
      <vt:lpstr>          Dostupnost sociálních služeb</vt:lpstr>
      <vt:lpstr>                   Síť sociálních služeb</vt:lpstr>
      <vt:lpstr>                   Síť sociálních služeb</vt:lpstr>
      <vt:lpstr>Předpoklady pro výkon sociálního pracovníka</vt:lpstr>
      <vt:lpstr>           Vyhláška Č. 505/2006 Sb. </vt:lpstr>
      <vt:lpstr>                  Důležité oblasti</vt:lpstr>
      <vt:lpstr>                       Aktuality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Zákon o sociálních službách</dc:title>
  <dc:creator>M Vanclova</dc:creator>
  <cp:lastModifiedBy>M Vanclova</cp:lastModifiedBy>
  <cp:revision>10</cp:revision>
  <dcterms:created xsi:type="dcterms:W3CDTF">2020-03-23T08:55:22Z</dcterms:created>
  <dcterms:modified xsi:type="dcterms:W3CDTF">2020-03-23T11:02:07Z</dcterms:modified>
</cp:coreProperties>
</file>