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77" r:id="rId5"/>
    <p:sldId id="269" r:id="rId6"/>
    <p:sldId id="270" r:id="rId7"/>
    <p:sldId id="257" r:id="rId8"/>
    <p:sldId id="258" r:id="rId9"/>
    <p:sldId id="259" r:id="rId10"/>
    <p:sldId id="273" r:id="rId11"/>
    <p:sldId id="271" r:id="rId12"/>
    <p:sldId id="261" r:id="rId13"/>
    <p:sldId id="260" r:id="rId14"/>
    <p:sldId id="274" r:id="rId15"/>
    <p:sldId id="272" r:id="rId16"/>
    <p:sldId id="262" r:id="rId17"/>
    <p:sldId id="263" r:id="rId18"/>
    <p:sldId id="264" r:id="rId19"/>
    <p:sldId id="265" r:id="rId20"/>
    <p:sldId id="275" r:id="rId21"/>
    <p:sldId id="266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33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62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2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35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94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67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0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79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5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58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69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92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3634FF-1029-428F-8C88-CDB6F26DE2F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6C4A00-87C0-4358-898C-22228076BB6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72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Formální náležitosti textu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Jtb001						Klára </a:t>
            </a:r>
            <a:r>
              <a:rPr lang="cs-CZ" dirty="0" err="1" smtClean="0"/>
              <a:t>žaloudková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6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Dahl, Robert. „The Concept of Power.“ </a:t>
            </a:r>
            <a:r>
              <a:rPr lang="en-US" sz="3600" i="1" dirty="0"/>
              <a:t>Behavioral Science </a:t>
            </a:r>
            <a:r>
              <a:rPr lang="en-US" sz="3600" dirty="0"/>
              <a:t>2:3 (</a:t>
            </a:r>
            <a:r>
              <a:rPr lang="en-US" sz="3600" dirty="0" err="1"/>
              <a:t>Červenec</a:t>
            </a:r>
            <a:r>
              <a:rPr lang="en-US" sz="3600" dirty="0"/>
              <a:t> 1957): 201–215.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449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Åslund</a:t>
            </a:r>
            <a:r>
              <a:rPr lang="en-US" sz="3600" dirty="0"/>
              <a:t>, Anders. </a:t>
            </a:r>
            <a:r>
              <a:rPr lang="en-US" sz="3600" i="1" dirty="0"/>
              <a:t>Russia's Capitalist Revolution: Why Market Reform Succeeded and Democracy Failed? </a:t>
            </a:r>
            <a:r>
              <a:rPr lang="en-US" sz="3600" dirty="0"/>
              <a:t>Washington: Peterson Institute for International Economics, 2007.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73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600" dirty="0"/>
              <a:t>Vladimír </a:t>
            </a:r>
            <a:r>
              <a:rPr lang="cs-CZ" sz="3600" dirty="0" err="1"/>
              <a:t>Naxera</a:t>
            </a:r>
            <a:r>
              <a:rPr lang="cs-CZ" sz="3600" dirty="0"/>
              <a:t>, „Korupce a klientelismus v bývalých komunistických režimech střední a východní Evropy,“ </a:t>
            </a:r>
            <a:r>
              <a:rPr lang="cs-CZ" sz="3600" i="1" dirty="0"/>
              <a:t>Politické vědy </a:t>
            </a:r>
            <a:r>
              <a:rPr lang="cs-CZ" sz="3600" dirty="0"/>
              <a:t>1 (2014): 67–70.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174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600" dirty="0" err="1"/>
              <a:t>Evgenija</a:t>
            </a:r>
            <a:r>
              <a:rPr lang="cs-CZ" sz="3600" dirty="0"/>
              <a:t> Kalinova a </a:t>
            </a:r>
            <a:r>
              <a:rPr lang="cs-CZ" sz="3600" dirty="0" err="1"/>
              <a:t>Iskra</a:t>
            </a:r>
            <a:r>
              <a:rPr lang="cs-CZ" sz="3600" dirty="0"/>
              <a:t> </a:t>
            </a:r>
            <a:r>
              <a:rPr lang="cs-CZ" sz="3600" dirty="0" err="1"/>
              <a:t>Baeva</a:t>
            </a:r>
            <a:r>
              <a:rPr lang="cs-CZ" sz="3600" dirty="0"/>
              <a:t>, </a:t>
            </a:r>
            <a:r>
              <a:rPr lang="cs-CZ" sz="3600" i="1" dirty="0" err="1"/>
              <a:t>Bălgarskite</a:t>
            </a:r>
            <a:r>
              <a:rPr lang="cs-CZ" sz="3600" i="1" dirty="0"/>
              <a:t> </a:t>
            </a:r>
            <a:r>
              <a:rPr lang="cs-CZ" sz="3600" i="1" dirty="0" err="1"/>
              <a:t>prechodi</a:t>
            </a:r>
            <a:r>
              <a:rPr lang="cs-CZ" sz="3600" i="1" dirty="0"/>
              <a:t> 1939–2010 </a:t>
            </a:r>
            <a:r>
              <a:rPr lang="cs-CZ" sz="3600" dirty="0"/>
              <a:t>(Sofia: Paradigma, 2010), 67–71.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8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Singer, Joseph William. „From Title to Entitlement.“ V </a:t>
            </a:r>
            <a:r>
              <a:rPr lang="en-US" sz="3600" i="1" dirty="0"/>
              <a:t>Property and Values: Alternatives To Public and Private Ownership</a:t>
            </a:r>
            <a:r>
              <a:rPr lang="en-US" sz="3600" dirty="0"/>
              <a:t>, </a:t>
            </a:r>
            <a:r>
              <a:rPr lang="en-US" sz="3600" dirty="0" err="1"/>
              <a:t>editovali</a:t>
            </a:r>
            <a:r>
              <a:rPr lang="en-US" sz="3600" dirty="0"/>
              <a:t> Charles Geisler a Gail </a:t>
            </a:r>
            <a:r>
              <a:rPr lang="en-US" sz="3600" dirty="0" err="1"/>
              <a:t>Daneker</a:t>
            </a:r>
            <a:r>
              <a:rPr lang="en-US" sz="3600" dirty="0"/>
              <a:t>, </a:t>
            </a:r>
            <a:r>
              <a:rPr lang="cs-CZ" sz="3600" dirty="0" smtClean="0"/>
              <a:t>55-68</a:t>
            </a:r>
            <a:r>
              <a:rPr lang="en-US" sz="3600" dirty="0" smtClean="0"/>
              <a:t>.</a:t>
            </a:r>
            <a:r>
              <a:rPr lang="cs-CZ" sz="3600" dirty="0" smtClean="0"/>
              <a:t> </a:t>
            </a:r>
            <a:r>
              <a:rPr lang="en-US" sz="3600" dirty="0" err="1" smtClean="0"/>
              <a:t>Washingon</a:t>
            </a:r>
            <a:r>
              <a:rPr lang="en-US" sz="3600" dirty="0"/>
              <a:t>, DC: Island Press, 2000.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097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 jaký jde zdroj?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Barnes, Andrew. „Extricating the state: The move to competitive capture in post-communist Bulgaria.“ </a:t>
            </a:r>
            <a:r>
              <a:rPr lang="en-US" sz="3600" i="1" dirty="0"/>
              <a:t>Europe-Asia Studies </a:t>
            </a:r>
            <a:r>
              <a:rPr lang="en-US" sz="3600" dirty="0"/>
              <a:t>59, č. 1 (</a:t>
            </a:r>
            <a:r>
              <a:rPr lang="en-US" sz="3600" dirty="0" err="1"/>
              <a:t>Leden</a:t>
            </a:r>
            <a:r>
              <a:rPr lang="en-US" sz="3600" dirty="0"/>
              <a:t> 2007): 71–95.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910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Juan J. Linz a </a:t>
            </a:r>
            <a:r>
              <a:rPr lang="en-US" sz="3600" dirty="0" err="1"/>
              <a:t>Alfren</a:t>
            </a:r>
            <a:r>
              <a:rPr lang="en-US" sz="3600" dirty="0"/>
              <a:t> </a:t>
            </a:r>
            <a:r>
              <a:rPr lang="en-US" sz="3600" dirty="0" err="1"/>
              <a:t>Stepan</a:t>
            </a:r>
            <a:r>
              <a:rPr lang="en-US" sz="3600" dirty="0"/>
              <a:t>, </a:t>
            </a:r>
            <a:r>
              <a:rPr lang="en-US" sz="3600" i="1" dirty="0"/>
              <a:t>Problems of Democratic Transition and Consolidation: Southern Europe, South America, and Post-Communist Europe </a:t>
            </a:r>
            <a:r>
              <a:rPr lang="en-US" sz="3600" dirty="0"/>
              <a:t>(Baltimore: The John Hopkins University Press, 1996), 335–336.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423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Kde v citaci je chyba?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Philip </a:t>
            </a:r>
            <a:r>
              <a:rPr lang="en-US" sz="3600" dirty="0" err="1"/>
              <a:t>Dimitrov</a:t>
            </a:r>
            <a:r>
              <a:rPr lang="en-US" sz="3600" dirty="0"/>
              <a:t>, </a:t>
            </a:r>
            <a:r>
              <a:rPr lang="en-US" sz="3600" i="1" dirty="0"/>
              <a:t>Revisiting the Beginning of the Bulgarian Transition 25 Years after the First UDF Government </a:t>
            </a:r>
            <a:r>
              <a:rPr lang="en-US" sz="3600" dirty="0"/>
              <a:t>(Sofia: American Research Center in Sofia, 2016</a:t>
            </a:r>
            <a:r>
              <a:rPr lang="en-US" sz="3600" dirty="0" smtClean="0"/>
              <a:t>)</a:t>
            </a:r>
            <a:r>
              <a:rPr lang="cs-CZ" sz="3600" dirty="0" smtClean="0"/>
              <a:t>:</a:t>
            </a:r>
            <a:r>
              <a:rPr lang="en-US" sz="3600" dirty="0" smtClean="0"/>
              <a:t> </a:t>
            </a:r>
            <a:r>
              <a:rPr lang="en-US" sz="3600" dirty="0"/>
              <a:t>14–16.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351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Kde v citaci je chyba?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err="1"/>
              <a:t>Iliyana</a:t>
            </a:r>
            <a:r>
              <a:rPr lang="en-US" sz="3600" dirty="0"/>
              <a:t> </a:t>
            </a:r>
            <a:r>
              <a:rPr lang="en-US" sz="3600" dirty="0" err="1"/>
              <a:t>Marcheva</a:t>
            </a:r>
            <a:r>
              <a:rPr lang="en-US" sz="3600" dirty="0"/>
              <a:t>, </a:t>
            </a:r>
            <a:r>
              <a:rPr lang="en-US" sz="3600" dirty="0" smtClean="0"/>
              <a:t>„</a:t>
            </a:r>
            <a:r>
              <a:rPr lang="en-US" sz="3600" i="1" dirty="0" smtClean="0"/>
              <a:t>The Socioeconomic Consequences of Privatization in Bulgaria at the End of the 20th and the Beginning of the 21st Century</a:t>
            </a:r>
            <a:r>
              <a:rPr lang="en-US" sz="3600" dirty="0" smtClean="0"/>
              <a:t>,“ </a:t>
            </a:r>
            <a:r>
              <a:rPr lang="en-US" sz="3600" dirty="0"/>
              <a:t>Bulgarian Historical Review</a:t>
            </a:r>
            <a:r>
              <a:rPr lang="en-US" sz="3600" i="1" dirty="0"/>
              <a:t> </a:t>
            </a:r>
            <a:r>
              <a:rPr lang="en-US" sz="3600" dirty="0"/>
              <a:t>1–2 (2013): 102–136.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288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Kde v citaci je chyba?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Joel Hellman </a:t>
            </a:r>
            <a:r>
              <a:rPr lang="en-US" sz="3600" dirty="0" smtClean="0"/>
              <a:t>a</a:t>
            </a:r>
            <a:r>
              <a:rPr lang="cs-CZ" sz="3600" dirty="0" err="1" smtClean="0"/>
              <a:t>nd</a:t>
            </a:r>
            <a:r>
              <a:rPr lang="en-US" sz="3600" dirty="0" smtClean="0"/>
              <a:t> </a:t>
            </a:r>
            <a:r>
              <a:rPr lang="en-US" sz="3600" dirty="0"/>
              <a:t>Daniel Kaufman, „Confronting the Challenge of State Capture in Transition Economies,“ </a:t>
            </a:r>
            <a:r>
              <a:rPr lang="en-US" sz="3600" i="1" dirty="0"/>
              <a:t>Finance and Development </a:t>
            </a:r>
            <a:r>
              <a:rPr lang="en-US" sz="3600" dirty="0"/>
              <a:t>3, č. 38 (</a:t>
            </a:r>
            <a:r>
              <a:rPr lang="en-US" sz="3600" dirty="0" err="1"/>
              <a:t>leden</a:t>
            </a:r>
            <a:r>
              <a:rPr lang="en-US" sz="3600" dirty="0"/>
              <a:t> 2001): 31.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278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Kniha – jeden autor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- Poznámka pod čarou</a:t>
            </a:r>
          </a:p>
          <a:p>
            <a:r>
              <a:rPr lang="en-US" dirty="0"/>
              <a:t>Zadie Smith, </a:t>
            </a:r>
            <a:r>
              <a:rPr lang="en-US" i="1" dirty="0"/>
              <a:t>Swing Time</a:t>
            </a:r>
            <a:r>
              <a:rPr lang="en-US" dirty="0"/>
              <a:t> (New York: Penguin Press, 2016), 315–16.</a:t>
            </a:r>
            <a:endParaRPr lang="cs-CZ" b="1" dirty="0" smtClean="0"/>
          </a:p>
          <a:p>
            <a:r>
              <a:rPr lang="cs-CZ" b="1" dirty="0" smtClean="0"/>
              <a:t>- Seznam bibliografie</a:t>
            </a:r>
          </a:p>
          <a:p>
            <a:r>
              <a:rPr lang="en-US" dirty="0"/>
              <a:t>Smith, Zadie. </a:t>
            </a:r>
            <a:r>
              <a:rPr lang="en-US" i="1" dirty="0"/>
              <a:t>Swing Time</a:t>
            </a:r>
            <a:r>
              <a:rPr lang="en-US" dirty="0"/>
              <a:t>. New York: Penguin Press, 2016.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852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Kde v citaci je chyba?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Ganev</a:t>
            </a:r>
            <a:r>
              <a:rPr lang="en-US" sz="3600" dirty="0"/>
              <a:t>, </a:t>
            </a:r>
            <a:r>
              <a:rPr lang="en-US" sz="3600" dirty="0" err="1"/>
              <a:t>Venelin</a:t>
            </a:r>
            <a:r>
              <a:rPr lang="en-US" sz="3600" dirty="0"/>
              <a:t> I. „The Separation of Party and State as a Logistical Problem: A Glance at the Causes of State Weakness in </a:t>
            </a:r>
            <a:r>
              <a:rPr lang="en-US" sz="3600" dirty="0" err="1"/>
              <a:t>Postcommunism</a:t>
            </a:r>
            <a:r>
              <a:rPr lang="en-US" sz="3600" dirty="0"/>
              <a:t>.“ </a:t>
            </a:r>
            <a:r>
              <a:rPr lang="en-US" sz="3600" i="1" dirty="0"/>
              <a:t>East European Politics and Societies </a:t>
            </a:r>
            <a:r>
              <a:rPr lang="en-US" sz="3600" dirty="0"/>
              <a:t>15, č. 2 (</a:t>
            </a:r>
            <a:r>
              <a:rPr lang="en-US" sz="3600" dirty="0" smtClean="0"/>
              <a:t>2001</a:t>
            </a:r>
            <a:r>
              <a:rPr lang="cs-CZ" sz="3600" dirty="0" smtClean="0"/>
              <a:t>)</a:t>
            </a:r>
            <a:r>
              <a:rPr lang="en-US" sz="3600" dirty="0" smtClean="0"/>
              <a:t>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937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Kde v citaci je chyba?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Jeffrey Winters, </a:t>
            </a:r>
            <a:r>
              <a:rPr lang="en-US" sz="3600" i="1" dirty="0" smtClean="0"/>
              <a:t>Oligarchy</a:t>
            </a:r>
            <a:r>
              <a:rPr lang="cs-CZ" sz="3600" i="1" dirty="0" smtClean="0"/>
              <a:t>, </a:t>
            </a:r>
            <a:r>
              <a:rPr lang="en-US" sz="3600" dirty="0" smtClean="0"/>
              <a:t>New </a:t>
            </a:r>
            <a:r>
              <a:rPr lang="en-US" sz="3600" dirty="0"/>
              <a:t>York: Cambridge University Press, </a:t>
            </a:r>
            <a:r>
              <a:rPr lang="en-US" sz="3600" dirty="0" smtClean="0"/>
              <a:t>2011</a:t>
            </a:r>
            <a:r>
              <a:rPr lang="cs-CZ" sz="3600" dirty="0" smtClean="0"/>
              <a:t>: 55</a:t>
            </a:r>
            <a:r>
              <a:rPr lang="en-US" sz="3600" dirty="0" smtClean="0"/>
              <a:t>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150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Kde v citaci je chyba?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Adolf Augustus </a:t>
            </a:r>
            <a:r>
              <a:rPr lang="en-US" sz="3600" dirty="0" err="1"/>
              <a:t>Berle</a:t>
            </a:r>
            <a:r>
              <a:rPr lang="en-US" sz="3600" dirty="0"/>
              <a:t>, </a:t>
            </a:r>
            <a:r>
              <a:rPr lang="cs-CZ" sz="3600" dirty="0" smtClean="0"/>
              <a:t>„</a:t>
            </a:r>
            <a:r>
              <a:rPr lang="en-US" sz="3600" i="1" dirty="0" smtClean="0"/>
              <a:t>Power </a:t>
            </a:r>
            <a:r>
              <a:rPr lang="en-US" sz="3600" i="1" dirty="0"/>
              <a:t>without Property: A New Development in American Political </a:t>
            </a:r>
            <a:r>
              <a:rPr lang="en-US" sz="3600" i="1" dirty="0" smtClean="0"/>
              <a:t>Economy</a:t>
            </a:r>
            <a:r>
              <a:rPr lang="cs-CZ" sz="3600" i="1" smtClean="0"/>
              <a:t>“</a:t>
            </a:r>
            <a:r>
              <a:rPr lang="en-US" sz="3600" i="1" smtClean="0"/>
              <a:t> </a:t>
            </a:r>
            <a:r>
              <a:rPr lang="en-US" sz="3600" dirty="0"/>
              <a:t>(San Diego: Harcourt Trade Publishers, 1962), 98.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407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Kniha – více autorů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- Poznámka pod </a:t>
            </a:r>
            <a:r>
              <a:rPr lang="cs-CZ" b="1" dirty="0" smtClean="0"/>
              <a:t>čarou</a:t>
            </a:r>
          </a:p>
          <a:p>
            <a:r>
              <a:rPr lang="en-US" dirty="0"/>
              <a:t>Brian Grazer </a:t>
            </a:r>
            <a:r>
              <a:rPr lang="en-US" dirty="0" smtClean="0"/>
              <a:t>a </a:t>
            </a:r>
            <a:r>
              <a:rPr lang="en-US" dirty="0"/>
              <a:t>Charles Fishman, </a:t>
            </a:r>
            <a:r>
              <a:rPr lang="en-US" i="1" dirty="0"/>
              <a:t>A Curious Mind: The Secret to a Bigger Life</a:t>
            </a:r>
            <a:r>
              <a:rPr lang="en-US" dirty="0"/>
              <a:t> (New York: Simon &amp; Schuster, 2015), 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/>
              <a:t>Jan Rychlík a kol., </a:t>
            </a:r>
            <a:r>
              <a:rPr lang="cs-CZ" i="1" dirty="0"/>
              <a:t>Dějiny Bulharska </a:t>
            </a:r>
            <a:r>
              <a:rPr lang="cs-CZ" dirty="0"/>
              <a:t>(Praha: Nakladatelství Lidové noviny, 2016</a:t>
            </a:r>
            <a:r>
              <a:rPr lang="cs-CZ" dirty="0" smtClean="0"/>
              <a:t>), 58-60.</a:t>
            </a:r>
            <a:endParaRPr lang="cs-CZ" b="1" dirty="0"/>
          </a:p>
          <a:p>
            <a:r>
              <a:rPr lang="cs-CZ" b="1" dirty="0"/>
              <a:t>- Seznam </a:t>
            </a:r>
            <a:r>
              <a:rPr lang="cs-CZ" b="1" dirty="0" smtClean="0"/>
              <a:t>bibliografie</a:t>
            </a:r>
          </a:p>
          <a:p>
            <a:r>
              <a:rPr lang="en-US" dirty="0"/>
              <a:t>Grazer, </a:t>
            </a:r>
            <a:r>
              <a:rPr lang="en-US" dirty="0" smtClean="0"/>
              <a:t>Brian 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Charles Fishman. </a:t>
            </a:r>
            <a:r>
              <a:rPr lang="en-US" i="1" dirty="0"/>
              <a:t>A Curious Mind: The Secret to a Bigger Life.</a:t>
            </a:r>
            <a:r>
              <a:rPr lang="en-US" dirty="0"/>
              <a:t> New York: Simon &amp; Schuster, 2015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Rychlík, Jan </a:t>
            </a:r>
            <a:r>
              <a:rPr lang="cs-CZ" dirty="0"/>
              <a:t>a kol</a:t>
            </a:r>
            <a:r>
              <a:rPr lang="cs-CZ" dirty="0" smtClean="0"/>
              <a:t>. </a:t>
            </a:r>
            <a:r>
              <a:rPr lang="cs-CZ" i="1" dirty="0"/>
              <a:t>Dějiny </a:t>
            </a:r>
            <a:r>
              <a:rPr lang="cs-CZ" i="1" dirty="0" smtClean="0"/>
              <a:t>Bulharska. </a:t>
            </a:r>
            <a:r>
              <a:rPr lang="cs-CZ" dirty="0" smtClean="0"/>
              <a:t>Praha</a:t>
            </a:r>
            <a:r>
              <a:rPr lang="cs-CZ" dirty="0"/>
              <a:t>: Nakladatelství Lidové noviny, </a:t>
            </a:r>
            <a:r>
              <a:rPr lang="cs-CZ" dirty="0" smtClean="0"/>
              <a:t>2016.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3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Kniha – </a:t>
            </a:r>
            <a:r>
              <a:rPr lang="cs-CZ" b="1" dirty="0" smtClean="0"/>
              <a:t>přeložená z originálu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- Poznámka pod </a:t>
            </a:r>
            <a:r>
              <a:rPr lang="cs-CZ" b="1" dirty="0" smtClean="0"/>
              <a:t>čarou</a:t>
            </a:r>
          </a:p>
          <a:p>
            <a:r>
              <a:rPr lang="cs-CZ" dirty="0"/>
              <a:t>Platón, </a:t>
            </a:r>
            <a:r>
              <a:rPr lang="cs-CZ" i="1" dirty="0" smtClean="0"/>
              <a:t>Ústava</a:t>
            </a:r>
            <a:r>
              <a:rPr lang="cs-CZ" dirty="0"/>
              <a:t>, přeložil František Novotný (Praha: </a:t>
            </a:r>
            <a:r>
              <a:rPr lang="cs-CZ" dirty="0" err="1"/>
              <a:t>Oikoymenh</a:t>
            </a:r>
            <a:r>
              <a:rPr lang="cs-CZ" dirty="0"/>
              <a:t>, 2001), 245–276. </a:t>
            </a:r>
            <a:endParaRPr lang="cs-CZ" b="1" dirty="0"/>
          </a:p>
          <a:p>
            <a:r>
              <a:rPr lang="cs-CZ" b="1" dirty="0" smtClean="0"/>
              <a:t>- Seznam bibliografie</a:t>
            </a:r>
          </a:p>
          <a:p>
            <a:r>
              <a:rPr lang="cs-CZ" dirty="0" smtClean="0"/>
              <a:t>Platón</a:t>
            </a:r>
            <a:r>
              <a:rPr lang="cs-CZ" dirty="0"/>
              <a:t>. </a:t>
            </a:r>
            <a:r>
              <a:rPr lang="cs-CZ" i="1" dirty="0"/>
              <a:t>Ústava</a:t>
            </a:r>
            <a:r>
              <a:rPr lang="cs-CZ" dirty="0"/>
              <a:t>. Přeložil František Novotný. Praha: </a:t>
            </a:r>
            <a:r>
              <a:rPr lang="cs-CZ" dirty="0" err="1"/>
              <a:t>Oikoymenh</a:t>
            </a:r>
            <a:r>
              <a:rPr lang="cs-CZ" dirty="0"/>
              <a:t>, 2001.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010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Kapitola kolektivní monografie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- Poznámka pod </a:t>
            </a:r>
            <a:r>
              <a:rPr lang="cs-CZ" b="1" dirty="0" smtClean="0"/>
              <a:t>čarou</a:t>
            </a:r>
          </a:p>
          <a:p>
            <a:r>
              <a:rPr lang="en-US" dirty="0"/>
              <a:t>Henry David Thoreau, “Walking,” </a:t>
            </a:r>
            <a:r>
              <a:rPr lang="cs-CZ" dirty="0"/>
              <a:t>v</a:t>
            </a:r>
            <a:r>
              <a:rPr lang="en-US" dirty="0"/>
              <a:t> </a:t>
            </a:r>
            <a:r>
              <a:rPr lang="en-US" i="1" dirty="0"/>
              <a:t>The Making of the American Essay</a:t>
            </a:r>
            <a:r>
              <a:rPr lang="en-US" dirty="0"/>
              <a:t>, ed. John </a:t>
            </a:r>
            <a:r>
              <a:rPr lang="en-US" dirty="0" err="1"/>
              <a:t>D’Agata</a:t>
            </a:r>
            <a:r>
              <a:rPr lang="en-US" dirty="0"/>
              <a:t> (Minneapolis: </a:t>
            </a:r>
            <a:r>
              <a:rPr lang="en-US" dirty="0" err="1"/>
              <a:t>Graywolf</a:t>
            </a:r>
            <a:r>
              <a:rPr lang="en-US" dirty="0"/>
              <a:t> Press, 2016), 177–78.</a:t>
            </a:r>
            <a:endParaRPr lang="cs-CZ" b="1" dirty="0"/>
          </a:p>
          <a:p>
            <a:r>
              <a:rPr lang="cs-CZ" b="1" dirty="0"/>
              <a:t>- Seznam bibliografie</a:t>
            </a:r>
          </a:p>
          <a:p>
            <a:r>
              <a:rPr lang="en-US" dirty="0"/>
              <a:t>Thoreau, Henry David. “Walking.” </a:t>
            </a:r>
            <a:r>
              <a:rPr lang="cs-CZ" dirty="0"/>
              <a:t>V</a:t>
            </a:r>
            <a:r>
              <a:rPr lang="en-US" dirty="0"/>
              <a:t> </a:t>
            </a:r>
            <a:r>
              <a:rPr lang="en-US" i="1" dirty="0"/>
              <a:t>The Making of the American Essay</a:t>
            </a:r>
            <a:r>
              <a:rPr lang="en-US" dirty="0"/>
              <a:t>, </a:t>
            </a:r>
            <a:r>
              <a:rPr lang="en-US" dirty="0" smtClean="0"/>
              <a:t>edit</a:t>
            </a:r>
            <a:r>
              <a:rPr lang="cs-CZ" dirty="0" smtClean="0"/>
              <a:t>oval</a:t>
            </a:r>
            <a:r>
              <a:rPr lang="en-US" dirty="0" smtClean="0"/>
              <a:t> </a:t>
            </a:r>
            <a:r>
              <a:rPr lang="en-US" dirty="0"/>
              <a:t>John </a:t>
            </a:r>
            <a:r>
              <a:rPr lang="en-US" dirty="0" err="1"/>
              <a:t>D’Agata</a:t>
            </a:r>
            <a:r>
              <a:rPr lang="en-US" dirty="0"/>
              <a:t>, 167–95. Minneapolis: </a:t>
            </a:r>
            <a:r>
              <a:rPr lang="en-US" dirty="0" err="1"/>
              <a:t>Graywolf</a:t>
            </a:r>
            <a:r>
              <a:rPr lang="en-US" dirty="0"/>
              <a:t> Press, 2016.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57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Odborný časopis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- Poznámka pod </a:t>
            </a:r>
            <a:r>
              <a:rPr lang="cs-CZ" b="1" dirty="0" smtClean="0"/>
              <a:t>čarou</a:t>
            </a:r>
          </a:p>
          <a:p>
            <a:r>
              <a:rPr lang="en-US" dirty="0"/>
              <a:t>Susan Satterfield, “Livy and the </a:t>
            </a:r>
            <a:r>
              <a:rPr lang="en-US" i="1" dirty="0" err="1"/>
              <a:t>Pax</a:t>
            </a:r>
            <a:r>
              <a:rPr lang="en-US" i="1" dirty="0"/>
              <a:t> Deum</a:t>
            </a:r>
            <a:r>
              <a:rPr lang="en-US" dirty="0"/>
              <a:t>,” </a:t>
            </a:r>
            <a:r>
              <a:rPr lang="en-US" i="1" dirty="0"/>
              <a:t>Classical Philology</a:t>
            </a:r>
            <a:r>
              <a:rPr lang="en-US" dirty="0"/>
              <a:t> 111, </a:t>
            </a:r>
            <a:r>
              <a:rPr lang="cs-CZ" dirty="0"/>
              <a:t>č</a:t>
            </a:r>
            <a:r>
              <a:rPr lang="en-US" dirty="0" smtClean="0"/>
              <a:t>. </a:t>
            </a:r>
            <a:r>
              <a:rPr lang="en-US" dirty="0"/>
              <a:t>2 </a:t>
            </a:r>
            <a:r>
              <a:rPr lang="en-US" dirty="0" smtClean="0"/>
              <a:t>(</a:t>
            </a:r>
            <a:r>
              <a:rPr lang="cs-CZ" dirty="0" smtClean="0"/>
              <a:t>duben</a:t>
            </a:r>
            <a:r>
              <a:rPr lang="en-US" dirty="0" smtClean="0"/>
              <a:t> </a:t>
            </a:r>
            <a:r>
              <a:rPr lang="en-US" dirty="0"/>
              <a:t>2016): 170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Farkhad</a:t>
            </a:r>
            <a:r>
              <a:rPr lang="en-US" dirty="0"/>
              <a:t> </a:t>
            </a:r>
            <a:r>
              <a:rPr lang="en-US" dirty="0" err="1"/>
              <a:t>Tolipov</a:t>
            </a:r>
            <a:r>
              <a:rPr lang="en-US" dirty="0"/>
              <a:t>, “Uzbekistan and Russia: Alliance against a Mythic Threat?” </a:t>
            </a:r>
            <a:r>
              <a:rPr lang="en-US" i="1" dirty="0"/>
              <a:t>Central Asia-Caucasus Analyst</a:t>
            </a:r>
            <a:r>
              <a:rPr lang="en-US" dirty="0"/>
              <a:t> 7, </a:t>
            </a:r>
            <a:r>
              <a:rPr lang="cs-CZ" dirty="0"/>
              <a:t>č</a:t>
            </a:r>
            <a:r>
              <a:rPr lang="en-US" dirty="0" smtClean="0"/>
              <a:t>. </a:t>
            </a:r>
            <a:r>
              <a:rPr lang="en-US" dirty="0"/>
              <a:t>1 </a:t>
            </a:r>
            <a:r>
              <a:rPr lang="en-US" dirty="0" smtClean="0"/>
              <a:t>(</a:t>
            </a:r>
            <a:r>
              <a:rPr lang="cs-CZ" dirty="0" smtClean="0"/>
              <a:t>leden</a:t>
            </a:r>
            <a:r>
              <a:rPr lang="en-US" dirty="0" smtClean="0"/>
              <a:t> </a:t>
            </a:r>
            <a:r>
              <a:rPr lang="en-US" dirty="0"/>
              <a:t>11, 2006): 3–5, </a:t>
            </a:r>
            <a:r>
              <a:rPr lang="cs-CZ" dirty="0" smtClean="0"/>
              <a:t>www.jstor.org</a:t>
            </a:r>
            <a:r>
              <a:rPr lang="en-US" dirty="0" smtClean="0"/>
              <a:t> (</a:t>
            </a:r>
            <a:r>
              <a:rPr lang="cs-CZ" dirty="0" smtClean="0"/>
              <a:t>staženo</a:t>
            </a:r>
            <a:r>
              <a:rPr lang="en-US" dirty="0" smtClean="0"/>
              <a:t> </a:t>
            </a:r>
            <a:r>
              <a:rPr lang="cs-CZ" dirty="0" smtClean="0"/>
              <a:t>2. října</a:t>
            </a:r>
            <a:r>
              <a:rPr lang="en-US" dirty="0" smtClean="0"/>
              <a:t> </a:t>
            </a:r>
            <a:r>
              <a:rPr lang="en-US" dirty="0"/>
              <a:t>2008).</a:t>
            </a:r>
            <a:endParaRPr lang="cs-CZ" b="1" dirty="0"/>
          </a:p>
          <a:p>
            <a:r>
              <a:rPr lang="cs-CZ" b="1" dirty="0"/>
              <a:t>- Seznam </a:t>
            </a:r>
            <a:r>
              <a:rPr lang="cs-CZ" b="1" dirty="0" smtClean="0"/>
              <a:t>bibliografie</a:t>
            </a:r>
          </a:p>
          <a:p>
            <a:r>
              <a:rPr lang="en-US" dirty="0"/>
              <a:t>Satterfield, Susan. “Livy and the </a:t>
            </a:r>
            <a:r>
              <a:rPr lang="en-US" i="1" dirty="0" err="1"/>
              <a:t>Pax</a:t>
            </a:r>
            <a:r>
              <a:rPr lang="en-US" i="1" dirty="0"/>
              <a:t> Deum</a:t>
            </a:r>
            <a:r>
              <a:rPr lang="en-US" dirty="0"/>
              <a:t>.” </a:t>
            </a:r>
            <a:r>
              <a:rPr lang="en-US" i="1" dirty="0"/>
              <a:t>Classical Philology</a:t>
            </a:r>
            <a:r>
              <a:rPr lang="en-US" dirty="0"/>
              <a:t> 111, </a:t>
            </a:r>
            <a:r>
              <a:rPr lang="cs-CZ" dirty="0"/>
              <a:t>č</a:t>
            </a:r>
            <a:r>
              <a:rPr lang="en-US" dirty="0" smtClean="0"/>
              <a:t>. </a:t>
            </a:r>
            <a:r>
              <a:rPr lang="en-US" dirty="0"/>
              <a:t>2 </a:t>
            </a:r>
            <a:r>
              <a:rPr lang="en-US" dirty="0" smtClean="0"/>
              <a:t>(</a:t>
            </a:r>
            <a:r>
              <a:rPr lang="cs-CZ" dirty="0" smtClean="0"/>
              <a:t>duben</a:t>
            </a:r>
            <a:r>
              <a:rPr lang="en-US" dirty="0" smtClean="0"/>
              <a:t> </a:t>
            </a:r>
            <a:r>
              <a:rPr lang="en-US" dirty="0"/>
              <a:t>2016): 165–76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Tolipov</a:t>
            </a:r>
            <a:r>
              <a:rPr lang="cs-CZ" dirty="0" smtClean="0"/>
              <a:t>, </a:t>
            </a:r>
            <a:r>
              <a:rPr lang="en-US" dirty="0" err="1" smtClean="0"/>
              <a:t>Farkhad</a:t>
            </a:r>
            <a:r>
              <a:rPr lang="cs-CZ" dirty="0"/>
              <a:t>.</a:t>
            </a:r>
            <a:r>
              <a:rPr lang="en-US" dirty="0" smtClean="0"/>
              <a:t> </a:t>
            </a:r>
            <a:r>
              <a:rPr lang="en-US" dirty="0"/>
              <a:t>“Uzbekistan and Russia: Alliance against a Mythic Threat?” </a:t>
            </a:r>
            <a:r>
              <a:rPr lang="en-US" i="1" dirty="0"/>
              <a:t>Central Asia-Caucasus Analyst</a:t>
            </a:r>
            <a:r>
              <a:rPr lang="en-US" dirty="0"/>
              <a:t> 7, </a:t>
            </a:r>
            <a:r>
              <a:rPr lang="cs-CZ" dirty="0"/>
              <a:t>č</a:t>
            </a:r>
            <a:r>
              <a:rPr lang="en-US" dirty="0" smtClean="0"/>
              <a:t>. </a:t>
            </a:r>
            <a:r>
              <a:rPr lang="en-US" dirty="0"/>
              <a:t>1 (</a:t>
            </a:r>
            <a:r>
              <a:rPr lang="cs-CZ" dirty="0"/>
              <a:t>leden</a:t>
            </a:r>
            <a:r>
              <a:rPr lang="en-US" dirty="0"/>
              <a:t> 11, 2006): </a:t>
            </a:r>
            <a:r>
              <a:rPr lang="en-US" dirty="0" smtClean="0"/>
              <a:t>3–5</a:t>
            </a:r>
            <a:r>
              <a:rPr lang="cs-CZ" dirty="0" smtClean="0"/>
              <a:t>. </a:t>
            </a:r>
            <a:r>
              <a:rPr lang="cs-CZ" dirty="0" smtClean="0">
                <a:hlinkClick r:id="rId2"/>
              </a:rPr>
              <a:t>www.jstor.org</a:t>
            </a:r>
            <a:r>
              <a:rPr lang="cs-CZ" dirty="0" smtClean="0"/>
              <a:t>. Staženo 2. října 2008.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2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O jaký jde zdroj?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600" dirty="0" err="1"/>
              <a:t>Claus</a:t>
            </a:r>
            <a:r>
              <a:rPr lang="cs-CZ" sz="3600" dirty="0"/>
              <a:t> </a:t>
            </a:r>
            <a:r>
              <a:rPr lang="cs-CZ" sz="3600" dirty="0" err="1"/>
              <a:t>Offe</a:t>
            </a:r>
            <a:r>
              <a:rPr lang="cs-CZ" sz="3600" dirty="0"/>
              <a:t>, „</a:t>
            </a:r>
            <a:r>
              <a:rPr lang="cs-CZ" sz="3600" dirty="0" err="1"/>
              <a:t>Capitalism</a:t>
            </a:r>
            <a:r>
              <a:rPr lang="cs-CZ" sz="3600" dirty="0"/>
              <a:t> by </a:t>
            </a:r>
            <a:r>
              <a:rPr lang="cs-CZ" sz="3600" dirty="0" err="1"/>
              <a:t>Democratic</a:t>
            </a:r>
            <a:r>
              <a:rPr lang="cs-CZ" sz="3600" dirty="0"/>
              <a:t> Design? </a:t>
            </a:r>
            <a:r>
              <a:rPr lang="cs-CZ" sz="3600" dirty="0" err="1"/>
              <a:t>Democratic</a:t>
            </a:r>
            <a:r>
              <a:rPr lang="cs-CZ" sz="3600" dirty="0"/>
              <a:t> </a:t>
            </a:r>
            <a:r>
              <a:rPr lang="cs-CZ" sz="3600" dirty="0" err="1"/>
              <a:t>Theory</a:t>
            </a:r>
            <a:r>
              <a:rPr lang="cs-CZ" sz="3600" dirty="0"/>
              <a:t> </a:t>
            </a:r>
            <a:r>
              <a:rPr lang="cs-CZ" sz="3600" dirty="0" err="1"/>
              <a:t>Facing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Triple </a:t>
            </a:r>
            <a:r>
              <a:rPr lang="cs-CZ" sz="3600" dirty="0" err="1"/>
              <a:t>Transition</a:t>
            </a:r>
            <a:r>
              <a:rPr lang="cs-CZ" sz="3600" dirty="0"/>
              <a:t> in East </a:t>
            </a:r>
            <a:r>
              <a:rPr lang="cs-CZ" sz="3600" dirty="0" err="1"/>
              <a:t>Central</a:t>
            </a:r>
            <a:r>
              <a:rPr lang="cs-CZ" sz="3600" dirty="0"/>
              <a:t> </a:t>
            </a:r>
            <a:r>
              <a:rPr lang="cs-CZ" sz="3600" dirty="0" err="1"/>
              <a:t>Europe</a:t>
            </a:r>
            <a:r>
              <a:rPr lang="cs-CZ" sz="3600" dirty="0"/>
              <a:t>,“ </a:t>
            </a:r>
            <a:r>
              <a:rPr lang="cs-CZ" sz="3600" i="1" dirty="0" err="1"/>
              <a:t>Social</a:t>
            </a:r>
            <a:r>
              <a:rPr lang="cs-CZ" sz="3600" i="1" dirty="0"/>
              <a:t> </a:t>
            </a:r>
            <a:r>
              <a:rPr lang="cs-CZ" sz="3600" i="1" dirty="0" err="1"/>
              <a:t>Research</a:t>
            </a:r>
            <a:r>
              <a:rPr lang="cs-CZ" sz="3600" i="1" dirty="0"/>
              <a:t> </a:t>
            </a:r>
            <a:r>
              <a:rPr lang="cs-CZ" sz="3600" dirty="0"/>
              <a:t>58, č. 4 (zima 1991), 873.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05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600" dirty="0" err="1"/>
              <a:t>Beverly</a:t>
            </a:r>
            <a:r>
              <a:rPr lang="cs-CZ" sz="3600" dirty="0"/>
              <a:t> </a:t>
            </a:r>
            <a:r>
              <a:rPr lang="cs-CZ" sz="3600" dirty="0" err="1"/>
              <a:t>Crawford</a:t>
            </a:r>
            <a:r>
              <a:rPr lang="cs-CZ" sz="3600" dirty="0"/>
              <a:t> </a:t>
            </a:r>
            <a:r>
              <a:rPr lang="cs-CZ" sz="3600" dirty="0" smtClean="0"/>
              <a:t>a </a:t>
            </a:r>
            <a:r>
              <a:rPr lang="cs-CZ" sz="3600" dirty="0" err="1"/>
              <a:t>Arend</a:t>
            </a:r>
            <a:r>
              <a:rPr lang="cs-CZ" sz="3600" dirty="0"/>
              <a:t> </a:t>
            </a:r>
            <a:r>
              <a:rPr lang="cs-CZ" sz="3600" dirty="0" err="1"/>
              <a:t>Lijphart</a:t>
            </a:r>
            <a:r>
              <a:rPr lang="cs-CZ" sz="3600" dirty="0"/>
              <a:t>, „</a:t>
            </a:r>
            <a:r>
              <a:rPr lang="cs-CZ" sz="3600" dirty="0" err="1"/>
              <a:t>Old</a:t>
            </a:r>
            <a:r>
              <a:rPr lang="cs-CZ" sz="3600" dirty="0"/>
              <a:t> </a:t>
            </a:r>
            <a:r>
              <a:rPr lang="cs-CZ" sz="3600" dirty="0" err="1"/>
              <a:t>Legacies</a:t>
            </a:r>
            <a:r>
              <a:rPr lang="cs-CZ" sz="3600" dirty="0"/>
              <a:t>, New </a:t>
            </a:r>
            <a:r>
              <a:rPr lang="cs-CZ" sz="3600" dirty="0" err="1"/>
              <a:t>Institutions</a:t>
            </a:r>
            <a:r>
              <a:rPr lang="cs-CZ" sz="3600" dirty="0"/>
              <a:t>: </a:t>
            </a:r>
            <a:r>
              <a:rPr lang="cs-CZ" sz="3600" dirty="0" err="1"/>
              <a:t>Explaining</a:t>
            </a:r>
            <a:r>
              <a:rPr lang="cs-CZ" sz="3600" dirty="0"/>
              <a:t> </a:t>
            </a:r>
            <a:r>
              <a:rPr lang="cs-CZ" sz="3600" dirty="0" err="1"/>
              <a:t>Political</a:t>
            </a:r>
            <a:r>
              <a:rPr lang="cs-CZ" sz="3600" dirty="0"/>
              <a:t> and </a:t>
            </a:r>
            <a:r>
              <a:rPr lang="cs-CZ" sz="3600" dirty="0" err="1"/>
              <a:t>Economic</a:t>
            </a:r>
            <a:r>
              <a:rPr lang="cs-CZ" sz="3600" dirty="0"/>
              <a:t> </a:t>
            </a:r>
            <a:r>
              <a:rPr lang="cs-CZ" sz="3600" dirty="0" err="1"/>
              <a:t>Trajectories</a:t>
            </a:r>
            <a:r>
              <a:rPr lang="cs-CZ" sz="3600" dirty="0"/>
              <a:t> in Post-</a:t>
            </a:r>
            <a:r>
              <a:rPr lang="cs-CZ" sz="3600" dirty="0" err="1"/>
              <a:t>Communist</a:t>
            </a:r>
            <a:r>
              <a:rPr lang="cs-CZ" sz="3600" dirty="0"/>
              <a:t> </a:t>
            </a:r>
            <a:r>
              <a:rPr lang="cs-CZ" sz="3600" dirty="0" err="1"/>
              <a:t>Regimes</a:t>
            </a:r>
            <a:r>
              <a:rPr lang="cs-CZ" sz="3600" dirty="0"/>
              <a:t>,“ v </a:t>
            </a:r>
            <a:r>
              <a:rPr lang="cs-CZ" sz="3600" i="1" dirty="0" err="1"/>
              <a:t>Liberalization</a:t>
            </a:r>
            <a:r>
              <a:rPr lang="cs-CZ" sz="3600" i="1" dirty="0"/>
              <a:t> and </a:t>
            </a:r>
            <a:r>
              <a:rPr lang="cs-CZ" sz="3600" i="1" dirty="0" err="1"/>
              <a:t>Leninist</a:t>
            </a:r>
            <a:r>
              <a:rPr lang="cs-CZ" sz="3600" i="1" dirty="0"/>
              <a:t> </a:t>
            </a:r>
            <a:r>
              <a:rPr lang="cs-CZ" sz="3600" i="1" dirty="0" err="1"/>
              <a:t>Legacies</a:t>
            </a:r>
            <a:r>
              <a:rPr lang="cs-CZ" sz="3600" i="1" dirty="0"/>
              <a:t>: </a:t>
            </a:r>
            <a:r>
              <a:rPr lang="cs-CZ" sz="3600" i="1" dirty="0" err="1"/>
              <a:t>Comparative</a:t>
            </a:r>
            <a:r>
              <a:rPr lang="cs-CZ" sz="3600" i="1" dirty="0"/>
              <a:t> </a:t>
            </a:r>
            <a:r>
              <a:rPr lang="cs-CZ" sz="3600" i="1" dirty="0" err="1"/>
              <a:t>Perspectives</a:t>
            </a:r>
            <a:r>
              <a:rPr lang="cs-CZ" sz="3600" i="1" dirty="0"/>
              <a:t> on </a:t>
            </a:r>
            <a:r>
              <a:rPr lang="cs-CZ" sz="3600" i="1" dirty="0" err="1"/>
              <a:t>Democratic</a:t>
            </a:r>
            <a:r>
              <a:rPr lang="cs-CZ" sz="3600" i="1" dirty="0"/>
              <a:t> </a:t>
            </a:r>
            <a:r>
              <a:rPr lang="cs-CZ" sz="3600" i="1" dirty="0" err="1"/>
              <a:t>Transtition</a:t>
            </a:r>
            <a:r>
              <a:rPr lang="cs-CZ" sz="3600" dirty="0"/>
              <a:t>, </a:t>
            </a:r>
            <a:r>
              <a:rPr lang="cs-CZ" sz="3600" dirty="0" err="1"/>
              <a:t>ed</a:t>
            </a:r>
            <a:r>
              <a:rPr lang="cs-CZ" sz="3600" dirty="0"/>
              <a:t>. </a:t>
            </a:r>
            <a:r>
              <a:rPr lang="cs-CZ" sz="3600" dirty="0" err="1"/>
              <a:t>Beverly</a:t>
            </a:r>
            <a:r>
              <a:rPr lang="cs-CZ" sz="3600" dirty="0"/>
              <a:t> </a:t>
            </a:r>
            <a:r>
              <a:rPr lang="cs-CZ" sz="3600" dirty="0" err="1"/>
              <a:t>Crawford</a:t>
            </a:r>
            <a:r>
              <a:rPr lang="cs-CZ" sz="3600" dirty="0"/>
              <a:t> </a:t>
            </a:r>
            <a:r>
              <a:rPr lang="cs-CZ" sz="3600" dirty="0" smtClean="0"/>
              <a:t>a </a:t>
            </a:r>
            <a:r>
              <a:rPr lang="cs-CZ" sz="3600" dirty="0" err="1"/>
              <a:t>Arend</a:t>
            </a:r>
            <a:r>
              <a:rPr lang="cs-CZ" sz="3600" dirty="0"/>
              <a:t> </a:t>
            </a:r>
            <a:r>
              <a:rPr lang="cs-CZ" sz="3600" dirty="0" err="1"/>
              <a:t>Lijphart</a:t>
            </a:r>
            <a:r>
              <a:rPr lang="cs-CZ" sz="3600" dirty="0"/>
              <a:t> (</a:t>
            </a:r>
            <a:r>
              <a:rPr lang="cs-CZ" sz="3600" dirty="0" err="1"/>
              <a:t>Berkeley</a:t>
            </a:r>
            <a:r>
              <a:rPr lang="cs-CZ" sz="3600" dirty="0"/>
              <a:t>: University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California</a:t>
            </a:r>
            <a:r>
              <a:rPr lang="cs-CZ" sz="3600" dirty="0"/>
              <a:t> </a:t>
            </a:r>
            <a:r>
              <a:rPr lang="cs-CZ" sz="3600" dirty="0" err="1"/>
              <a:t>Press</a:t>
            </a:r>
            <a:r>
              <a:rPr lang="cs-CZ" sz="3600" dirty="0"/>
              <a:t> 1997): 31–32.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6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O jaký jde zdroj?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600" dirty="0"/>
              <a:t>Petr </a:t>
            </a:r>
            <a:r>
              <a:rPr lang="cs-CZ" sz="3600" dirty="0" err="1"/>
              <a:t>Bělovský</a:t>
            </a:r>
            <a:r>
              <a:rPr lang="cs-CZ" sz="3600" dirty="0"/>
              <a:t> „Občanské právo,“ v </a:t>
            </a:r>
            <a:r>
              <a:rPr lang="cs-CZ" sz="3600" i="1" dirty="0"/>
              <a:t>Komunistické právo v Československu</a:t>
            </a:r>
            <a:r>
              <a:rPr lang="cs-CZ" sz="3600" dirty="0"/>
              <a:t>, </a:t>
            </a:r>
            <a:r>
              <a:rPr lang="cs-CZ" sz="3600" dirty="0" err="1"/>
              <a:t>ed</a:t>
            </a:r>
            <a:r>
              <a:rPr lang="cs-CZ" sz="3600" dirty="0"/>
              <a:t>. Michal Bobek, Pavel </a:t>
            </a:r>
            <a:r>
              <a:rPr lang="cs-CZ" sz="3600" dirty="0" err="1"/>
              <a:t>Molek</a:t>
            </a:r>
            <a:r>
              <a:rPr lang="cs-CZ" sz="3600" dirty="0"/>
              <a:t> a Vojtěch Šimíček (Brno: Mezinárodní politologický ústav, 2009), 440.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1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684</Words>
  <Application>Microsoft Office PowerPoint</Application>
  <PresentationFormat>Širokoúhlá obrazovka</PresentationFormat>
  <Paragraphs>63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Calibri</vt:lpstr>
      <vt:lpstr>Calibri Light</vt:lpstr>
      <vt:lpstr>Retrospektiva</vt:lpstr>
      <vt:lpstr>Formální náležitosti textu II</vt:lpstr>
      <vt:lpstr>Kniha – jeden autor</vt:lpstr>
      <vt:lpstr>Kniha – více autorů</vt:lpstr>
      <vt:lpstr>Kniha – přeložená z originálu</vt:lpstr>
      <vt:lpstr>Kapitola kolektivní monografie</vt:lpstr>
      <vt:lpstr>Odborný časopis</vt:lpstr>
      <vt:lpstr>O jaký jde zdroj?</vt:lpstr>
      <vt:lpstr>O jaký jde zdroj?</vt:lpstr>
      <vt:lpstr>O jaký jde zdroj?</vt:lpstr>
      <vt:lpstr>O jaký jde zdroj?</vt:lpstr>
      <vt:lpstr>O jaký jde zdroj?</vt:lpstr>
      <vt:lpstr>O jaký jde zdroj?</vt:lpstr>
      <vt:lpstr>O jaký jde zdroj?</vt:lpstr>
      <vt:lpstr>O jaký jde zdroj?</vt:lpstr>
      <vt:lpstr>O jaký jde zdroj?</vt:lpstr>
      <vt:lpstr>O jaký jde zdroj?</vt:lpstr>
      <vt:lpstr>Kde v citaci je chyba?</vt:lpstr>
      <vt:lpstr>Kde v citaci je chyba?</vt:lpstr>
      <vt:lpstr>Kde v citaci je chyba?</vt:lpstr>
      <vt:lpstr>Kde v citaci je chyba?</vt:lpstr>
      <vt:lpstr>Kde v citaci je chyba?</vt:lpstr>
      <vt:lpstr>Kde v citaci je chyba?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náležitosti textu II</dc:title>
  <dc:creator>42416299,Klra aloudkov,students</dc:creator>
  <cp:lastModifiedBy>42416299,Klra aloudkov,students</cp:lastModifiedBy>
  <cp:revision>4</cp:revision>
  <dcterms:created xsi:type="dcterms:W3CDTF">2019-11-13T10:33:53Z</dcterms:created>
  <dcterms:modified xsi:type="dcterms:W3CDTF">2019-11-13T11:15:17Z</dcterms:modified>
</cp:coreProperties>
</file>