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72"/>
  </p:notesMasterIdLst>
  <p:sldIdLst>
    <p:sldId id="256" r:id="rId2"/>
    <p:sldId id="464" r:id="rId3"/>
    <p:sldId id="467" r:id="rId4"/>
    <p:sldId id="466" r:id="rId5"/>
    <p:sldId id="465" r:id="rId6"/>
    <p:sldId id="456" r:id="rId7"/>
    <p:sldId id="463" r:id="rId8"/>
    <p:sldId id="462" r:id="rId9"/>
    <p:sldId id="432" r:id="rId10"/>
    <p:sldId id="415" r:id="rId11"/>
    <p:sldId id="412" r:id="rId12"/>
    <p:sldId id="438" r:id="rId13"/>
    <p:sldId id="420" r:id="rId14"/>
    <p:sldId id="458" r:id="rId15"/>
    <p:sldId id="459" r:id="rId16"/>
    <p:sldId id="413" r:id="rId17"/>
    <p:sldId id="453" r:id="rId18"/>
    <p:sldId id="433" r:id="rId19"/>
    <p:sldId id="437" r:id="rId20"/>
    <p:sldId id="436" r:id="rId21"/>
    <p:sldId id="435" r:id="rId22"/>
    <p:sldId id="422" r:id="rId23"/>
    <p:sldId id="461" r:id="rId24"/>
    <p:sldId id="421" r:id="rId25"/>
    <p:sldId id="425" r:id="rId26"/>
    <p:sldId id="428" r:id="rId27"/>
    <p:sldId id="429" r:id="rId28"/>
    <p:sldId id="414" r:id="rId29"/>
    <p:sldId id="424" r:id="rId30"/>
    <p:sldId id="468" r:id="rId31"/>
    <p:sldId id="309" r:id="rId32"/>
    <p:sldId id="339" r:id="rId33"/>
    <p:sldId id="417" r:id="rId34"/>
    <p:sldId id="440" r:id="rId35"/>
    <p:sldId id="439" r:id="rId36"/>
    <p:sldId id="340" r:id="rId37"/>
    <p:sldId id="355" r:id="rId38"/>
    <p:sldId id="447" r:id="rId39"/>
    <p:sldId id="375" r:id="rId40"/>
    <p:sldId id="444" r:id="rId41"/>
    <p:sldId id="454" r:id="rId42"/>
    <p:sldId id="374" r:id="rId43"/>
    <p:sldId id="446" r:id="rId44"/>
    <p:sldId id="341" r:id="rId45"/>
    <p:sldId id="449" r:id="rId46"/>
    <p:sldId id="371" r:id="rId47"/>
    <p:sldId id="342" r:id="rId48"/>
    <p:sldId id="343" r:id="rId49"/>
    <p:sldId id="344" r:id="rId50"/>
    <p:sldId id="345" r:id="rId51"/>
    <p:sldId id="353" r:id="rId52"/>
    <p:sldId id="346" r:id="rId53"/>
    <p:sldId id="376" r:id="rId54"/>
    <p:sldId id="378" r:id="rId55"/>
    <p:sldId id="389" r:id="rId56"/>
    <p:sldId id="388" r:id="rId57"/>
    <p:sldId id="352" r:id="rId58"/>
    <p:sldId id="347" r:id="rId59"/>
    <p:sldId id="350" r:id="rId60"/>
    <p:sldId id="321" r:id="rId61"/>
    <p:sldId id="348" r:id="rId62"/>
    <p:sldId id="351" r:id="rId63"/>
    <p:sldId id="408" r:id="rId64"/>
    <p:sldId id="405" r:id="rId65"/>
    <p:sldId id="445" r:id="rId66"/>
    <p:sldId id="451" r:id="rId67"/>
    <p:sldId id="450" r:id="rId68"/>
    <p:sldId id="452" r:id="rId69"/>
    <p:sldId id="316" r:id="rId70"/>
    <p:sldId id="455" r:id="rId7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4296E58-76B5-49C4-A15A-3682906C67C8}">
          <p14:sldIdLst>
            <p14:sldId id="256"/>
            <p14:sldId id="464"/>
            <p14:sldId id="467"/>
            <p14:sldId id="466"/>
            <p14:sldId id="465"/>
            <p14:sldId id="456"/>
            <p14:sldId id="463"/>
            <p14:sldId id="462"/>
            <p14:sldId id="432"/>
            <p14:sldId id="415"/>
            <p14:sldId id="412"/>
            <p14:sldId id="438"/>
            <p14:sldId id="420"/>
            <p14:sldId id="458"/>
            <p14:sldId id="459"/>
            <p14:sldId id="413"/>
            <p14:sldId id="453"/>
            <p14:sldId id="433"/>
            <p14:sldId id="437"/>
            <p14:sldId id="436"/>
            <p14:sldId id="435"/>
            <p14:sldId id="422"/>
            <p14:sldId id="461"/>
            <p14:sldId id="421"/>
            <p14:sldId id="425"/>
            <p14:sldId id="428"/>
            <p14:sldId id="429"/>
            <p14:sldId id="414"/>
            <p14:sldId id="424"/>
            <p14:sldId id="468"/>
            <p14:sldId id="309"/>
            <p14:sldId id="339"/>
            <p14:sldId id="417"/>
            <p14:sldId id="440"/>
            <p14:sldId id="439"/>
            <p14:sldId id="340"/>
            <p14:sldId id="355"/>
            <p14:sldId id="447"/>
            <p14:sldId id="375"/>
            <p14:sldId id="444"/>
            <p14:sldId id="454"/>
            <p14:sldId id="374"/>
            <p14:sldId id="446"/>
            <p14:sldId id="341"/>
            <p14:sldId id="449"/>
            <p14:sldId id="371"/>
            <p14:sldId id="342"/>
            <p14:sldId id="343"/>
            <p14:sldId id="344"/>
            <p14:sldId id="345"/>
            <p14:sldId id="353"/>
            <p14:sldId id="346"/>
            <p14:sldId id="376"/>
            <p14:sldId id="378"/>
            <p14:sldId id="389"/>
            <p14:sldId id="388"/>
            <p14:sldId id="352"/>
            <p14:sldId id="347"/>
            <p14:sldId id="350"/>
            <p14:sldId id="321"/>
            <p14:sldId id="348"/>
            <p14:sldId id="351"/>
            <p14:sldId id="408"/>
            <p14:sldId id="405"/>
            <p14:sldId id="445"/>
            <p14:sldId id="451"/>
            <p14:sldId id="450"/>
          </p14:sldIdLst>
        </p14:section>
        <p14:section name="Oddíl bez názvu" id="{A93DCE28-8F8C-4AA9-81CF-D113CA6200E0}">
          <p14:sldIdLst>
            <p14:sldId id="452"/>
            <p14:sldId id="316"/>
            <p14:sldId id="45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451" autoAdjust="0"/>
  </p:normalViewPr>
  <p:slideViewPr>
    <p:cSldViewPr>
      <p:cViewPr varScale="1">
        <p:scale>
          <a:sx n="73" d="100"/>
          <a:sy n="73" d="100"/>
        </p:scale>
        <p:origin x="-1040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56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E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12E80-6504-41D1-B9DA-31A9377BE962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5B802-31A0-45C5-8B44-CAD39415F0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38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5B802-31A0-45C5-8B44-CAD39415F02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05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Podvojné účetnictví je ucelená soustava hodnotových informací o stavu a pohybu majetku (aktiv) a zdrojích jeho krytí (pasiv), nákladech, výnosech a hospodářském výsledku.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5B802-31A0-45C5-8B44-CAD39415F02F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07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rtalzp.cz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POVOLNÁ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BUSINESS PLÁN </a:t>
            </a:r>
            <a:br>
              <a:rPr lang="cs-CZ" dirty="0"/>
            </a:br>
            <a:r>
              <a:rPr lang="cs-CZ" dirty="0"/>
              <a:t> zdravotní služba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A957EC5-3EA2-4CCD-B2DA-294F6D90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cs-CZ" dirty="0"/>
              <a:t>SPECIFIKA PODNIKÁNÍ VE ZDRAVOTNICTVÍ</a:t>
            </a:r>
            <a:br>
              <a:rPr lang="cs-CZ" dirty="0"/>
            </a:br>
            <a:r>
              <a:rPr lang="cs-CZ" dirty="0"/>
              <a:t>ovlivňující faktory -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A089D21-0B19-495B-B0CF-C90720D480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9262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              </a:t>
            </a:r>
          </a:p>
          <a:p>
            <a:pPr marL="0" indent="0" algn="just">
              <a:buNone/>
            </a:pPr>
            <a:r>
              <a:rPr lang="cs-CZ" dirty="0"/>
              <a:t>                       plátcem služby je třetí strana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poskytovatel (zdravotnické zařízení)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příjemce/uživatel (pacient)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plátce/zákazník (pojišťovna)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61728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C301A2-C173-4649-8EB8-5B15D7E2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cs-CZ" dirty="0"/>
              <a:t>zásadní rozhodnutí pro podnikání v oblasti zdravotních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5C25A5B-0D25-4C9A-8DFC-93B35D38E73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                                        </a:t>
            </a:r>
          </a:p>
          <a:p>
            <a:pPr marL="0" indent="0">
              <a:buNone/>
            </a:pPr>
            <a:r>
              <a:rPr lang="cs-CZ" dirty="0"/>
              <a:t>                                  ÚHRADA  péče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smlouva s pojišťovnou</a:t>
            </a:r>
          </a:p>
          <a:p>
            <a:endParaRPr lang="cs-CZ" dirty="0"/>
          </a:p>
          <a:p>
            <a:r>
              <a:rPr lang="cs-CZ" dirty="0"/>
              <a:t>bez smlouvy s pojišťovnou</a:t>
            </a:r>
          </a:p>
          <a:p>
            <a:endParaRPr lang="cs-CZ" dirty="0"/>
          </a:p>
          <a:p>
            <a:r>
              <a:rPr lang="cs-CZ" dirty="0"/>
              <a:t>kombinace variant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5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="" xmlns:a16="http://schemas.microsoft.com/office/drawing/2014/main" id="{B5AFDF4B-83BD-4662-8D72-DB4B1CFA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trh nebo solidarita?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764813A6-1A71-484A-BE00-93E2FFED58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schizma mezi plátcem služby a jejím příjemcem zcela znemožňuje fungování normálních tržních principů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752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6707BF20-4D44-483C-BFDE-1C69664C6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podnikání ve zdravotnictví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="" xmlns:a16="http://schemas.microsoft.com/office/drawing/2014/main" id="{ABC7E486-CA27-4098-BD51-987244DED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371600"/>
            <a:ext cx="4160840" cy="65218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800" dirty="0"/>
              <a:t>               smluvní vztah s pojišťovnou</a:t>
            </a:r>
          </a:p>
          <a:p>
            <a:pPr marL="0" indent="0">
              <a:buNone/>
            </a:pPr>
            <a:endParaRPr lang="cs-CZ" sz="38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algn="just"/>
            <a:r>
              <a:rPr lang="cs-CZ" sz="3300" dirty="0"/>
              <a:t>systém, ve kterém je péče poskytována  - regulace</a:t>
            </a:r>
          </a:p>
          <a:p>
            <a:pPr marL="0" indent="0" algn="just">
              <a:buNone/>
            </a:pPr>
            <a:r>
              <a:rPr lang="cs-CZ" sz="3300" dirty="0"/>
              <a:t>(nárok na bezplatnou péči na základě</a:t>
            </a:r>
          </a:p>
          <a:p>
            <a:pPr marL="0" indent="0" algn="just">
              <a:buNone/>
            </a:pPr>
            <a:r>
              <a:rPr lang="cs-CZ" sz="3300" dirty="0"/>
              <a:t>  veřejného zdravotního pojištění)</a:t>
            </a:r>
          </a:p>
          <a:p>
            <a:pPr algn="just"/>
            <a:endParaRPr lang="cs-CZ" sz="3300" dirty="0"/>
          </a:p>
          <a:p>
            <a:pPr algn="just"/>
            <a:r>
              <a:rPr lang="cs-CZ" sz="3300" dirty="0"/>
              <a:t>prevence, udržení/obnovení zdraví (povinnost zdravotníků/odpovědnost pacientů)</a:t>
            </a:r>
          </a:p>
          <a:p>
            <a:pPr algn="just"/>
            <a:endParaRPr lang="cs-CZ" sz="3300" dirty="0"/>
          </a:p>
          <a:p>
            <a:pPr algn="just"/>
            <a:r>
              <a:rPr lang="cs-CZ" sz="3300" dirty="0"/>
              <a:t>zájem o službu je motivován nutností</a:t>
            </a:r>
          </a:p>
          <a:p>
            <a:pPr algn="just"/>
            <a:endParaRPr lang="cs-CZ" sz="3300" dirty="0"/>
          </a:p>
          <a:p>
            <a:pPr algn="just"/>
            <a:r>
              <a:rPr lang="cs-CZ" sz="3300" dirty="0"/>
              <a:t>zdravotník (až na výjimky) nemůže odmítnout poskytnutí služby</a:t>
            </a:r>
          </a:p>
          <a:p>
            <a:pPr marL="0" indent="0">
              <a:buNone/>
            </a:pPr>
            <a:endParaRPr lang="cs-CZ" sz="33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9F85DB39-2E1C-49B3-83B5-CA25FBF5F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50817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800" dirty="0"/>
              <a:t>      bez/nad rámec smluvního vztahu</a:t>
            </a:r>
          </a:p>
          <a:p>
            <a:pPr marL="0" indent="0">
              <a:buNone/>
            </a:pPr>
            <a:r>
              <a:rPr lang="cs-CZ" sz="3800" dirty="0"/>
              <a:t>                    s pojišťovnou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algn="just"/>
            <a:r>
              <a:rPr lang="cs-CZ" sz="3300" dirty="0"/>
              <a:t>systém, ve kterém je péče poskytována  - regulace</a:t>
            </a:r>
          </a:p>
          <a:p>
            <a:pPr marL="0" indent="0" algn="just">
              <a:buNone/>
            </a:pPr>
            <a:r>
              <a:rPr lang="cs-CZ" sz="3300" dirty="0"/>
              <a:t>     (nabídka péče nad/mimo rámec</a:t>
            </a:r>
          </a:p>
          <a:p>
            <a:pPr marL="0" indent="0" algn="just">
              <a:buNone/>
            </a:pPr>
            <a:r>
              <a:rPr lang="cs-CZ" sz="3300" dirty="0"/>
              <a:t>       služeb hrazených pojišťovnou)</a:t>
            </a:r>
          </a:p>
          <a:p>
            <a:pPr marL="0" indent="0" algn="just">
              <a:buNone/>
            </a:pPr>
            <a:endParaRPr lang="cs-CZ" sz="3300" dirty="0"/>
          </a:p>
          <a:p>
            <a:pPr algn="just"/>
            <a:r>
              <a:rPr lang="cs-CZ" sz="3300" dirty="0"/>
              <a:t>prevence, udržení/obnovení zdraví (nabídka zdravotníků/poptávka pacientů)</a:t>
            </a:r>
          </a:p>
          <a:p>
            <a:pPr algn="just"/>
            <a:endParaRPr lang="cs-CZ" sz="3300" dirty="0"/>
          </a:p>
          <a:p>
            <a:pPr algn="just"/>
            <a:r>
              <a:rPr lang="cs-CZ" sz="3300" dirty="0"/>
              <a:t>zájem o službu je motivován potřebou</a:t>
            </a:r>
          </a:p>
          <a:p>
            <a:pPr algn="just"/>
            <a:endParaRPr lang="cs-CZ" sz="3300" dirty="0"/>
          </a:p>
          <a:p>
            <a:pPr algn="just"/>
            <a:r>
              <a:rPr lang="cs-CZ" sz="3300" dirty="0"/>
              <a:t>zdravotník (až na výjimky) nechce odmítnout poskytnutí služby</a:t>
            </a:r>
          </a:p>
          <a:p>
            <a:pPr marL="0" indent="0" algn="just">
              <a:buNone/>
            </a:pPr>
            <a:endParaRPr lang="cs-CZ" sz="3300" dirty="0"/>
          </a:p>
          <a:p>
            <a:pPr algn="just"/>
            <a:endParaRPr lang="cs-CZ" sz="3300" dirty="0"/>
          </a:p>
          <a:p>
            <a:pPr marL="0" indent="0">
              <a:buNone/>
            </a:pPr>
            <a:r>
              <a:rPr lang="cs-CZ" sz="3300" dirty="0"/>
              <a:t>           </a:t>
            </a:r>
          </a:p>
          <a:p>
            <a:pPr marL="0" indent="0">
              <a:buNone/>
            </a:pPr>
            <a:r>
              <a:rPr lang="cs-CZ" dirty="0"/>
              <a:t>     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52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Tržní  služba: pozice zákazníka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r>
              <a:rPr lang="cs-CZ" dirty="0" smtClean="0"/>
              <a:t>ví</a:t>
            </a:r>
            <a:r>
              <a:rPr lang="cs-CZ" dirty="0"/>
              <a:t>, jak by měl vypadat výsledný stav, </a:t>
            </a:r>
            <a:endParaRPr lang="cs-CZ" dirty="0" smtClean="0"/>
          </a:p>
          <a:p>
            <a:r>
              <a:rPr lang="cs-CZ" dirty="0" smtClean="0"/>
              <a:t>má </a:t>
            </a:r>
            <a:r>
              <a:rPr lang="cs-CZ" dirty="0"/>
              <a:t>přiměřenou představu o tom, jak bude "</a:t>
            </a:r>
            <a:r>
              <a:rPr lang="cs-CZ" dirty="0" smtClean="0"/>
              <a:t>vnímán„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/>
              <a:t>koncový produkt</a:t>
            </a:r>
            <a:r>
              <a:rPr lang="cs-CZ" dirty="0" smtClean="0"/>
              <a:t>;</a:t>
            </a:r>
          </a:p>
          <a:p>
            <a:r>
              <a:rPr lang="cs-CZ" dirty="0" smtClean="0"/>
              <a:t>v </a:t>
            </a:r>
            <a:r>
              <a:rPr lang="cs-CZ" dirty="0"/>
              <a:t>případě potřeby má přístup k informacím o produktu</a:t>
            </a:r>
            <a:r>
              <a:rPr lang="cs-CZ" dirty="0" smtClean="0"/>
              <a:t>;</a:t>
            </a:r>
            <a:endParaRPr lang="cs-CZ" dirty="0"/>
          </a:p>
          <a:p>
            <a:r>
              <a:rPr lang="cs-CZ" dirty="0" smtClean="0"/>
              <a:t> </a:t>
            </a:r>
            <a:r>
              <a:rPr lang="cs-CZ" dirty="0"/>
              <a:t>je suverénním pánem vydávání svých peněz k získání určitého produktu nebo služby a má také možnost odstoupit od smlouvy a obrátit se </a:t>
            </a:r>
            <a:r>
              <a:rPr lang="cs-CZ" dirty="0" smtClean="0"/>
              <a:t>jinam;</a:t>
            </a:r>
            <a:endParaRPr lang="cs-CZ" dirty="0"/>
          </a:p>
          <a:p>
            <a:r>
              <a:rPr lang="cs-CZ" dirty="0" smtClean="0"/>
              <a:t>má </a:t>
            </a:r>
            <a:r>
              <a:rPr lang="cs-CZ" dirty="0"/>
              <a:t>k dispozici jiné alternativy.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3289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služba: pozice uživatele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179512" y="1916832"/>
            <a:ext cx="8503920" cy="5142312"/>
          </a:xfrm>
        </p:spPr>
        <p:txBody>
          <a:bodyPr>
            <a:normAutofit/>
          </a:bodyPr>
          <a:lstStyle/>
          <a:p>
            <a:r>
              <a:rPr lang="cs-CZ" dirty="0"/>
              <a:t>i</a:t>
            </a:r>
            <a:r>
              <a:rPr lang="cs-CZ" dirty="0" smtClean="0"/>
              <a:t>zolace konečného uživatele služeb od plátce </a:t>
            </a:r>
          </a:p>
          <a:p>
            <a:r>
              <a:rPr lang="cs-CZ" dirty="0" smtClean="0"/>
              <a:t>malá </a:t>
            </a:r>
            <a:r>
              <a:rPr lang="cs-CZ" dirty="0"/>
              <a:t>možnost ovlivnit vynaložení peněz na </a:t>
            </a:r>
            <a:r>
              <a:rPr lang="cs-CZ" dirty="0" smtClean="0"/>
              <a:t>vlastní péči o zdraví;</a:t>
            </a:r>
          </a:p>
          <a:p>
            <a:r>
              <a:rPr lang="cs-CZ" dirty="0" smtClean="0"/>
              <a:t>informace nesnadné </a:t>
            </a:r>
            <a:r>
              <a:rPr lang="cs-CZ" dirty="0"/>
              <a:t>k pochopení</a:t>
            </a:r>
            <a:r>
              <a:rPr lang="cs-CZ" dirty="0" smtClean="0"/>
              <a:t>;</a:t>
            </a:r>
          </a:p>
          <a:p>
            <a:r>
              <a:rPr lang="cs-CZ" dirty="0" smtClean="0"/>
              <a:t>neznalost standardu/kvality péče;</a:t>
            </a:r>
          </a:p>
          <a:p>
            <a:r>
              <a:rPr lang="cs-CZ" dirty="0"/>
              <a:t>h</a:t>
            </a:r>
            <a:r>
              <a:rPr lang="cs-CZ" dirty="0" smtClean="0"/>
              <a:t>odnocení péče podle prostředí</a:t>
            </a:r>
            <a:r>
              <a:rPr lang="cs-CZ" dirty="0"/>
              <a:t>, </a:t>
            </a:r>
            <a:r>
              <a:rPr lang="cs-CZ" dirty="0" smtClean="0"/>
              <a:t>slušného </a:t>
            </a:r>
            <a:r>
              <a:rPr lang="cs-CZ" dirty="0"/>
              <a:t>vystupování, </a:t>
            </a:r>
            <a:r>
              <a:rPr lang="cs-CZ" dirty="0" smtClean="0"/>
              <a:t>dobrého </a:t>
            </a:r>
            <a:r>
              <a:rPr lang="cs-CZ" dirty="0"/>
              <a:t>chování, </a:t>
            </a:r>
            <a:r>
              <a:rPr lang="cs-CZ" dirty="0" smtClean="0"/>
              <a:t>kvality </a:t>
            </a:r>
            <a:r>
              <a:rPr lang="cs-CZ" dirty="0"/>
              <a:t>poskytované </a:t>
            </a:r>
            <a:r>
              <a:rPr lang="cs-CZ" dirty="0" smtClean="0"/>
              <a:t>stravy;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74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A957EC5-3EA2-4CCD-B2DA-294F6D90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 fontScale="90000"/>
          </a:bodyPr>
          <a:lstStyle/>
          <a:p>
            <a:r>
              <a:rPr lang="cs-CZ" dirty="0"/>
              <a:t>SPECIFIKA PODNIKÁNÍ VE ZDRAVOTNICTVÍ</a:t>
            </a:r>
            <a:br>
              <a:rPr lang="cs-CZ" dirty="0"/>
            </a:br>
            <a:r>
              <a:rPr lang="cs-CZ" dirty="0"/>
              <a:t>ovlivňující faktory</a:t>
            </a:r>
            <a:br>
              <a:rPr lang="cs-CZ" dirty="0"/>
            </a:br>
            <a:r>
              <a:rPr lang="cs-CZ" dirty="0"/>
              <a:t>způsob financování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A089D21-0B19-495B-B0CF-C90720D480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92628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cs-CZ" dirty="0"/>
              <a:t>                                  </a:t>
            </a:r>
          </a:p>
          <a:p>
            <a:pPr marL="0" indent="0" algn="just">
              <a:buNone/>
            </a:pPr>
            <a:r>
              <a:rPr lang="cs-CZ" dirty="0"/>
              <a:t>                                                  ČR 7-8% HDP - veřejné pojištění</a:t>
            </a:r>
          </a:p>
          <a:p>
            <a:pPr marL="0" indent="0" algn="just">
              <a:buNone/>
            </a:pPr>
            <a:r>
              <a:rPr lang="cs-CZ" dirty="0"/>
              <a:t>                                  (absolutně 431 miliard Kč; 2018, 2500 USD/1 obyvatel)</a:t>
            </a:r>
          </a:p>
          <a:p>
            <a:pPr marL="0" indent="0" algn="just">
              <a:buNone/>
            </a:pPr>
            <a:r>
              <a:rPr lang="cs-CZ" dirty="0"/>
              <a:t>                                  Výdaje na zdravotnictví rostou o 2% rychleji, než HDP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                                                      </a:t>
            </a:r>
            <a:r>
              <a:rPr lang="cs-CZ" dirty="0" smtClean="0"/>
              <a:t>USA </a:t>
            </a:r>
            <a:r>
              <a:rPr lang="cs-CZ" dirty="0"/>
              <a:t>16 - 18% HDP - tržní model</a:t>
            </a:r>
          </a:p>
          <a:p>
            <a:pPr marL="0" indent="0" algn="just">
              <a:buNone/>
            </a:pPr>
            <a:r>
              <a:rPr lang="cs-CZ" dirty="0"/>
              <a:t>                           Výdaje na zdravotnictví rostou o 2,5% rychleji, než HDP</a:t>
            </a:r>
          </a:p>
          <a:p>
            <a:pPr marL="0" indent="0" algn="just">
              <a:buNone/>
            </a:pPr>
            <a:r>
              <a:rPr lang="cs-CZ" dirty="0"/>
              <a:t>                            (absolutně 3,4 bilionu USD; 2018, 10 000 USD/1 obyvatel)</a:t>
            </a:r>
          </a:p>
          <a:p>
            <a:pPr marL="0" indent="0" algn="just">
              <a:buNone/>
            </a:pPr>
            <a:r>
              <a:rPr lang="cs-CZ" dirty="0"/>
              <a:t> </a:t>
            </a:r>
          </a:p>
          <a:p>
            <a:pPr marL="0" indent="0" algn="just">
              <a:buNone/>
            </a:pPr>
            <a:r>
              <a:rPr lang="cs-CZ" dirty="0"/>
              <a:t>                                                         </a:t>
            </a:r>
            <a:r>
              <a:rPr lang="cs-CZ" dirty="0" smtClean="0"/>
              <a:t> </a:t>
            </a:r>
            <a:r>
              <a:rPr lang="cs-CZ" dirty="0"/>
              <a:t>GB  8,7 % HDP  - daně</a:t>
            </a:r>
          </a:p>
          <a:p>
            <a:pPr marL="0" indent="0" algn="just">
              <a:buNone/>
            </a:pPr>
            <a:r>
              <a:rPr lang="cs-CZ" dirty="0"/>
              <a:t>                             (absolutně 125 miliard Liber; 2008, 4000 USD/1 obyvatel)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                                                       růst nákladů na zdravotnictví</a:t>
            </a:r>
          </a:p>
          <a:p>
            <a:pPr marL="0" indent="0" algn="just">
              <a:buNone/>
            </a:pPr>
            <a:r>
              <a:rPr lang="cs-CZ" dirty="0"/>
              <a:t>                                                 současný roční přírůstek je až 10%</a:t>
            </a:r>
          </a:p>
          <a:p>
            <a:pPr marL="0" indent="0" algn="just">
              <a:buNone/>
            </a:pPr>
            <a:r>
              <a:rPr lang="cs-CZ" dirty="0"/>
              <a:t>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5721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B158028-F898-43D0-B4D2-50D21342C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cs-CZ" dirty="0"/>
              <a:t>SPECIFIKA PODNIKÁNÍ VE ZDRAVOTNICTVÍ</a:t>
            </a:r>
            <a:br>
              <a:rPr lang="cs-CZ" dirty="0"/>
            </a:br>
            <a:r>
              <a:rPr lang="cs-CZ" dirty="0"/>
              <a:t>ovlivňující faktory</a:t>
            </a:r>
            <a:br>
              <a:rPr lang="cs-CZ" dirty="0"/>
            </a:br>
            <a:r>
              <a:rPr lang="cs-CZ" dirty="0"/>
              <a:t>způsob úhrady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6804B7B-8B6D-4AF3-803D-3CB27A45524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platba za výkon</a:t>
            </a:r>
          </a:p>
          <a:p>
            <a:endParaRPr lang="cs-CZ" dirty="0"/>
          </a:p>
          <a:p>
            <a:r>
              <a:rPr lang="cs-CZ" dirty="0"/>
              <a:t>kapitačně-výkonová platba</a:t>
            </a:r>
          </a:p>
          <a:p>
            <a:endParaRPr lang="cs-CZ" dirty="0"/>
          </a:p>
          <a:p>
            <a:r>
              <a:rPr lang="cs-CZ" dirty="0"/>
              <a:t>systém „balíčků“</a:t>
            </a:r>
          </a:p>
          <a:p>
            <a:endParaRPr lang="cs-CZ" dirty="0"/>
          </a:p>
          <a:p>
            <a:r>
              <a:rPr lang="cs-CZ" dirty="0"/>
              <a:t>DRG</a:t>
            </a:r>
          </a:p>
          <a:p>
            <a:endParaRPr lang="cs-CZ" dirty="0"/>
          </a:p>
          <a:p>
            <a:r>
              <a:rPr lang="cs-CZ" dirty="0"/>
              <a:t>spoluúčast pacienta</a:t>
            </a:r>
          </a:p>
          <a:p>
            <a:endParaRPr lang="cs-CZ" dirty="0"/>
          </a:p>
          <a:p>
            <a:r>
              <a:rPr lang="cs-CZ" dirty="0"/>
              <a:t>„cash“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443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CB061F8-7126-405F-8EDF-6A554C3E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VÝDAJE jednoho/PŘÍJMY druhého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D97FB75D-D726-4783-AF62-4B451CC88E8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15" y="1412777"/>
            <a:ext cx="6342857" cy="4752528"/>
          </a:xfrm>
        </p:spPr>
      </p:pic>
    </p:spTree>
    <p:extLst>
      <p:ext uri="{BB962C8B-B14F-4D97-AF65-F5344CB8AC3E}">
        <p14:creationId xmlns:p14="http://schemas.microsoft.com/office/powerpoint/2010/main" val="3925248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789C4CF-5661-4FA5-9CC6-3B48E475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 fontScale="90000"/>
          </a:bodyPr>
          <a:lstStyle/>
          <a:p>
            <a:r>
              <a:rPr lang="cs-CZ" dirty="0"/>
              <a:t>SPECIFIKA PODNIKÁNÍ VE ZDRAVOTNICTVÍ</a:t>
            </a:r>
            <a:br>
              <a:rPr lang="cs-CZ" dirty="0"/>
            </a:br>
            <a:r>
              <a:rPr lang="cs-CZ" dirty="0"/>
              <a:t>ovlivňující faktory</a:t>
            </a:r>
            <a:br>
              <a:rPr lang="cs-CZ" dirty="0"/>
            </a:br>
            <a:r>
              <a:rPr lang="cs-CZ" dirty="0"/>
              <a:t>způsob financování a úhrady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A78BD5D-582D-461C-AA64-C8B1F454D03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/>
          <a:lstStyle/>
          <a:p>
            <a:r>
              <a:rPr lang="cs-CZ" dirty="0">
                <a:latin typeface="Georgia" panose="02040502050405020303" pitchFamily="18" charset="0"/>
                <a:cs typeface="Calibri" panose="020F0502020204030204" pitchFamily="34" charset="0"/>
              </a:rPr>
              <a:t>systém je zaměřen na kontrolu nákladů, ne na kvalitu péče</a:t>
            </a:r>
          </a:p>
          <a:p>
            <a:r>
              <a:rPr lang="cs-CZ" dirty="0">
                <a:latin typeface="Georgia" panose="02040502050405020303" pitchFamily="18" charset="0"/>
                <a:cs typeface="Calibri" panose="020F0502020204030204" pitchFamily="34" charset="0"/>
              </a:rPr>
              <a:t>sankce/penalizace za překročení nákladů při postupu lege </a:t>
            </a:r>
            <a:r>
              <a:rPr lang="cs-CZ" dirty="0" err="1">
                <a:latin typeface="Georgia" panose="02040502050405020303" pitchFamily="18" charset="0"/>
                <a:cs typeface="Calibri" panose="020F0502020204030204" pitchFamily="34" charset="0"/>
              </a:rPr>
              <a:t>artis</a:t>
            </a:r>
            <a:endParaRPr lang="cs-CZ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endParaRPr lang="cs-CZ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endParaRPr lang="cs-CZ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Georgia" panose="02040502050405020303" pitchFamily="18" charset="0"/>
                <a:cs typeface="Calibri" panose="020F0502020204030204" pitchFamily="34" charset="0"/>
              </a:rPr>
              <a:t>  p</a:t>
            </a:r>
            <a:r>
              <a:rPr lang="cs-CZ" dirty="0" smtClean="0"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ouze </a:t>
            </a:r>
            <a:r>
              <a:rPr lang="cs-CZ" dirty="0"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dlouhodobé náklady odráží současnou kvalitu </a:t>
            </a:r>
            <a:endParaRPr lang="cs-CZ" dirty="0" smtClean="0">
              <a:effectLst/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 léčby </a:t>
            </a:r>
            <a:r>
              <a:rPr lang="cs-CZ" dirty="0"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(prevence, diabetes, KV nemoci)</a:t>
            </a:r>
            <a:endParaRPr lang="cs-CZ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23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0847812-537D-4346-A878-5E260917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dne </a:t>
            </a:r>
            <a:r>
              <a:rPr lang="cs-CZ" dirty="0" smtClean="0"/>
              <a:t>14.12 </a:t>
            </a:r>
            <a:r>
              <a:rPr lang="cs-CZ" dirty="0"/>
              <a:t>.</a:t>
            </a:r>
            <a:r>
              <a:rPr lang="cs-CZ" dirty="0" smtClean="0"/>
              <a:t>2021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5FE8433-721C-48A9-BCDC-DA3C809D6E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503920" cy="403820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 specifika podnikání ve zdravotnictví (PP</a:t>
            </a:r>
            <a:r>
              <a:rPr lang="cs-CZ" dirty="0" smtClean="0"/>
              <a:t>) – „live“</a:t>
            </a:r>
            <a:endParaRPr lang="cs-CZ" dirty="0"/>
          </a:p>
          <a:p>
            <a:endParaRPr lang="cs-CZ" dirty="0"/>
          </a:p>
          <a:p>
            <a:r>
              <a:rPr lang="cs-CZ" dirty="0"/>
              <a:t>specifika podnikání v sociálních službách  (ML</a:t>
            </a:r>
            <a:r>
              <a:rPr lang="cs-CZ" dirty="0" smtClean="0"/>
              <a:t>) - MOODLE</a:t>
            </a:r>
            <a:endParaRPr lang="cs-CZ" dirty="0"/>
          </a:p>
          <a:p>
            <a:endParaRPr lang="cs-CZ" dirty="0"/>
          </a:p>
          <a:p>
            <a:r>
              <a:rPr lang="cs-CZ" dirty="0"/>
              <a:t>BP - struktura a obsah ke </a:t>
            </a:r>
            <a:r>
              <a:rPr lang="cs-CZ" dirty="0" smtClean="0"/>
              <a:t>zkoušce</a:t>
            </a:r>
          </a:p>
          <a:p>
            <a:pPr marL="0" indent="0">
              <a:buNone/>
            </a:pPr>
            <a:r>
              <a:rPr lang="cs-CZ" dirty="0" smtClean="0"/>
              <a:t>            (2 termíny 1/2022)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034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5C773C3-6337-4D90-A585-790FA922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 fontScale="90000"/>
          </a:bodyPr>
          <a:lstStyle/>
          <a:p>
            <a:r>
              <a:rPr lang="cs-CZ" dirty="0"/>
              <a:t>SPECIFIKA PODNIKÁNÍ VE ZDRAVOTNICTVÍ</a:t>
            </a:r>
            <a:br>
              <a:rPr lang="cs-CZ" dirty="0"/>
            </a:br>
            <a:r>
              <a:rPr lang="cs-CZ" dirty="0"/>
              <a:t>ovlivňující faktory</a:t>
            </a:r>
            <a:br>
              <a:rPr lang="cs-CZ" dirty="0"/>
            </a:br>
            <a:r>
              <a:rPr lang="cs-CZ" dirty="0"/>
              <a:t>růst nákladů – sociálně-ekonomické příčiny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9840B1D-71D1-404C-9CD6-2DF07ABE7D4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5040560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d</a:t>
            </a:r>
            <a:r>
              <a:rPr lang="cs-CZ" dirty="0">
                <a:effectLst/>
                <a:latin typeface="Arial" panose="020B0604020202020204" pitchFamily="34" charset="0"/>
              </a:rPr>
              <a:t>emografická situace = stárnutí populace</a:t>
            </a:r>
          </a:p>
          <a:p>
            <a:r>
              <a:rPr lang="cs-CZ" dirty="0">
                <a:latin typeface="Arial" panose="020B0604020202020204" pitchFamily="34" charset="0"/>
              </a:rPr>
              <a:t>r</a:t>
            </a:r>
            <a:r>
              <a:rPr lang="cs-CZ" dirty="0">
                <a:effectLst/>
                <a:latin typeface="Arial" panose="020B0604020202020204" pitchFamily="34" charset="0"/>
              </a:rPr>
              <a:t>ostoucí požadavky na kvalitu života</a:t>
            </a:r>
          </a:p>
          <a:p>
            <a:r>
              <a:rPr lang="cs-CZ" dirty="0">
                <a:latin typeface="Arial" panose="020B0604020202020204" pitchFamily="34" charset="0"/>
              </a:rPr>
              <a:t>n</a:t>
            </a:r>
            <a:r>
              <a:rPr lang="cs-CZ" dirty="0">
                <a:effectLst/>
                <a:latin typeface="Arial" panose="020B0604020202020204" pitchFamily="34" charset="0"/>
              </a:rPr>
              <a:t>ezdravý životní styl = civilizační nemoci</a:t>
            </a:r>
          </a:p>
          <a:p>
            <a:r>
              <a:rPr lang="cs-CZ" dirty="0">
                <a:latin typeface="Arial" panose="020B0604020202020204" pitchFamily="34" charset="0"/>
              </a:rPr>
              <a:t>n</a:t>
            </a:r>
            <a:r>
              <a:rPr lang="cs-CZ" dirty="0">
                <a:effectLst/>
                <a:latin typeface="Arial" panose="020B0604020202020204" pitchFamily="34" charset="0"/>
              </a:rPr>
              <a:t>ové choroby (C19)</a:t>
            </a:r>
          </a:p>
          <a:p>
            <a:r>
              <a:rPr lang="cs-CZ" dirty="0">
                <a:latin typeface="Arial" panose="020B0604020202020204" pitchFamily="34" charset="0"/>
              </a:rPr>
              <a:t>n</a:t>
            </a:r>
            <a:r>
              <a:rPr lang="cs-CZ" dirty="0">
                <a:effectLst/>
                <a:latin typeface="Arial" panose="020B0604020202020204" pitchFamily="34" charset="0"/>
              </a:rPr>
              <a:t>ové technologie/inovace</a:t>
            </a:r>
          </a:p>
          <a:p>
            <a:r>
              <a:rPr lang="cs-CZ" dirty="0">
                <a:latin typeface="Arial" panose="020B0604020202020204" pitchFamily="34" charset="0"/>
              </a:rPr>
              <a:t>migrace a nezaměstnanost</a:t>
            </a:r>
            <a:endParaRPr lang="cs-CZ" dirty="0">
              <a:effectLst/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v</a:t>
            </a:r>
            <a:r>
              <a:rPr lang="cs-CZ" dirty="0" smtClean="0">
                <a:effectLst/>
                <a:latin typeface="Arial" panose="020B0604020202020204" pitchFamily="34" charset="0"/>
              </a:rPr>
              <a:t>yšší/nižší </a:t>
            </a:r>
            <a:r>
              <a:rPr lang="cs-CZ" dirty="0">
                <a:effectLst/>
                <a:latin typeface="Arial" panose="020B0604020202020204" pitchFamily="34" charset="0"/>
              </a:rPr>
              <a:t>informovanost pacientů</a:t>
            </a:r>
          </a:p>
          <a:p>
            <a:r>
              <a:rPr lang="cs-CZ" dirty="0">
                <a:latin typeface="Arial" panose="020B0604020202020204" pitchFamily="34" charset="0"/>
              </a:rPr>
              <a:t>v</a:t>
            </a:r>
            <a:r>
              <a:rPr lang="cs-CZ" dirty="0">
                <a:effectLst/>
                <a:latin typeface="Arial" panose="020B0604020202020204" pitchFamily="34" charset="0"/>
              </a:rPr>
              <a:t>yšší dostupnost zdravotní péče–nabídka stimuluje poptávku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211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B659FE4-B3FB-4CE2-A6E9-3BD675E9E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688232"/>
          </a:xfrm>
        </p:spPr>
        <p:txBody>
          <a:bodyPr>
            <a:normAutofit fontScale="90000"/>
          </a:bodyPr>
          <a:lstStyle/>
          <a:p>
            <a:r>
              <a:rPr lang="cs-CZ" dirty="0"/>
              <a:t>SPECIFIKA PODNIKÁNÍ VE ZDRAVOTNICTVÍ</a:t>
            </a:r>
            <a:br>
              <a:rPr lang="cs-CZ" dirty="0"/>
            </a:br>
            <a:r>
              <a:rPr lang="cs-CZ" dirty="0"/>
              <a:t>ovlivňující faktory</a:t>
            </a:r>
            <a:br>
              <a:rPr lang="cs-CZ" dirty="0"/>
            </a:br>
            <a:r>
              <a:rPr lang="cs-CZ" dirty="0">
                <a:latin typeface="Arial" panose="020B0604020202020204" pitchFamily="34" charset="0"/>
              </a:rPr>
              <a:t>struktura výdajů – průměr OECD (ČSÚ)</a:t>
            </a:r>
            <a:r>
              <a:rPr lang="cs-CZ" dirty="0">
                <a:effectLst/>
                <a:latin typeface="Arial" panose="020B0604020202020204" pitchFamily="34" charset="0"/>
              </a:rPr>
              <a:t/>
            </a:r>
            <a:br>
              <a:rPr lang="cs-CZ" dirty="0"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6E35198-6856-4E57-822C-988DEA97986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lůžková a ambulantní péče –  až 60 % </a:t>
            </a:r>
          </a:p>
          <a:p>
            <a:endParaRPr lang="cs-CZ" dirty="0">
              <a:effectLst/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dlouhodobá péče -14 %</a:t>
            </a:r>
          </a:p>
          <a:p>
            <a:endParaRPr lang="cs-CZ" dirty="0">
              <a:effectLst/>
              <a:latin typeface="Arial" panose="020B0604020202020204" pitchFamily="34" charset="0"/>
            </a:endParaRPr>
          </a:p>
          <a:p>
            <a:r>
              <a:rPr lang="cs-CZ" dirty="0">
                <a:effectLst/>
                <a:latin typeface="Arial" panose="020B0604020202020204" pitchFamily="34" charset="0"/>
              </a:rPr>
              <a:t>léky a zdravotnické potřeby - 19 %</a:t>
            </a:r>
          </a:p>
          <a:p>
            <a:endParaRPr lang="cs-CZ" dirty="0">
              <a:effectLst/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t</a:t>
            </a:r>
            <a:r>
              <a:rPr lang="cs-CZ" dirty="0">
                <a:effectLst/>
                <a:latin typeface="Arial" panose="020B0604020202020204" pitchFamily="34" charset="0"/>
              </a:rPr>
              <a:t>echnologie  - 6-8 %</a:t>
            </a:r>
          </a:p>
          <a:p>
            <a:endParaRPr lang="cs-CZ" dirty="0">
              <a:effectLst/>
              <a:latin typeface="Arial" panose="020B0604020202020204" pitchFamily="34" charset="0"/>
            </a:endParaRPr>
          </a:p>
          <a:p>
            <a:r>
              <a:rPr lang="cs-CZ" dirty="0">
                <a:effectLst/>
                <a:latin typeface="Arial" panose="020B0604020202020204" pitchFamily="34" charset="0"/>
              </a:rPr>
              <a:t>preventivní péče a správa systému zdravotnictví 6 %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1668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05508C2-2738-4F02-8FF4-1673C129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zvedá náklady na zdravotní péči?</a:t>
            </a:r>
            <a:br>
              <a:rPr lang="cs-CZ" dirty="0"/>
            </a:br>
            <a:r>
              <a:rPr lang="cs-CZ" sz="1600" dirty="0"/>
              <a:t>MUDr. M. Palát, MBA: </a:t>
            </a:r>
            <a:r>
              <a:rPr lang="cs-CZ" sz="1600" dirty="0" err="1"/>
              <a:t>Medical</a:t>
            </a:r>
            <a:r>
              <a:rPr lang="cs-CZ" sz="1600" dirty="0"/>
              <a:t> Tribune 1/2010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0131C13D-3131-4A87-8059-0105BB2AD2F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848871" cy="4824536"/>
          </a:xfrm>
        </p:spPr>
      </p:pic>
    </p:spTree>
    <p:controls>
      <mc:AlternateContent xmlns:mc="http://schemas.openxmlformats.org/markup-compatibility/2006">
        <mc:Choice xmlns:v="urn:schemas-microsoft-com:vml" Requires="v">
          <p:control spid="1032" name="HTMLText1" r:id="rId2" imgW="914400" imgH="228600"/>
        </mc:Choice>
        <mc:Fallback>
          <p:control name="HTMLText1" r:id="rId2" imgW="914400" imgH="228600">
            <p:pic>
              <p:nvPicPr>
                <p:cNvPr id="0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" name="HTMLPassword1" r:id="rId3" imgW="914400" imgH="228600"/>
        </mc:Choice>
        <mc:Fallback>
          <p:control name="HTMLPassword1" r:id="rId3" imgW="914400" imgH="228600">
            <p:pic>
              <p:nvPicPr>
                <p:cNvPr id="0" name="HTMLPassword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57359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</a:t>
            </a:r>
            <a:r>
              <a:rPr lang="cs-CZ" dirty="0" smtClean="0"/>
              <a:t>oční náklady na vynaloženou péči (mld. 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CD 0,49</a:t>
            </a:r>
            <a:br>
              <a:rPr lang="cs-CZ" dirty="0"/>
            </a:br>
            <a:r>
              <a:rPr lang="cs-CZ" dirty="0"/>
              <a:t>Kardiostimulátory 1,07</a:t>
            </a:r>
            <a:br>
              <a:rPr lang="cs-CZ" dirty="0"/>
            </a:br>
            <a:r>
              <a:rPr lang="cs-CZ" dirty="0"/>
              <a:t>CABG 2,12</a:t>
            </a:r>
            <a:br>
              <a:rPr lang="cs-CZ" dirty="0"/>
            </a:br>
            <a:r>
              <a:rPr lang="cs-CZ" dirty="0"/>
              <a:t>PTCA 2,70</a:t>
            </a:r>
            <a:br>
              <a:rPr lang="cs-CZ" dirty="0"/>
            </a:br>
            <a:r>
              <a:rPr lang="cs-CZ" dirty="0"/>
              <a:t>administrativa zdravotní péče 46,00</a:t>
            </a:r>
            <a:br>
              <a:rPr lang="cs-CZ" dirty="0"/>
            </a:br>
            <a:r>
              <a:rPr lang="cs-CZ" dirty="0"/>
              <a:t>neefektivní nemocniční provozy 67,00</a:t>
            </a:r>
            <a:br>
              <a:rPr lang="cs-CZ" dirty="0"/>
            </a:br>
            <a:r>
              <a:rPr lang="cs-CZ" dirty="0"/>
              <a:t>náklady na nevhodnou péči a nepříznivé účinky užívání léků 150,00</a:t>
            </a:r>
          </a:p>
        </p:txBody>
      </p:sp>
    </p:spTree>
    <p:extLst>
      <p:ext uri="{BB962C8B-B14F-4D97-AF65-F5344CB8AC3E}">
        <p14:creationId xmlns:p14="http://schemas.microsoft.com/office/powerpoint/2010/main" val="2518343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3B8228B-E3ED-4B3C-9EAC-23B3B80D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 fontScale="90000"/>
          </a:bodyPr>
          <a:lstStyle/>
          <a:p>
            <a:r>
              <a:rPr lang="cs-CZ" dirty="0"/>
              <a:t>SPECIFIKA PODNIKÁNÍ VE ZDRAVOTNICTVÍ</a:t>
            </a:r>
            <a:br>
              <a:rPr lang="cs-CZ" dirty="0"/>
            </a:br>
            <a:r>
              <a:rPr lang="cs-CZ" dirty="0"/>
              <a:t>ovlivňující faktory</a:t>
            </a:r>
            <a:br>
              <a:rPr lang="cs-CZ" dirty="0"/>
            </a:br>
            <a:r>
              <a:rPr lang="cs-CZ" dirty="0"/>
              <a:t>růst nákladů – specifické příčiny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7ACAA75-13D5-499B-A391-247BA69DC76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51023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                        závislost na struktuře nákladů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nárůst administrativních nákladů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vzrůstající ceny ostatních vstupů     </a:t>
            </a:r>
          </a:p>
          <a:p>
            <a:pPr marL="0" indent="0" algn="just">
              <a:buNone/>
            </a:pPr>
            <a:r>
              <a:rPr lang="cs-CZ" dirty="0"/>
              <a:t>        </a:t>
            </a:r>
          </a:p>
          <a:p>
            <a:pPr marL="0" indent="0" algn="just">
              <a:buNone/>
            </a:pPr>
            <a:r>
              <a:rPr lang="cs-CZ" dirty="0"/>
              <a:t>                                           CN=FN-VN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těžká provozní páka (vysoký podíl FN na CN)</a:t>
            </a:r>
          </a:p>
          <a:p>
            <a:pPr marL="0" indent="0" algn="just">
              <a:buNone/>
            </a:pPr>
            <a:r>
              <a:rPr lang="cs-CZ" dirty="0"/>
              <a:t>citlivost na změnu objemu produkce</a:t>
            </a:r>
          </a:p>
          <a:p>
            <a:pPr marL="0" indent="0" algn="just">
              <a:buNone/>
            </a:pPr>
            <a:r>
              <a:rPr lang="cs-CZ" dirty="0"/>
              <a:t> Q=FN/(P-VN)</a:t>
            </a:r>
          </a:p>
          <a:p>
            <a:pPr marL="0" indent="0" algn="just">
              <a:buNone/>
            </a:pPr>
            <a:r>
              <a:rPr lang="cs-CZ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37809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B602E61-0DC6-4E5E-BC5D-9E7B5861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2088"/>
          </a:xfrm>
        </p:spPr>
        <p:txBody>
          <a:bodyPr>
            <a:normAutofit/>
          </a:bodyPr>
          <a:lstStyle/>
          <a:p>
            <a:r>
              <a:rPr lang="cs-CZ" dirty="0"/>
              <a:t>trendy a (politické) souvislosti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671C5B3-39B7-4560-B5DE-5FE02FF4743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odborná pravidla doporučení a definice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dirty="0" smtClean="0"/>
              <a:t>článek G</a:t>
            </a:r>
            <a:r>
              <a:rPr lang="cs-CZ" dirty="0"/>
              <a:t>. </a:t>
            </a:r>
            <a:r>
              <a:rPr lang="cs-CZ" dirty="0" err="1"/>
              <a:t>Welche</a:t>
            </a:r>
            <a:r>
              <a:rPr lang="cs-CZ" dirty="0"/>
              <a:t> nazvaný To </a:t>
            </a:r>
            <a:r>
              <a:rPr lang="cs-CZ" dirty="0" err="1"/>
              <a:t>Overhaul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 "</a:t>
            </a:r>
            <a:r>
              <a:rPr lang="cs-CZ" dirty="0" err="1"/>
              <a:t>Health</a:t>
            </a:r>
            <a:r>
              <a:rPr lang="cs-CZ" dirty="0"/>
              <a:t>" </a:t>
            </a:r>
            <a:r>
              <a:rPr lang="cs-CZ" dirty="0" err="1"/>
              <a:t>Needs</a:t>
            </a:r>
            <a:r>
              <a:rPr lang="cs-CZ" dirty="0"/>
              <a:t> </a:t>
            </a:r>
            <a:r>
              <a:rPr lang="cs-CZ" dirty="0" err="1"/>
              <a:t>Redefining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Systém se musí předělat - a proto je nutné pojem "zdraví" nově definovat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/>
              <a:t>                                                            </a:t>
            </a:r>
            <a:r>
              <a:rPr lang="cs-CZ" sz="2000" dirty="0" err="1"/>
              <a:t>The</a:t>
            </a:r>
            <a:r>
              <a:rPr lang="cs-CZ" sz="2000" dirty="0"/>
              <a:t> New York Times 28. července 2009</a:t>
            </a:r>
          </a:p>
        </p:txBody>
      </p:sp>
    </p:spTree>
    <p:extLst>
      <p:ext uri="{BB962C8B-B14F-4D97-AF65-F5344CB8AC3E}">
        <p14:creationId xmlns:p14="http://schemas.microsoft.com/office/powerpoint/2010/main" val="553611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A7A5BA6-B2F5-4B55-93E3-69C3F1E1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trendy a (politické) souvislosti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6517B41-E776-465A-8BCF-377FC29707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03920" cy="5301208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d</a:t>
            </a:r>
            <a:r>
              <a:rPr lang="cs-CZ" dirty="0">
                <a:effectLst/>
                <a:latin typeface="Arial" panose="020B0604020202020204" pitchFamily="34" charset="0"/>
              </a:rPr>
              <a:t>alší růst nákladů</a:t>
            </a:r>
          </a:p>
          <a:p>
            <a:r>
              <a:rPr lang="cs-CZ" dirty="0">
                <a:latin typeface="Arial" panose="020B0604020202020204" pitchFamily="34" charset="0"/>
              </a:rPr>
              <a:t>l</a:t>
            </a:r>
            <a:r>
              <a:rPr lang="cs-CZ" dirty="0">
                <a:effectLst/>
                <a:latin typeface="Arial" panose="020B0604020202020204" pitchFamily="34" charset="0"/>
              </a:rPr>
              <a:t>imity solidárního zdravotního pojištění </a:t>
            </a:r>
          </a:p>
          <a:p>
            <a:r>
              <a:rPr lang="cs-CZ" dirty="0">
                <a:latin typeface="Arial" panose="020B0604020202020204" pitchFamily="34" charset="0"/>
              </a:rPr>
              <a:t>z</a:t>
            </a:r>
            <a:r>
              <a:rPr lang="cs-CZ" dirty="0">
                <a:effectLst/>
                <a:latin typeface="Arial" panose="020B0604020202020204" pitchFamily="34" charset="0"/>
              </a:rPr>
              <a:t>vyšování spoluúčasti pacienta</a:t>
            </a:r>
          </a:p>
          <a:p>
            <a:r>
              <a:rPr lang="cs-CZ" dirty="0">
                <a:latin typeface="Arial" panose="020B0604020202020204" pitchFamily="34" charset="0"/>
              </a:rPr>
              <a:t>t</a:t>
            </a:r>
            <a:r>
              <a:rPr lang="cs-CZ" dirty="0">
                <a:effectLst/>
                <a:latin typeface="Arial" panose="020B0604020202020204" pitchFamily="34" charset="0"/>
              </a:rPr>
              <a:t>lak na snížení nákladů na léky 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tlak </a:t>
            </a:r>
            <a:r>
              <a:rPr lang="cs-CZ" dirty="0">
                <a:effectLst/>
                <a:latin typeface="Arial" panose="020B0604020202020204" pitchFamily="34" charset="0"/>
              </a:rPr>
              <a:t>na efektivní využívání zdrojů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definice standardu (úhrada ze solidárního ZP)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nadstandardu (komerční připojištění)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          z</a:t>
            </a:r>
            <a:r>
              <a:rPr lang="cs-CZ" dirty="0">
                <a:effectLst/>
                <a:latin typeface="Arial" panose="020B0604020202020204" pitchFamily="34" charset="0"/>
              </a:rPr>
              <a:t>dravotní pojištění se musí stát pojištěním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077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94CBC85-BF11-40D7-8D00-5E79B2F3C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to?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8E47C1-C35D-4C50-8546-9A5D56FD46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latin typeface="Arial" panose="020B0604020202020204" pitchFamily="34" charset="0"/>
              </a:rPr>
              <a:t>n</a:t>
            </a:r>
            <a:r>
              <a:rPr lang="cs-CZ" dirty="0">
                <a:effectLst/>
                <a:latin typeface="Arial" panose="020B0604020202020204" pitchFamily="34" charset="0"/>
              </a:rPr>
              <a:t>avýšení soukromých zdrojů</a:t>
            </a:r>
          </a:p>
          <a:p>
            <a:r>
              <a:rPr lang="cs-CZ" dirty="0">
                <a:latin typeface="Arial" panose="020B0604020202020204" pitchFamily="34" charset="0"/>
              </a:rPr>
              <a:t>d</a:t>
            </a:r>
            <a:r>
              <a:rPr lang="cs-CZ" dirty="0">
                <a:effectLst/>
                <a:latin typeface="Arial" panose="020B0604020202020204" pitchFamily="34" charset="0"/>
              </a:rPr>
              <a:t>efinice standardu...a nadstandardu</a:t>
            </a:r>
          </a:p>
          <a:p>
            <a:r>
              <a:rPr lang="cs-CZ" dirty="0">
                <a:latin typeface="Arial" panose="020B0604020202020204" pitchFamily="34" charset="0"/>
              </a:rPr>
              <a:t>konsolidace státního sektoru, centralizace objednávek materiálu</a:t>
            </a:r>
          </a:p>
          <a:p>
            <a:r>
              <a:rPr lang="cs-CZ" dirty="0">
                <a:latin typeface="Arial" panose="020B0604020202020204" pitchFamily="34" charset="0"/>
              </a:rPr>
              <a:t>diverzifikace nestátního sektoru poskytovatelů služeb</a:t>
            </a:r>
          </a:p>
          <a:p>
            <a:r>
              <a:rPr lang="cs-CZ" dirty="0">
                <a:latin typeface="Arial" panose="020B0604020202020204" pitchFamily="34" charset="0"/>
              </a:rPr>
              <a:t>r</a:t>
            </a:r>
            <a:r>
              <a:rPr lang="cs-CZ" dirty="0">
                <a:effectLst/>
                <a:latin typeface="Arial" panose="020B0604020202020204" pitchFamily="34" charset="0"/>
              </a:rPr>
              <a:t>ovný přístup k hrazené péči</a:t>
            </a: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cs-CZ" dirty="0">
                <a:effectLst/>
                <a:latin typeface="Arial" panose="020B0604020202020204" pitchFamily="34" charset="0"/>
              </a:rPr>
              <a:t>odpora prevence </a:t>
            </a:r>
          </a:p>
          <a:p>
            <a:r>
              <a:rPr lang="cs-CZ" dirty="0">
                <a:latin typeface="Arial" panose="020B0604020202020204" pitchFamily="34" charset="0"/>
              </a:rPr>
              <a:t>r</a:t>
            </a:r>
            <a:r>
              <a:rPr lang="cs-CZ" dirty="0">
                <a:effectLst/>
                <a:latin typeface="Arial" panose="020B0604020202020204" pitchFamily="34" charset="0"/>
              </a:rPr>
              <a:t>egulační poplatky </a:t>
            </a:r>
          </a:p>
          <a:p>
            <a:r>
              <a:rPr lang="cs-CZ" dirty="0" err="1">
                <a:latin typeface="Arial" panose="020B0604020202020204" pitchFamily="34" charset="0"/>
              </a:rPr>
              <a:t>gate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keeping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cs-CZ" dirty="0">
                <a:effectLst/>
                <a:latin typeface="Arial" panose="020B0604020202020204" pitchFamily="34" charset="0"/>
              </a:rPr>
              <a:t>osílení odpovědnosti pacienta/ (tlakem) plátce péče </a:t>
            </a:r>
          </a:p>
          <a:p>
            <a:r>
              <a:rPr lang="cs-CZ" dirty="0">
                <a:latin typeface="Arial" panose="020B0604020202020204" pitchFamily="34" charset="0"/>
              </a:rPr>
              <a:t>s</a:t>
            </a:r>
            <a:r>
              <a:rPr lang="cs-CZ" dirty="0">
                <a:effectLst/>
                <a:latin typeface="Arial" panose="020B0604020202020204" pitchFamily="34" charset="0"/>
              </a:rPr>
              <a:t>tanovení pravidel kontroly/ posílení dozoru</a:t>
            </a:r>
          </a:p>
          <a:p>
            <a:r>
              <a:rPr lang="cs-CZ" dirty="0">
                <a:latin typeface="Arial" panose="020B0604020202020204" pitchFamily="34" charset="0"/>
              </a:rPr>
              <a:t>z</a:t>
            </a:r>
            <a:r>
              <a:rPr lang="cs-CZ" dirty="0">
                <a:effectLst/>
                <a:latin typeface="Arial" panose="020B0604020202020204" pitchFamily="34" charset="0"/>
              </a:rPr>
              <a:t>avedení institutu reálné ceny místo netransparentního bodového systému</a:t>
            </a:r>
          </a:p>
          <a:p>
            <a:r>
              <a:rPr lang="cs-CZ" dirty="0">
                <a:latin typeface="Arial" panose="020B0604020202020204" pitchFamily="34" charset="0"/>
              </a:rPr>
              <a:t>k</a:t>
            </a:r>
            <a:r>
              <a:rPr lang="cs-CZ" dirty="0">
                <a:effectLst/>
                <a:latin typeface="Arial" panose="020B0604020202020204" pitchFamily="34" charset="0"/>
              </a:rPr>
              <a:t>ategorizace zdrav. prostředků na principu „za stejný efekt stejná úhrada“</a:t>
            </a:r>
          </a:p>
          <a:p>
            <a:r>
              <a:rPr lang="cs-CZ" dirty="0">
                <a:latin typeface="Arial" panose="020B0604020202020204" pitchFamily="34" charset="0"/>
              </a:rPr>
              <a:t>zrušení dvojkolejnosti: n</a:t>
            </a:r>
            <a:r>
              <a:rPr lang="cs-CZ" dirty="0">
                <a:effectLst/>
                <a:latin typeface="Arial" panose="020B0604020202020204" pitchFamily="34" charset="0"/>
              </a:rPr>
              <a:t>emocenské pojištění na zdravotní pojišťovny (t.č. OSSZ)</a:t>
            </a:r>
          </a:p>
          <a:p>
            <a:r>
              <a:rPr lang="cs-CZ" dirty="0">
                <a:latin typeface="Arial" panose="020B0604020202020204" pitchFamily="34" charset="0"/>
              </a:rPr>
              <a:t>g</a:t>
            </a:r>
            <a:r>
              <a:rPr lang="cs-CZ" dirty="0">
                <a:effectLst/>
                <a:latin typeface="Arial" panose="020B0604020202020204" pitchFamily="34" charset="0"/>
              </a:rPr>
              <a:t>enerická preskripce a substituce</a:t>
            </a: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cs-CZ" dirty="0">
                <a:effectLst/>
                <a:latin typeface="Arial" panose="020B0604020202020204" pitchFamily="34" charset="0"/>
              </a:rPr>
              <a:t>odpora dlouhodobé zdravotně-sociální péče, podpora </a:t>
            </a:r>
            <a:r>
              <a:rPr lang="cs-CZ" dirty="0" err="1">
                <a:effectLst/>
                <a:latin typeface="Arial" panose="020B0604020202020204" pitchFamily="34" charset="0"/>
              </a:rPr>
              <a:t>home</a:t>
            </a:r>
            <a:r>
              <a:rPr lang="cs-CZ" dirty="0">
                <a:effectLst/>
                <a:latin typeface="Arial" panose="020B0604020202020204" pitchFamily="34" charset="0"/>
              </a:rPr>
              <a:t>-care, paliativní a hospicové péče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827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548E86B-518C-42E9-AC7D-BEA023D5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to?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91E1570-A9AE-4A92-9B92-9015FC17CC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8626160" cy="475252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změnit </a:t>
            </a:r>
            <a:r>
              <a:rPr lang="cs-CZ" sz="2400" dirty="0"/>
              <a:t>chování z role administrátora zdravotnic. služeb na aktivnější úlohu manažera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400" dirty="0"/>
              <a:t>prosadit ekonomické aspekty jako nedílnou součást rozhodování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400" dirty="0"/>
              <a:t>posílit odpovědnost lidí za jejich vlastní zdraví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28133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12EEF0B-9B3C-4525-86C9-C6AFE692F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CAC16D0-5B9A-4A17-9196-0C2B7F61450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úroveň zdravotní péče 10 %</a:t>
            </a:r>
          </a:p>
          <a:p>
            <a:endParaRPr lang="cs-CZ" dirty="0"/>
          </a:p>
          <a:p>
            <a:r>
              <a:rPr lang="cs-CZ" dirty="0"/>
              <a:t>životní a pracovní prostředí 20%</a:t>
            </a:r>
          </a:p>
          <a:p>
            <a:endParaRPr lang="cs-CZ" dirty="0"/>
          </a:p>
          <a:p>
            <a:r>
              <a:rPr lang="cs-CZ" dirty="0"/>
              <a:t>genetika 20%</a:t>
            </a:r>
          </a:p>
          <a:p>
            <a:endParaRPr lang="cs-CZ" dirty="0"/>
          </a:p>
          <a:p>
            <a:r>
              <a:rPr lang="cs-CZ" dirty="0"/>
              <a:t>životní styl 50%</a:t>
            </a:r>
          </a:p>
        </p:txBody>
      </p:sp>
    </p:spTree>
    <p:extLst>
      <p:ext uri="{BB962C8B-B14F-4D97-AF65-F5344CB8AC3E}">
        <p14:creationId xmlns:p14="http://schemas.microsoft.com/office/powerpoint/2010/main" val="386628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PLÁN </a:t>
            </a:r>
            <a:r>
              <a:rPr lang="cs-CZ" dirty="0" err="1" smtClean="0"/>
              <a:t>odpoleDNE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66273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          14.12.2021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specifika </a:t>
            </a:r>
            <a:r>
              <a:rPr lang="cs-CZ" dirty="0"/>
              <a:t>finančního řízení ve zdravotnictví </a:t>
            </a:r>
            <a:r>
              <a:rPr lang="cs-CZ" dirty="0" smtClean="0"/>
              <a:t>– </a:t>
            </a:r>
            <a:r>
              <a:rPr lang="cs-CZ" dirty="0"/>
              <a:t>model </a:t>
            </a:r>
            <a:r>
              <a:rPr lang="cs-CZ" dirty="0" smtClean="0"/>
              <a:t>BP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prezentace BP kolegů</a:t>
            </a:r>
          </a:p>
          <a:p>
            <a:pPr marL="0" indent="0">
              <a:buNone/>
            </a:pPr>
            <a:r>
              <a:rPr lang="cs-CZ" dirty="0" smtClean="0"/>
              <a:t>Mikoláš Opletal/Berenika Opletalová </a:t>
            </a:r>
          </a:p>
          <a:p>
            <a:pPr marL="0" indent="0">
              <a:buNone/>
            </a:pPr>
            <a:r>
              <a:rPr lang="cs-CZ" dirty="0" smtClean="0"/>
              <a:t>Markéta Nováčková</a:t>
            </a:r>
          </a:p>
          <a:p>
            <a:pPr marL="0" indent="0">
              <a:buNone/>
            </a:pPr>
            <a:r>
              <a:rPr lang="cs-CZ" dirty="0" smtClean="0"/>
              <a:t>Lucie Ouředníková</a:t>
            </a:r>
          </a:p>
          <a:p>
            <a:pPr marL="0" indent="0">
              <a:buNone/>
            </a:pPr>
            <a:r>
              <a:rPr lang="cs-CZ" dirty="0" smtClean="0"/>
              <a:t>Tereza Tichá</a:t>
            </a:r>
          </a:p>
          <a:p>
            <a:pPr marL="0" indent="0">
              <a:buNone/>
            </a:pPr>
            <a:r>
              <a:rPr lang="cs-CZ" dirty="0" smtClean="0"/>
              <a:t>Dagmar Kocmánková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107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</a:t>
            </a:r>
            <a:r>
              <a:rPr lang="cs-CZ" dirty="0" smtClean="0"/>
              <a:t>aktory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   rozhodování </a:t>
            </a:r>
            <a:r>
              <a:rPr lang="cs-CZ" dirty="0"/>
              <a:t>o stylu </a:t>
            </a:r>
            <a:r>
              <a:rPr lang="cs-CZ" dirty="0" smtClean="0"/>
              <a:t>života</a:t>
            </a:r>
          </a:p>
          <a:p>
            <a:r>
              <a:rPr lang="cs-CZ" dirty="0" smtClean="0"/>
              <a:t> diety</a:t>
            </a:r>
          </a:p>
          <a:p>
            <a:r>
              <a:rPr lang="cs-CZ" dirty="0" smtClean="0"/>
              <a:t> </a:t>
            </a:r>
            <a:r>
              <a:rPr lang="cs-CZ" dirty="0"/>
              <a:t>tělesná </a:t>
            </a:r>
            <a:r>
              <a:rPr lang="cs-CZ" dirty="0" smtClean="0"/>
              <a:t>aktivita</a:t>
            </a:r>
          </a:p>
          <a:p>
            <a:r>
              <a:rPr lang="cs-CZ" dirty="0" smtClean="0"/>
              <a:t> </a:t>
            </a:r>
            <a:r>
              <a:rPr lang="cs-CZ" dirty="0"/>
              <a:t>nezneužívání škodlivých látek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stále </a:t>
            </a:r>
            <a:r>
              <a:rPr lang="cs-CZ" dirty="0"/>
              <a:t>větší podíl než vlastní zdravotní péče jako </a:t>
            </a:r>
            <a:r>
              <a:rPr lang="cs-CZ" dirty="0" smtClean="0"/>
              <a:t>taková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426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PLÁN – PROČ?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pPr>
              <a:buNone/>
            </a:pPr>
            <a:r>
              <a:rPr lang="cs-CZ" dirty="0"/>
              <a:t>  </a:t>
            </a:r>
          </a:p>
          <a:p>
            <a:pPr>
              <a:buNone/>
            </a:pPr>
            <a:r>
              <a:rPr lang="cs-CZ" dirty="0"/>
              <a:t>    </a:t>
            </a:r>
            <a:r>
              <a:rPr lang="cs-CZ" sz="2900" dirty="0"/>
              <a:t>„Smyslem plánování není jen stanovit si svůj cíl,</a:t>
            </a:r>
          </a:p>
          <a:p>
            <a:pPr>
              <a:buNone/>
            </a:pPr>
            <a:r>
              <a:rPr lang="cs-CZ" sz="2900" dirty="0"/>
              <a:t>    ale hlavně se připravit na nečekané události.“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                                         </a:t>
            </a:r>
            <a:r>
              <a:rPr lang="cs-CZ" sz="2000" dirty="0"/>
              <a:t>Dwight D. Eisenhower (1890-1969)</a:t>
            </a:r>
          </a:p>
        </p:txBody>
      </p:sp>
    </p:spTree>
    <p:extLst>
      <p:ext uri="{BB962C8B-B14F-4D97-AF65-F5344CB8AC3E}">
        <p14:creationId xmlns:p14="http://schemas.microsoft.com/office/powerpoint/2010/main" val="1137939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dobrý BP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196752"/>
            <a:ext cx="8503920" cy="54326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0800" dirty="0"/>
              <a:t>10% nápad</a:t>
            </a:r>
          </a:p>
          <a:p>
            <a:pPr marL="0" indent="0">
              <a:buNone/>
            </a:pPr>
            <a:endParaRPr lang="cs-CZ" sz="10800" dirty="0"/>
          </a:p>
          <a:p>
            <a:pPr marL="0" indent="0">
              <a:buNone/>
            </a:pPr>
            <a:r>
              <a:rPr lang="cs-CZ" sz="10800" dirty="0"/>
              <a:t>10% já </a:t>
            </a:r>
          </a:p>
          <a:p>
            <a:pPr marL="0" indent="0">
              <a:buNone/>
            </a:pPr>
            <a:endParaRPr lang="cs-CZ" sz="10800" dirty="0"/>
          </a:p>
          <a:p>
            <a:pPr marL="0" indent="0">
              <a:buNone/>
            </a:pPr>
            <a:r>
              <a:rPr lang="cs-CZ" sz="10800" dirty="0"/>
              <a:t>20% průzkum trhu (konkurence)</a:t>
            </a:r>
          </a:p>
          <a:p>
            <a:pPr marL="0" indent="0">
              <a:buNone/>
            </a:pPr>
            <a:endParaRPr lang="cs-CZ" sz="10800" dirty="0"/>
          </a:p>
          <a:p>
            <a:pPr marL="0" indent="0">
              <a:buNone/>
            </a:pPr>
            <a:r>
              <a:rPr lang="cs-CZ" sz="10800" dirty="0"/>
              <a:t>20% marketing</a:t>
            </a:r>
          </a:p>
          <a:p>
            <a:pPr marL="0" indent="0">
              <a:buNone/>
            </a:pPr>
            <a:endParaRPr lang="cs-CZ" sz="10800" dirty="0"/>
          </a:p>
          <a:p>
            <a:pPr marL="0" indent="0">
              <a:buNone/>
            </a:pPr>
            <a:r>
              <a:rPr lang="cs-CZ" sz="10800" dirty="0"/>
              <a:t>10% strategický plán</a:t>
            </a:r>
          </a:p>
          <a:p>
            <a:pPr marL="0" indent="0">
              <a:buNone/>
            </a:pPr>
            <a:r>
              <a:rPr lang="cs-CZ" sz="10800" dirty="0"/>
              <a:t>        (pravidla, směrnice, operace, postupy)</a:t>
            </a:r>
          </a:p>
          <a:p>
            <a:pPr marL="0" indent="0">
              <a:buNone/>
            </a:pPr>
            <a:endParaRPr lang="cs-CZ" sz="10800" dirty="0"/>
          </a:p>
          <a:p>
            <a:pPr marL="0" indent="0">
              <a:buNone/>
            </a:pPr>
            <a:r>
              <a:rPr lang="cs-CZ" sz="10800" dirty="0"/>
              <a:t>30% průzkum trhu mezi zákazníky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500" dirty="0"/>
              <a:t>                                                                            </a:t>
            </a:r>
          </a:p>
          <a:p>
            <a:pPr marL="0" indent="0">
              <a:buNone/>
            </a:pPr>
            <a:r>
              <a:rPr lang="cs-CZ" sz="3500" dirty="0"/>
              <a:t>                                                    </a:t>
            </a:r>
          </a:p>
          <a:p>
            <a:pPr marL="0" indent="0">
              <a:buNone/>
            </a:pPr>
            <a:r>
              <a:rPr lang="cs-CZ" sz="5800" dirty="0"/>
              <a:t>                                                                                              C. </a:t>
            </a:r>
            <a:r>
              <a:rPr lang="cs-CZ" sz="5800" dirty="0" err="1"/>
              <a:t>Todd</a:t>
            </a:r>
            <a:r>
              <a:rPr lang="cs-CZ" sz="5800" dirty="0"/>
              <a:t>: Start up. </a:t>
            </a:r>
            <a:r>
              <a:rPr lang="cs-CZ" sz="5800" dirty="0" err="1"/>
              <a:t>How</a:t>
            </a:r>
            <a:r>
              <a:rPr lang="cs-CZ" sz="5800" dirty="0"/>
              <a:t> to </a:t>
            </a:r>
            <a:r>
              <a:rPr lang="cs-CZ" sz="5800" dirty="0" err="1"/>
              <a:t>Build</a:t>
            </a:r>
            <a:r>
              <a:rPr lang="cs-CZ" sz="5800" dirty="0"/>
              <a:t> a Business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7879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3333217-2E52-459A-B9FC-C5287969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v rozhodování/budoucím úspěchu pomůže?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63DC7DD-F4BF-46CC-A712-9F49D547FFD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2132856"/>
            <a:ext cx="8503920" cy="3966192"/>
          </a:xfrm>
        </p:spPr>
        <p:txBody>
          <a:bodyPr/>
          <a:lstStyle/>
          <a:p>
            <a:r>
              <a:rPr lang="cs-CZ" dirty="0"/>
              <a:t>dobrý Business plán (</a:t>
            </a:r>
            <a:r>
              <a:rPr lang="cs-CZ" dirty="0" err="1"/>
              <a:t>Canvas</a:t>
            </a:r>
            <a:r>
              <a:rPr lang="cs-CZ" dirty="0"/>
              <a:t>/„klasika“ BP)</a:t>
            </a:r>
          </a:p>
          <a:p>
            <a:endParaRPr lang="cs-CZ" dirty="0"/>
          </a:p>
          <a:p>
            <a:r>
              <a:rPr lang="cs-CZ" dirty="0"/>
              <a:t>průzkum trhu/názory zákazníků</a:t>
            </a:r>
          </a:p>
          <a:p>
            <a:endParaRPr lang="cs-CZ" dirty="0"/>
          </a:p>
          <a:p>
            <a:r>
              <a:rPr lang="cs-CZ" dirty="0"/>
              <a:t>analýzy (trhu, konkurenčního prostředí, SMART, SWOT, PESTEL)</a:t>
            </a:r>
          </a:p>
          <a:p>
            <a:endParaRPr lang="cs-CZ" dirty="0"/>
          </a:p>
          <a:p>
            <a:r>
              <a:rPr lang="cs-CZ" dirty="0"/>
              <a:t>nekalá výhoda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383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B1A7C2A-DB57-4F7B-B9ED-20CD7078E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LEAN CANVAS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="" xmlns:a16="http://schemas.microsoft.com/office/drawing/2014/main" id="{B08A4313-17BF-461E-A7FF-D5E869FABCC6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214064" y="1556792"/>
          <a:ext cx="8750424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r:id="rId3" imgW="4571803" imgH="3429000" progId="AcroExch.Document.DC">
                  <p:embed/>
                </p:oleObj>
              </mc:Choice>
              <mc:Fallback>
                <p:oleObj name="Acrobat Document" r:id="rId3" imgW="4571803" imgH="3429000" progId="AcroExch.Document.DC">
                  <p:embed/>
                  <p:pic>
                    <p:nvPicPr>
                      <p:cNvPr id="5" name="Zástupný obsah 4">
                        <a:extLst>
                          <a:ext uri="{FF2B5EF4-FFF2-40B4-BE49-F238E27FC236}">
                            <a16:creationId xmlns="" xmlns:a16="http://schemas.microsoft.com/office/drawing/2014/main" id="{B08A4313-17BF-461E-A7FF-D5E869FABC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064" y="1556792"/>
                        <a:ext cx="8750424" cy="489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266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BP – základní součásti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680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1/ popis společnosti (soulad s vizí)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2/ vymezení produktu/služby (výhody a rizika)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3/ marketingový plán (útok na emoce zákazníka)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4/ management plán (subjekty a jejich role)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5/ provozní plán (prostor, lidé, vztahy)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6/ finanční plán (účetnictví, BEP)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7/ legislativní plán (předpisy které mohou ovlivnit BP)</a:t>
            </a:r>
          </a:p>
        </p:txBody>
      </p:sp>
    </p:spTree>
    <p:extLst>
      <p:ext uri="{BB962C8B-B14F-4D97-AF65-F5344CB8AC3E}">
        <p14:creationId xmlns:p14="http://schemas.microsoft.com/office/powerpoint/2010/main" val="2007264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7860112-F92F-41A5-AD6D-41E3C123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1/ POPIS SPOLEČNOSTI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CC3CD50-41E6-48AB-B53C-C332A565303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údaje o vlastníkovi</a:t>
            </a:r>
          </a:p>
          <a:p>
            <a:endParaRPr lang="cs-CZ" dirty="0"/>
          </a:p>
          <a:p>
            <a:r>
              <a:rPr lang="cs-CZ" dirty="0"/>
              <a:t>název a sídlo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právní subjektivita</a:t>
            </a:r>
          </a:p>
          <a:p>
            <a:endParaRPr lang="cs-CZ" dirty="0"/>
          </a:p>
          <a:p>
            <a:r>
              <a:rPr lang="cs-CZ" dirty="0"/>
              <a:t>tradice (zkušenost)/novinka (den zahájení činnosti)</a:t>
            </a:r>
          </a:p>
          <a:p>
            <a:endParaRPr lang="cs-CZ" dirty="0"/>
          </a:p>
          <a:p>
            <a:r>
              <a:rPr lang="cs-CZ" dirty="0"/>
              <a:t>vize a cíl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3178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640FBE4-1EF3-4C91-893C-41CF2F19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1/ popis společnosti: soulad s vizí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842B2F9-CCFA-4364-8529-5540E9D8B36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MISE (poslání/smysl fy)</a:t>
            </a:r>
          </a:p>
          <a:p>
            <a:endParaRPr lang="cs-CZ" dirty="0"/>
          </a:p>
          <a:p>
            <a:r>
              <a:rPr lang="cs-CZ" dirty="0"/>
              <a:t>VIZE (ideální stav, kterého chceme dosíci)</a:t>
            </a:r>
          </a:p>
          <a:p>
            <a:endParaRPr lang="cs-CZ" dirty="0"/>
          </a:p>
          <a:p>
            <a:r>
              <a:rPr lang="cs-CZ" dirty="0"/>
              <a:t>STRATEGIE (dlouhodobý plán, jak dosíci cíle)</a:t>
            </a:r>
          </a:p>
          <a:p>
            <a:endParaRPr lang="cs-CZ" dirty="0"/>
          </a:p>
          <a:p>
            <a:r>
              <a:rPr lang="cs-CZ" dirty="0"/>
              <a:t>TAKTIKA (konkrétní činnosti a postupy)</a:t>
            </a:r>
          </a:p>
        </p:txBody>
      </p:sp>
    </p:spTree>
    <p:extLst>
      <p:ext uri="{BB962C8B-B14F-4D97-AF65-F5344CB8AC3E}">
        <p14:creationId xmlns:p14="http://schemas.microsoft.com/office/powerpoint/2010/main" val="17867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9F0473A-B534-4297-8322-7F5A3659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cs-CZ" dirty="0"/>
              <a:t>zákon č. 372/2011 Sb. o zdravotních službách a podmínkách jejich poskytování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8A18A50-70FA-4FDC-B308-DC5FCC6C9A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          </a:t>
            </a:r>
          </a:p>
          <a:p>
            <a:pPr marL="0" indent="0">
              <a:buNone/>
            </a:pPr>
            <a:r>
              <a:rPr lang="cs-CZ" b="1" dirty="0"/>
              <a:t>          OBECNÉ PODMÍNKY POSKYTOVÁNÍ </a:t>
            </a:r>
          </a:p>
          <a:p>
            <a:pPr marL="0" indent="0">
              <a:buNone/>
            </a:pPr>
            <a:r>
              <a:rPr lang="cs-CZ" b="1" dirty="0"/>
              <a:t>                     ZDRAVOTNÍCH SLUŽEB</a:t>
            </a:r>
          </a:p>
          <a:p>
            <a:pPr marL="0" indent="0">
              <a:buNone/>
            </a:pPr>
            <a:r>
              <a:rPr lang="cs-CZ" dirty="0"/>
              <a:t>                                              § 11</a:t>
            </a:r>
          </a:p>
          <a:p>
            <a:pPr marL="0" indent="0">
              <a:buNone/>
            </a:pPr>
            <a:r>
              <a:rPr lang="cs-CZ" b="1" dirty="0"/>
              <a:t>              Poskytování zdravotních služeb</a:t>
            </a:r>
          </a:p>
          <a:p>
            <a:pPr marL="0" indent="0">
              <a:buNone/>
            </a:pPr>
            <a:r>
              <a:rPr lang="cs-CZ" dirty="0"/>
              <a:t>Poskytovatel může poskytovat pouze zdravotní služby uvedené v oprávnění k poskytování zdravotních služeb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541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C7DFB9E-9158-4D9F-9F2F-0D2C15334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98448"/>
          </a:xfrm>
        </p:spPr>
        <p:txBody>
          <a:bodyPr>
            <a:normAutofit fontScale="90000"/>
          </a:bodyPr>
          <a:lstStyle/>
          <a:p>
            <a:r>
              <a:rPr lang="cs-CZ" dirty="0"/>
              <a:t> 1/popis společnosti                                                      REGISTRACE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6802EF9-B298-412D-8590-B1A14BFBA2A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400" b="1" dirty="0"/>
              <a:t>       Rozhodnutí o udělení oprávnění k poskytování </a:t>
            </a:r>
            <a:br>
              <a:rPr lang="cs-CZ" sz="2400" b="1" dirty="0"/>
            </a:br>
            <a:endParaRPr lang="cs-CZ" sz="2400" b="1" i="0" u="none" strike="noStrike" baseline="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800" b="1" i="0" u="none" strike="noStrike" baseline="0" dirty="0">
                <a:latin typeface="Calibri" panose="020F0502020204030204" pitchFamily="34" charset="0"/>
              </a:rPr>
              <a:t>správní rozhodnutí</a:t>
            </a:r>
            <a:r>
              <a:rPr lang="cs-CZ" sz="2800" b="0" i="0" u="none" strike="noStrike" baseline="0" dirty="0">
                <a:latin typeface="Calibri" panose="020F0502020204030204" pitchFamily="34" charset="0"/>
              </a:rPr>
              <a:t>, kterým správní úřad uděluje souhlas k činnosti, kterou žadatel zamýšlí provozovat</a:t>
            </a: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</a:rPr>
              <a:t>                                          u</a:t>
            </a:r>
            <a:r>
              <a:rPr lang="cs-CZ" sz="2800" b="0" i="0" u="none" strike="noStrike" baseline="0" dirty="0">
                <a:latin typeface="Calibri" panose="020F0502020204030204" pitchFamily="34" charset="0"/>
              </a:rPr>
              <a:t>děluje:</a:t>
            </a: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</a:rPr>
              <a:t> </a:t>
            </a:r>
            <a:endParaRPr lang="cs-CZ" sz="2800" b="0" i="0" u="none" strike="noStrike" baseline="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400" b="1" i="0" u="none" strike="noStrike" baseline="0" dirty="0">
                <a:latin typeface="Georgia" panose="02040502050405020303" pitchFamily="18" charset="0"/>
              </a:rPr>
              <a:t>              Krajský úřad</a:t>
            </a:r>
            <a:r>
              <a:rPr lang="cs-CZ" sz="2400" b="0" i="0" u="none" strike="noStrike" baseline="0" dirty="0">
                <a:latin typeface="Georgia" panose="02040502050405020303" pitchFamily="18" charset="0"/>
              </a:rPr>
              <a:t>, </a:t>
            </a:r>
            <a:r>
              <a:rPr lang="cs-CZ" sz="2400" b="1" i="0" u="none" strike="noStrike" baseline="0" dirty="0">
                <a:latin typeface="Georgia" panose="02040502050405020303" pitchFamily="18" charset="0"/>
              </a:rPr>
              <a:t>odbor zdravotnictví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74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zkouška(leden 2022)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                      </a:t>
            </a:r>
          </a:p>
          <a:p>
            <a:pPr>
              <a:buNone/>
            </a:pPr>
            <a:r>
              <a:rPr lang="cs-CZ" dirty="0"/>
              <a:t>           </a:t>
            </a:r>
            <a:r>
              <a:rPr lang="cs-CZ" dirty="0" smtClean="0"/>
              <a:t>zpracování </a:t>
            </a:r>
            <a:r>
              <a:rPr lang="cs-CZ" dirty="0"/>
              <a:t>BP: služba z oblasti zdravotnictví, </a:t>
            </a:r>
          </a:p>
          <a:p>
            <a:pPr>
              <a:buNone/>
            </a:pPr>
            <a:r>
              <a:rPr lang="cs-CZ" dirty="0"/>
              <a:t>                                         nebo sociální péče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</a:t>
            </a:r>
            <a:r>
              <a:rPr lang="cs-CZ" dirty="0" smtClean="0"/>
              <a:t>seminární </a:t>
            </a:r>
            <a:r>
              <a:rPr lang="cs-CZ" dirty="0"/>
              <a:t>práce  - týden před zkouškou   </a:t>
            </a:r>
          </a:p>
          <a:p>
            <a:pPr>
              <a:buNone/>
            </a:pPr>
            <a:r>
              <a:rPr lang="cs-CZ" dirty="0"/>
              <a:t>                                              </a:t>
            </a:r>
            <a:r>
              <a:rPr lang="cs-CZ" dirty="0" smtClean="0"/>
              <a:t>(</a:t>
            </a:r>
            <a:r>
              <a:rPr lang="cs-CZ" dirty="0"/>
              <a:t>max. 10 stran)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prezentace – jednotlivec/dvojice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953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204887E-8E9C-432F-9BC7-61A1D996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243408"/>
            <a:ext cx="8534400" cy="1770456"/>
          </a:xfrm>
        </p:spPr>
        <p:txBody>
          <a:bodyPr>
            <a:normAutofit/>
          </a:bodyPr>
          <a:lstStyle/>
          <a:p>
            <a:r>
              <a:rPr lang="cs-CZ" dirty="0"/>
              <a:t> 1/popis společnosti</a:t>
            </a:r>
            <a:br>
              <a:rPr lang="cs-CZ" dirty="0"/>
            </a:br>
            <a:r>
              <a:rPr lang="cs-CZ" sz="2200" b="1" dirty="0"/>
              <a:t>Žádost o udělení oprávnění k poskytování zdravotních služeb</a:t>
            </a:r>
            <a:br>
              <a:rPr lang="cs-CZ" sz="2200" b="1" dirty="0"/>
            </a:br>
            <a:endParaRPr lang="cs-CZ" sz="2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742F0E5-B11F-4628-9A39-6BB094B43D3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800" b="1" i="0" u="none" strike="noStrike" baseline="0" dirty="0">
                <a:latin typeface="Georgia" panose="02040502050405020303" pitchFamily="18" charset="0"/>
              </a:rPr>
              <a:t>                              FYZICKÁ OSOBA</a:t>
            </a:r>
          </a:p>
          <a:p>
            <a:pPr marL="0" indent="0">
              <a:buNone/>
            </a:pPr>
            <a:endParaRPr lang="cs-CZ" sz="2800" b="0" i="0" u="none" strike="noStrike" baseline="0" dirty="0">
              <a:latin typeface="Georgia" panose="02040502050405020303" pitchFamily="18" charset="0"/>
            </a:endParaRPr>
          </a:p>
          <a:p>
            <a:r>
              <a:rPr lang="cs-CZ" sz="2800" dirty="0">
                <a:latin typeface="Georgia" panose="02040502050405020303" pitchFamily="18" charset="0"/>
              </a:rPr>
              <a:t>z</a:t>
            </a:r>
            <a:r>
              <a:rPr lang="cs-CZ" sz="2800" b="0" i="0" u="none" strike="noStrike" baseline="0" dirty="0">
                <a:latin typeface="Georgia" panose="02040502050405020303" pitchFamily="18" charset="0"/>
              </a:rPr>
              <a:t>působilá k právním úkonům</a:t>
            </a:r>
          </a:p>
          <a:p>
            <a:r>
              <a:rPr lang="cs-CZ" sz="2800" b="0" i="0" u="none" strike="noStrike" baseline="0" dirty="0">
                <a:latin typeface="Georgia" panose="02040502050405020303" pitchFamily="18" charset="0"/>
              </a:rPr>
              <a:t>bezúhonná („čistý“ trestní rejstřík)</a:t>
            </a:r>
          </a:p>
          <a:p>
            <a:r>
              <a:rPr lang="cs-CZ" sz="2800" dirty="0">
                <a:latin typeface="Georgia" panose="02040502050405020303" pitchFamily="18" charset="0"/>
              </a:rPr>
              <a:t>způsobilá odborně</a:t>
            </a:r>
          </a:p>
          <a:p>
            <a:endParaRPr lang="cs-CZ" sz="2800" b="0" i="0" u="none" strike="noStrike" baseline="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800" b="0" i="0" u="none" strike="noStrike" baseline="0" dirty="0">
                <a:latin typeface="Georgia" panose="02040502050405020303" pitchFamily="18" charset="0"/>
              </a:rPr>
              <a:t>oprávněná poskytovat zdravotní péči v rozsahu a způsobem odpovídajícím její odborné způsobilosti</a:t>
            </a:r>
          </a:p>
        </p:txBody>
      </p:sp>
    </p:spTree>
    <p:extLst>
      <p:ext uri="{BB962C8B-B14F-4D97-AF65-F5344CB8AC3E}">
        <p14:creationId xmlns:p14="http://schemas.microsoft.com/office/powerpoint/2010/main" val="828236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0F790DA-19C4-446F-9D26-5831DD052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531440"/>
            <a:ext cx="8534400" cy="2058488"/>
          </a:xfrm>
        </p:spPr>
        <p:txBody>
          <a:bodyPr>
            <a:normAutofit/>
          </a:bodyPr>
          <a:lstStyle/>
          <a:p>
            <a:r>
              <a:rPr lang="cs-CZ" dirty="0"/>
              <a:t>     1/popis společnosti                                     </a:t>
            </a:r>
            <a:r>
              <a:rPr lang="cs-CZ" sz="2000" b="1" dirty="0"/>
              <a:t>Žádost o udělení oprávnění k poskytování zdravotních služeb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8B588B2-B832-4165-A0CE-5E898FFFA13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800" b="1" i="0" u="none" strike="noStrike" baseline="0" dirty="0">
                <a:latin typeface="Georgia" panose="02040502050405020303" pitchFamily="18" charset="0"/>
              </a:rPr>
              <a:t>                          PRÁVNICKÁ OSOBA</a:t>
            </a:r>
          </a:p>
          <a:p>
            <a:pPr marL="0" indent="0">
              <a:buNone/>
            </a:pPr>
            <a:endParaRPr lang="cs-CZ" sz="2800" b="1" i="0" u="none" strike="noStrike" baseline="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800" dirty="0">
                <a:latin typeface="Georgia" panose="02040502050405020303" pitchFamily="18" charset="0"/>
              </a:rPr>
              <a:t>                                       s.r.o., a.s.</a:t>
            </a:r>
            <a:endParaRPr lang="cs-CZ" sz="2800" i="0" u="none" strike="noStrike" baseline="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800" b="1" i="0" u="none" strike="noStrike" baseline="0" dirty="0">
                <a:latin typeface="Georgia" panose="02040502050405020303" pitchFamily="18" charset="0"/>
              </a:rPr>
              <a:t>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648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0F790DA-19C4-446F-9D26-5831DD052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-531440"/>
            <a:ext cx="8534400" cy="2058488"/>
          </a:xfrm>
        </p:spPr>
        <p:txBody>
          <a:bodyPr>
            <a:normAutofit/>
          </a:bodyPr>
          <a:lstStyle/>
          <a:p>
            <a:r>
              <a:rPr lang="cs-CZ" dirty="0"/>
              <a:t>     1/popis společnosti                                     </a:t>
            </a:r>
            <a:r>
              <a:rPr lang="cs-CZ" sz="2000" b="1" dirty="0"/>
              <a:t>Žádost o udělení oprávnění k poskytování zdravotních služeb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8B588B2-B832-4165-A0CE-5E898FFFA13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800" b="1" i="0" u="none" strike="noStrike" baseline="0" dirty="0">
                <a:latin typeface="Georgia" panose="02040502050405020303" pitchFamily="18" charset="0"/>
              </a:rPr>
              <a:t>          PRÁVNICKÁ NEBO FYZICKÁ OSOBA,</a:t>
            </a:r>
          </a:p>
          <a:p>
            <a:pPr marL="0" indent="0">
              <a:buNone/>
            </a:pPr>
            <a:r>
              <a:rPr lang="cs-CZ" sz="2800" b="1" i="0" u="none" strike="noStrike" baseline="0" dirty="0">
                <a:latin typeface="Georgia" panose="02040502050405020303" pitchFamily="18" charset="0"/>
              </a:rPr>
              <a:t>       která nemá ODBORNOU ZPŮSOBILOST</a:t>
            </a:r>
          </a:p>
          <a:p>
            <a:pPr marL="0" indent="0">
              <a:buNone/>
            </a:pPr>
            <a:r>
              <a:rPr lang="cs-CZ" sz="2800" b="0" i="0" u="none" strike="noStrike" baseline="0" dirty="0">
                <a:latin typeface="Georgia" panose="02040502050405020303" pitchFamily="18" charset="0"/>
              </a:rPr>
              <a:t>                      ustanovení odborného zástupce</a:t>
            </a:r>
          </a:p>
          <a:p>
            <a:r>
              <a:rPr lang="cs-CZ" sz="2800" dirty="0">
                <a:latin typeface="Georgia" panose="02040502050405020303" pitchFamily="18" charset="0"/>
              </a:rPr>
              <a:t>o</a:t>
            </a:r>
            <a:r>
              <a:rPr lang="cs-CZ" sz="2800" b="0" i="0" u="none" strike="noStrike" baseline="0" dirty="0">
                <a:latin typeface="Georgia" panose="02040502050405020303" pitchFamily="18" charset="0"/>
              </a:rPr>
              <a:t>dborný zástupce musí splňovat podmínky odborné způsobilosti k výkonu povolání zdravotnického pracovníka</a:t>
            </a:r>
          </a:p>
          <a:p>
            <a:r>
              <a:rPr lang="cs-CZ" sz="2800" dirty="0">
                <a:latin typeface="Georgia" panose="02040502050405020303" pitchFamily="18" charset="0"/>
              </a:rPr>
              <a:t>o</a:t>
            </a:r>
            <a:r>
              <a:rPr lang="cs-CZ" sz="2800" b="0" i="0" u="none" strike="noStrike" baseline="0" dirty="0">
                <a:latin typeface="Georgia" panose="02040502050405020303" pitchFamily="18" charset="0"/>
              </a:rPr>
              <a:t>dborný zástupce musí být v pracovněprávním vztahu k provozovateli NZZ,(pokud není společníkem obchodní společnosti, která je provozovatelem NZZ)              odpovídá za odborné vedení NZZ.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2939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1D2305D-65AC-4C97-A098-EDE858C28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6"/>
            <a:ext cx="8534400" cy="1760240"/>
          </a:xfrm>
        </p:spPr>
        <p:txBody>
          <a:bodyPr>
            <a:normAutofit/>
          </a:bodyPr>
          <a:lstStyle/>
          <a:p>
            <a:pPr marL="0" indent="0"/>
            <a:r>
              <a:rPr lang="cs-CZ" dirty="0"/>
              <a:t>2/ VYMEZENÍ SLUŽBY (výhody a rizika)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02326CB-8EDA-4E52-AE26-F110D84F3B1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poskytování zdravotních služeb/péče</a:t>
            </a:r>
          </a:p>
        </p:txBody>
      </p:sp>
    </p:spTree>
    <p:extLst>
      <p:ext uri="{BB962C8B-B14F-4D97-AF65-F5344CB8AC3E}">
        <p14:creationId xmlns:p14="http://schemas.microsoft.com/office/powerpoint/2010/main" val="767977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9F99782-9D48-4953-8C98-1B85CAF5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2/ VYMEZENÍ SLUŽBY (popis)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EB6BB61-3A4E-4E1D-8919-DC97614988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82453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JAK služba funguje?</a:t>
            </a:r>
          </a:p>
          <a:p>
            <a:endParaRPr lang="cs-CZ" dirty="0"/>
          </a:p>
          <a:p>
            <a:r>
              <a:rPr lang="cs-CZ" dirty="0"/>
              <a:t>KOMU/ČEMU slouží?</a:t>
            </a:r>
          </a:p>
          <a:p>
            <a:endParaRPr lang="cs-CZ" dirty="0"/>
          </a:p>
          <a:p>
            <a:r>
              <a:rPr lang="cs-CZ" dirty="0"/>
              <a:t>KDY podnikání začne/probíhá?</a:t>
            </a:r>
          </a:p>
          <a:p>
            <a:endParaRPr lang="cs-CZ" dirty="0"/>
          </a:p>
          <a:p>
            <a:r>
              <a:rPr lang="cs-CZ" dirty="0"/>
              <a:t>KDE podnikání začne/probíhá?</a:t>
            </a:r>
          </a:p>
          <a:p>
            <a:endParaRPr lang="cs-CZ" dirty="0"/>
          </a:p>
          <a:p>
            <a:r>
              <a:rPr lang="cs-CZ" dirty="0"/>
              <a:t>JAKÉ jsou speciální výhody produktu/služby?</a:t>
            </a:r>
          </a:p>
          <a:p>
            <a:endParaRPr lang="cs-CZ" dirty="0"/>
          </a:p>
          <a:p>
            <a:r>
              <a:rPr lang="cs-CZ" dirty="0"/>
              <a:t>JAKÉ věci a zázemí jsou třeba k podnikání?</a:t>
            </a:r>
          </a:p>
          <a:p>
            <a:endParaRPr lang="cs-CZ" dirty="0"/>
          </a:p>
          <a:p>
            <a:r>
              <a:rPr lang="cs-CZ" dirty="0"/>
              <a:t>JAKÁ jsou rizika podnikání?</a:t>
            </a:r>
          </a:p>
        </p:txBody>
      </p:sp>
    </p:spTree>
    <p:extLst>
      <p:ext uri="{BB962C8B-B14F-4D97-AF65-F5344CB8AC3E}">
        <p14:creationId xmlns:p14="http://schemas.microsoft.com/office/powerpoint/2010/main" val="31777104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C301A2-C173-4649-8EB8-5B15D7E2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r>
              <a:rPr lang="cs-CZ" dirty="0"/>
              <a:t>2/ vymezení produktu/služby: </a:t>
            </a:r>
            <a:r>
              <a:rPr lang="cs-CZ" b="1" dirty="0"/>
              <a:t>forma</a:t>
            </a:r>
            <a:r>
              <a:rPr lang="cs-CZ" dirty="0"/>
              <a:t> a 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5C25A5B-0D25-4C9A-8DFC-93B35D38E73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                                       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smlouva s pojišťovnou </a:t>
            </a:r>
          </a:p>
          <a:p>
            <a:pPr marL="0" indent="0">
              <a:buNone/>
            </a:pPr>
            <a:r>
              <a:rPr lang="cs-CZ" dirty="0"/>
              <a:t>   (výběrové a následně dohadovací řízení)</a:t>
            </a:r>
          </a:p>
          <a:p>
            <a:endParaRPr lang="cs-CZ" dirty="0"/>
          </a:p>
          <a:p>
            <a:r>
              <a:rPr lang="cs-CZ" dirty="0"/>
              <a:t>bez smlouvy s pojišťovnou</a:t>
            </a:r>
          </a:p>
          <a:p>
            <a:endParaRPr lang="cs-CZ" dirty="0"/>
          </a:p>
          <a:p>
            <a:r>
              <a:rPr lang="cs-CZ" dirty="0"/>
              <a:t>kombinace variant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5099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7F08394-EB19-40E9-999E-07163834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8912"/>
          </a:xfrm>
        </p:spPr>
        <p:txBody>
          <a:bodyPr>
            <a:normAutofit/>
          </a:bodyPr>
          <a:lstStyle/>
          <a:p>
            <a:r>
              <a:rPr lang="cs-CZ" dirty="0"/>
              <a:t>2/ vymezení služby: forma a </a:t>
            </a:r>
            <a:r>
              <a:rPr lang="cs-CZ" b="1" dirty="0"/>
              <a:t>obsah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295F4A8-9A42-4D30-83BA-57F61D83D1E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987552"/>
            <a:ext cx="8503920" cy="6113856"/>
          </a:xfrm>
        </p:spPr>
        <p:txBody>
          <a:bodyPr>
            <a:normAutofit lnSpcReduction="10000"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0" i="0" u="none" strike="noStrike" baseline="0" dirty="0">
                <a:latin typeface="Calibri" panose="020F0502020204030204" pitchFamily="34" charset="0"/>
              </a:rPr>
              <a:t>      </a:t>
            </a:r>
            <a:r>
              <a:rPr lang="cs-CZ" sz="2800" b="0" i="0" u="none" strike="noStrike" baseline="0" dirty="0">
                <a:latin typeface="Georgia" panose="02040502050405020303" pitchFamily="18" charset="0"/>
              </a:rPr>
              <a:t>ROZSAH</a:t>
            </a:r>
          </a:p>
          <a:p>
            <a:r>
              <a:rPr lang="cs-CZ" sz="2800" b="0" i="0" u="none" strike="noStrike" baseline="0" dirty="0">
                <a:latin typeface="Georgia" panose="02040502050405020303" pitchFamily="18" charset="0"/>
              </a:rPr>
              <a:t>poradenská </a:t>
            </a:r>
          </a:p>
          <a:p>
            <a:r>
              <a:rPr lang="cs-CZ" sz="2800" b="0" i="0" u="none" strike="noStrike" baseline="0" dirty="0">
                <a:latin typeface="Georgia" panose="02040502050405020303" pitchFamily="18" charset="0"/>
              </a:rPr>
              <a:t>ošetřovatelská</a:t>
            </a:r>
          </a:p>
          <a:p>
            <a:r>
              <a:rPr lang="cs-CZ" sz="2800" b="0" i="0" u="none" strike="noStrike" baseline="0" dirty="0">
                <a:latin typeface="Georgia" panose="02040502050405020303" pitchFamily="18" charset="0"/>
              </a:rPr>
              <a:t>diagnostická</a:t>
            </a:r>
          </a:p>
          <a:p>
            <a:r>
              <a:rPr lang="cs-CZ" sz="2800" b="0" i="0" u="none" strike="noStrike" baseline="0" dirty="0">
                <a:latin typeface="Georgia" panose="02040502050405020303" pitchFamily="18" charset="0"/>
              </a:rPr>
              <a:t>preventivní</a:t>
            </a:r>
          </a:p>
          <a:p>
            <a:r>
              <a:rPr lang="cs-CZ" sz="2800" b="0" i="0" u="none" strike="noStrike" baseline="0" dirty="0">
                <a:latin typeface="Georgia" panose="02040502050405020303" pitchFamily="18" charset="0"/>
              </a:rPr>
              <a:t>rehabilitační</a:t>
            </a:r>
          </a:p>
          <a:p>
            <a:r>
              <a:rPr lang="cs-CZ" sz="2800" b="0" i="0" u="none" strike="noStrike" baseline="0" dirty="0">
                <a:latin typeface="Georgia" panose="02040502050405020303" pitchFamily="18" charset="0"/>
              </a:rPr>
              <a:t>lázeňská</a:t>
            </a:r>
          </a:p>
          <a:p>
            <a:r>
              <a:rPr lang="cs-CZ" sz="2800" b="0" i="0" u="none" strike="noStrike" baseline="0" dirty="0">
                <a:latin typeface="Georgia" panose="02040502050405020303" pitchFamily="18" charset="0"/>
              </a:rPr>
              <a:t>léčebná a lékárenská </a:t>
            </a:r>
          </a:p>
          <a:p>
            <a:r>
              <a:rPr lang="cs-CZ" sz="2800" b="0" i="0" u="none" strike="noStrike" baseline="0" dirty="0">
                <a:latin typeface="Georgia" panose="02040502050405020303" pitchFamily="18" charset="0"/>
              </a:rPr>
              <a:t>poskytování zdravotnických prostředků a dopravní zdravotnické služby sloužící k přepravě nemocných</a:t>
            </a:r>
          </a:p>
          <a:p>
            <a:pPr marL="0" indent="0">
              <a:buNone/>
            </a:pPr>
            <a:r>
              <a:rPr lang="cs-CZ" sz="2800" dirty="0">
                <a:latin typeface="Georgia" panose="02040502050405020303" pitchFamily="18" charset="0"/>
              </a:rPr>
              <a:t>FORMA (ZPŮSOB)</a:t>
            </a:r>
            <a:endParaRPr lang="cs-CZ" sz="2800" b="0" i="0" u="none" strike="noStrike" baseline="0" dirty="0">
              <a:latin typeface="Georgia" panose="02040502050405020303" pitchFamily="18" charset="0"/>
            </a:endParaRPr>
          </a:p>
          <a:p>
            <a:r>
              <a:rPr lang="cs-CZ" sz="2800" b="0" i="0" u="none" strike="noStrike" baseline="0" dirty="0">
                <a:latin typeface="Georgia" panose="02040502050405020303" pitchFamily="18" charset="0"/>
              </a:rPr>
              <a:t>ambulantní, nebo ústavní (lůžková)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2083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4FBD5B-72D9-4613-8F7F-4B5E2B510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3/ MARKETINGOVÝ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027E0FD-C797-4FE5-90B7-A7FB3E04690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dirty="0"/>
              <a:t>                                        MARKETING</a:t>
            </a:r>
          </a:p>
          <a:p>
            <a:pPr marL="0" indent="0">
              <a:buNone/>
            </a:pPr>
            <a:r>
              <a:rPr lang="cs-CZ" sz="2600" dirty="0"/>
              <a:t>proces spojující schopnosti podniku s požadavky zákazníků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/>
              <a:t>                              ÚSPĚŠNÝ MARKETING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dirty="0"/>
              <a:t>správný produkt/služby</a:t>
            </a:r>
          </a:p>
          <a:p>
            <a:r>
              <a:rPr lang="cs-CZ" sz="2600" dirty="0"/>
              <a:t>správný čas</a:t>
            </a:r>
          </a:p>
          <a:p>
            <a:r>
              <a:rPr lang="cs-CZ" sz="2600" dirty="0"/>
              <a:t>správné místo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/>
              <a:t>JISTOTA, ŽE ZÁKAZNÍK BYL „O TOM“ INFORMOVÁN</a:t>
            </a:r>
          </a:p>
          <a:p>
            <a:pPr marL="0" indent="0"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0342552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8D5ECDD-7051-44D4-8B30-DC361950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3/ MARKETINGOVÝ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62136BE-7959-4734-A2C9-FC618687F64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/>
              <a:t>INFO pro potenciálního investora, sponzora, banku, pojišťovnu o promyšlené strategii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roční obrat (souhrn výnosů – bez DPH)</a:t>
            </a:r>
          </a:p>
          <a:p>
            <a:r>
              <a:rPr lang="cs-CZ" sz="2800" dirty="0"/>
              <a:t>prodej na domácích trzích/regionálně</a:t>
            </a:r>
          </a:p>
          <a:p>
            <a:r>
              <a:rPr lang="cs-CZ" sz="2800" dirty="0"/>
              <a:t>(export)</a:t>
            </a:r>
          </a:p>
          <a:p>
            <a:r>
              <a:rPr lang="cs-CZ" sz="2800" dirty="0"/>
              <a:t>provozní zisk (po zdanění)</a:t>
            </a:r>
          </a:p>
          <a:p>
            <a:r>
              <a:rPr lang="cs-CZ" sz="2800" dirty="0"/>
              <a:t>počet zaměstnanců</a:t>
            </a:r>
          </a:p>
          <a:p>
            <a:r>
              <a:rPr lang="cs-CZ" sz="2800" dirty="0"/>
              <a:t>hlavní služba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2487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08BE6A3-BE33-4CC9-BF23-A11C81132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cs-CZ" dirty="0"/>
              <a:t>3/ MARKETINGOVÝ PLÁN</a:t>
            </a:r>
            <a:br>
              <a:rPr lang="cs-CZ" dirty="0"/>
            </a:br>
            <a:r>
              <a:rPr lang="cs-CZ" dirty="0"/>
              <a:t>marketingový mix (4P/4C)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ECA54014-884F-4E25-A9FF-78AD3536AA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product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price</a:t>
            </a:r>
            <a:endParaRPr lang="cs-CZ" dirty="0"/>
          </a:p>
          <a:p>
            <a:endParaRPr lang="cs-CZ" dirty="0"/>
          </a:p>
          <a:p>
            <a:r>
              <a:rPr lang="cs-CZ" dirty="0"/>
              <a:t>place</a:t>
            </a:r>
          </a:p>
          <a:p>
            <a:endParaRPr lang="cs-CZ" dirty="0"/>
          </a:p>
          <a:p>
            <a:r>
              <a:rPr lang="cs-CZ" dirty="0" err="1"/>
              <a:t>promotion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="" xmlns:a16="http://schemas.microsoft.com/office/drawing/2014/main" id="{91315D1F-7AAA-45F7-8B2E-3935162878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cost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convenience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communication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77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PLÁN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301752" y="2204864"/>
            <a:ext cx="8503920" cy="389418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nová služba </a:t>
            </a:r>
          </a:p>
          <a:p>
            <a:pPr marL="0" indent="0">
              <a:buNone/>
            </a:pPr>
            <a:r>
              <a:rPr lang="cs-CZ" dirty="0"/>
              <a:t>   (vznik nestátního zdravotnického zařízení - NZZ)</a:t>
            </a:r>
          </a:p>
          <a:p>
            <a:endParaRPr lang="cs-CZ" dirty="0"/>
          </a:p>
          <a:p>
            <a:r>
              <a:rPr lang="cs-CZ" dirty="0"/>
              <a:t>rozšíření fungující služby (portfolia produktů)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33634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91E0100-1D99-4091-8141-5A4C2773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4/ MANAGEMENT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82622B6-B607-4A92-9CDE-DE957C9349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2552" y="1556792"/>
            <a:ext cx="8662736" cy="507260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JAK je společnost personálně obsazena?</a:t>
            </a:r>
          </a:p>
          <a:p>
            <a:endParaRPr lang="cs-CZ" dirty="0"/>
          </a:p>
          <a:p>
            <a:r>
              <a:rPr lang="cs-CZ" dirty="0"/>
              <a:t>JAKÁ bude otevírací doba (časová dostupnost služby)?</a:t>
            </a:r>
          </a:p>
          <a:p>
            <a:endParaRPr lang="cs-CZ" dirty="0"/>
          </a:p>
          <a:p>
            <a:r>
              <a:rPr lang="cs-CZ" dirty="0"/>
              <a:t>JAKÉ jsou/budou kompetence a odpovědnost jednotlivých pracovníků?</a:t>
            </a:r>
          </a:p>
          <a:p>
            <a:endParaRPr lang="cs-CZ" dirty="0"/>
          </a:p>
          <a:p>
            <a:r>
              <a:rPr lang="cs-CZ" dirty="0"/>
              <a:t>JAKÉ bude vybavení pracovníků a motivační stimuly?</a:t>
            </a:r>
          </a:p>
          <a:p>
            <a:endParaRPr lang="cs-CZ" dirty="0"/>
          </a:p>
          <a:p>
            <a:r>
              <a:rPr lang="cs-CZ" dirty="0"/>
              <a:t>JAKÁ je (bude) závislost/nezávislost na externích dodavatelích?</a:t>
            </a:r>
          </a:p>
          <a:p>
            <a:endParaRPr lang="cs-CZ" dirty="0"/>
          </a:p>
          <a:p>
            <a:r>
              <a:rPr lang="cs-CZ" dirty="0"/>
              <a:t>JAKÁ jsou rizika? (lépe je řídit, než se jim vyhýbat)</a:t>
            </a:r>
          </a:p>
        </p:txBody>
      </p:sp>
    </p:spTree>
    <p:extLst>
      <p:ext uri="{BB962C8B-B14F-4D97-AF65-F5344CB8AC3E}">
        <p14:creationId xmlns:p14="http://schemas.microsoft.com/office/powerpoint/2010/main" val="17289948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932FCE1-5587-4527-9320-A8D9F07A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Analyzujte prostředí: SWOT</a:t>
            </a:r>
            <a:br>
              <a:rPr lang="cs-CZ" dirty="0"/>
            </a:br>
            <a:r>
              <a:rPr lang="cs-CZ" sz="1800" dirty="0"/>
              <a:t>GT </a:t>
            </a:r>
            <a:r>
              <a:rPr lang="cs-CZ" sz="1800" dirty="0" err="1"/>
              <a:t>News</a:t>
            </a:r>
            <a:r>
              <a:rPr lang="cs-CZ" sz="1800" dirty="0"/>
              <a:t> </a:t>
            </a:r>
            <a:r>
              <a:rPr lang="cs-CZ" sz="2000" dirty="0"/>
              <a:t>fucik.cz</a:t>
            </a:r>
          </a:p>
        </p:txBody>
      </p:sp>
      <p:pic>
        <p:nvPicPr>
          <p:cNvPr id="9218" name="Picture 2" descr="SWOT ANALÝZA | GT News">
            <a:extLst>
              <a:ext uri="{FF2B5EF4-FFF2-40B4-BE49-F238E27FC236}">
                <a16:creationId xmlns="" xmlns:a16="http://schemas.microsoft.com/office/drawing/2014/main" id="{310A7359-B971-4AE3-A42D-A1787F93BC1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4248471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9989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99F25F3-EAB8-4872-8CEF-FDE7B5AB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dirty="0"/>
              <a:t>5/ PROVOZNÍ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D38BCE8-14E1-4F8F-AA20-AE597BCEC73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r>
              <a:rPr lang="cs-CZ" dirty="0"/>
              <a:t>prostory</a:t>
            </a:r>
          </a:p>
          <a:p>
            <a:endParaRPr lang="cs-CZ" dirty="0"/>
          </a:p>
          <a:p>
            <a:r>
              <a:rPr lang="cs-CZ" dirty="0"/>
              <a:t>geografie</a:t>
            </a:r>
          </a:p>
          <a:p>
            <a:endParaRPr lang="cs-CZ" dirty="0"/>
          </a:p>
          <a:p>
            <a:r>
              <a:rPr lang="cs-CZ" dirty="0"/>
              <a:t>vybavení </a:t>
            </a:r>
          </a:p>
          <a:p>
            <a:endParaRPr lang="cs-CZ" dirty="0"/>
          </a:p>
          <a:p>
            <a:r>
              <a:rPr lang="cs-CZ" dirty="0"/>
              <a:t>personál</a:t>
            </a:r>
          </a:p>
          <a:p>
            <a:endParaRPr lang="cs-CZ" dirty="0"/>
          </a:p>
          <a:p>
            <a:r>
              <a:rPr lang="cs-CZ" dirty="0"/>
              <a:t>otevírací/provozní doba</a:t>
            </a:r>
          </a:p>
        </p:txBody>
      </p:sp>
    </p:spTree>
    <p:extLst>
      <p:ext uri="{BB962C8B-B14F-4D97-AF65-F5344CB8AC3E}">
        <p14:creationId xmlns:p14="http://schemas.microsoft.com/office/powerpoint/2010/main" val="17952369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974B457-ED69-493A-BADD-A59B0F865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dirty="0"/>
              <a:t>5/plnění požadavků pro registraci NZZ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59ED7C2-5930-42AD-8A95-B0E2970DA4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1.hygienické požadavky </a:t>
            </a:r>
          </a:p>
          <a:p>
            <a:pPr marL="0" indent="0">
              <a:buNone/>
            </a:pPr>
            <a:r>
              <a:rPr lang="cs-CZ" dirty="0"/>
              <a:t>     stanovuje Provozní řád (KHES)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osoby provozující NZZ jsou povinné činit hygienická a </a:t>
            </a:r>
          </a:p>
          <a:p>
            <a:pPr marL="0" indent="0">
              <a:buNone/>
            </a:pPr>
            <a:r>
              <a:rPr lang="cs-CZ" dirty="0"/>
              <a:t>  protiepidemická opatření k předcházení vzniku a</a:t>
            </a:r>
          </a:p>
          <a:p>
            <a:pPr marL="0" indent="0">
              <a:buNone/>
            </a:pPr>
            <a:r>
              <a:rPr lang="cs-CZ" dirty="0"/>
              <a:t>  šíření nemocničních nákaz </a:t>
            </a:r>
          </a:p>
          <a:p>
            <a:endParaRPr lang="cs-CZ" dirty="0"/>
          </a:p>
          <a:p>
            <a:r>
              <a:rPr lang="cs-CZ" dirty="0"/>
              <a:t>2.personální a věcné/technické požadavky na vybavení zdravotnických zařízení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NZZ musí být personálně, věcně a technicky vybaveno pro druh a rozsah péče, kterou poskytuje.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305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604D90B-C649-4750-848D-834D7FC8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dirty="0"/>
              <a:t>5/„hygiena“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EB7C97F-00B3-4A77-951F-7CEFEE4DABD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8504238" cy="49981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                                                     Provozní řád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identifikace pracoviště, NZZ </a:t>
            </a:r>
          </a:p>
          <a:p>
            <a:r>
              <a:rPr lang="cs-CZ" dirty="0"/>
              <a:t>dispoziční uspořádání </a:t>
            </a:r>
          </a:p>
          <a:p>
            <a:r>
              <a:rPr lang="cs-CZ" dirty="0"/>
              <a:t>personální obsazení </a:t>
            </a:r>
          </a:p>
          <a:p>
            <a:r>
              <a:rPr lang="cs-CZ" dirty="0"/>
              <a:t>specifikace a rozsah poskytované činnosti </a:t>
            </a:r>
          </a:p>
          <a:p>
            <a:r>
              <a:rPr lang="cs-CZ" dirty="0"/>
              <a:t>přístrojové vybavení </a:t>
            </a:r>
          </a:p>
          <a:p>
            <a:r>
              <a:rPr lang="cs-CZ" dirty="0"/>
              <a:t>ordinační doba </a:t>
            </a:r>
          </a:p>
          <a:p>
            <a:r>
              <a:rPr lang="cs-CZ" dirty="0"/>
              <a:t>obecná opatření k prevenci vzniku a šíření nozokomiálních nákaz </a:t>
            </a:r>
          </a:p>
          <a:p>
            <a:r>
              <a:rPr lang="cs-CZ" dirty="0"/>
              <a:t>sterilizace, dezinfekce </a:t>
            </a:r>
          </a:p>
          <a:p>
            <a:r>
              <a:rPr lang="cs-CZ" dirty="0"/>
              <a:t>zásobování vodou </a:t>
            </a:r>
          </a:p>
          <a:p>
            <a:r>
              <a:rPr lang="cs-CZ" dirty="0"/>
              <a:t>zásady manipulace s prádlem </a:t>
            </a:r>
          </a:p>
          <a:p>
            <a:r>
              <a:rPr lang="cs-CZ" dirty="0"/>
              <a:t>definice úklidu </a:t>
            </a:r>
          </a:p>
          <a:p>
            <a:r>
              <a:rPr lang="cs-CZ" dirty="0"/>
              <a:t>řešení odpadového hospodářství, vč. nebezpečného zdravotního odpadu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1155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15CE8E7-4400-412F-A580-5181A40F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cs-CZ" dirty="0"/>
              <a:t>5/personální a věcné vybavení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7E5218E-DD01-4FBE-857F-B3537ADE67C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/>
              <a:t>doklady o odborné (specializované) způsobilosti v daném oboru dle zákona č. 95/96/2004 Sb. </a:t>
            </a:r>
          </a:p>
          <a:p>
            <a:r>
              <a:rPr lang="cs-CZ" dirty="0"/>
              <a:t>doklad o nejvyšším dosaženém vzdělání </a:t>
            </a:r>
          </a:p>
          <a:p>
            <a:r>
              <a:rPr lang="cs-CZ" dirty="0"/>
              <a:t>v případě ustanovení odborného zástupce doklady viz výše a doklad o pracovněprávním vztahu provozovatele s odborným zástupcem </a:t>
            </a:r>
          </a:p>
          <a:p>
            <a:r>
              <a:rPr lang="cs-CZ" dirty="0"/>
              <a:t>provozní řád schválený rozhodnutím příslušného pracoviště Krajské hygienické stanice, včetně vyznačení nabytí právní moci </a:t>
            </a:r>
          </a:p>
          <a:p>
            <a:r>
              <a:rPr lang="cs-CZ" dirty="0"/>
              <a:t>výpis z obchodního rejstříku nebo společenskou smlouvu (právnické osoby) </a:t>
            </a:r>
          </a:p>
          <a:p>
            <a:r>
              <a:rPr lang="cs-CZ" dirty="0"/>
              <a:t>doklad o vztahu k místu provozování (nájemní či podnájemní smlouva, výpis z katastru nemovitostí apod.) </a:t>
            </a:r>
          </a:p>
          <a:p>
            <a:r>
              <a:rPr lang="cs-CZ" dirty="0"/>
              <a:t>doklad o bezúhonnosti provozovatele, v případě ustavení, také odborného zástupce </a:t>
            </a:r>
          </a:p>
          <a:p>
            <a:r>
              <a:rPr lang="cs-CZ" dirty="0"/>
              <a:t>doklad o zdravotní způsobilosti; tj. lékařský posudek dle </a:t>
            </a:r>
            <a:r>
              <a:rPr lang="cs-CZ" dirty="0" err="1"/>
              <a:t>vyhl</a:t>
            </a:r>
            <a:r>
              <a:rPr lang="cs-CZ" dirty="0"/>
              <a:t>. č. 385/2006 Sb.; v případě ustavení také od odborného zástupce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4429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7C98A44-E63E-4161-B6D7-851E1BBD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184175"/>
          </a:xfrm>
        </p:spPr>
        <p:txBody>
          <a:bodyPr>
            <a:normAutofit fontScale="90000"/>
          </a:bodyPr>
          <a:lstStyle/>
          <a:p>
            <a:r>
              <a:rPr lang="cs-CZ" dirty="0"/>
              <a:t>5/příklad „provozních“ požadavků pro poskytování služby fyzioterapie (přístrojové a věcné vybavení)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7E1EB15-A32B-41E8-A3D0-A1C22068C8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772815"/>
            <a:ext cx="8504238" cy="4326359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prostory pro individuální terapii (funkční, větratelné, s telefonickým připojením…)</a:t>
            </a:r>
          </a:p>
          <a:p>
            <a:r>
              <a:rPr lang="cs-CZ" dirty="0"/>
              <a:t>místnost pro pohybovou léčbu min. 10 m2 </a:t>
            </a:r>
          </a:p>
          <a:p>
            <a:r>
              <a:rPr lang="cs-CZ" dirty="0"/>
              <a:t>vyšetřovací lehátko s nastavitelnou výškou </a:t>
            </a:r>
          </a:p>
          <a:p>
            <a:r>
              <a:rPr lang="cs-CZ" dirty="0"/>
              <a:t>zrcadlo </a:t>
            </a:r>
          </a:p>
          <a:p>
            <a:r>
              <a:rPr lang="cs-CZ" dirty="0"/>
              <a:t>2 osobní nášlapné váhy </a:t>
            </a:r>
          </a:p>
          <a:p>
            <a:r>
              <a:rPr lang="cs-CZ" dirty="0"/>
              <a:t>prostory pro skupinovou fyzioterapii </a:t>
            </a:r>
          </a:p>
          <a:p>
            <a:r>
              <a:rPr lang="pt-BR" dirty="0"/>
              <a:t>tělocvična s 5 m2 na pacienta, min. 13 m2 </a:t>
            </a:r>
          </a:p>
          <a:p>
            <a:r>
              <a:rPr lang="cs-CZ" dirty="0"/>
              <a:t>žíněnky nebo podložky na cvičení </a:t>
            </a:r>
          </a:p>
          <a:p>
            <a:r>
              <a:rPr lang="cs-CZ" dirty="0"/>
              <a:t>prostory pro pohybovou léčbu pomocí přístrojů: </a:t>
            </a:r>
          </a:p>
          <a:p>
            <a:r>
              <a:rPr lang="cs-CZ" dirty="0"/>
              <a:t>pracoviště 5 m2 na pacienta </a:t>
            </a:r>
          </a:p>
          <a:p>
            <a:r>
              <a:rPr lang="cs-CZ" dirty="0"/>
              <a:t>přístroje podle druhu terapie </a:t>
            </a:r>
          </a:p>
          <a:p>
            <a:r>
              <a:rPr lang="cs-CZ" dirty="0"/>
              <a:t>prostory pro fyzikální terapii: </a:t>
            </a:r>
          </a:p>
          <a:p>
            <a:r>
              <a:rPr lang="cs-CZ" dirty="0"/>
              <a:t>pracoviště 6 m2 na pacienta </a:t>
            </a:r>
          </a:p>
          <a:p>
            <a:r>
              <a:rPr lang="cs-CZ" dirty="0"/>
              <a:t>lehátko min. výšky 60 cm nebo židle s opěrkou </a:t>
            </a:r>
          </a:p>
          <a:p>
            <a:r>
              <a:rPr lang="cs-CZ" dirty="0"/>
              <a:t>stolek na přístroje </a:t>
            </a:r>
          </a:p>
          <a:p>
            <a:r>
              <a:rPr lang="pl-PL" dirty="0"/>
              <a:t>přístroje pro aplikaci elektroléčby, magnetoterapie, fototerapie, termoterapie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8141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D91E0B6-CDCB-4924-9B90-C096EB7D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dirty="0"/>
              <a:t>Analyzujte </a:t>
            </a:r>
            <a:r>
              <a:rPr lang="cs-CZ" dirty="0" err="1"/>
              <a:t>prostředí:PESTLE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40432EA-7D75-44F4-B0F5-18117B3A36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 – </a:t>
            </a:r>
            <a:r>
              <a:rPr lang="cs-CZ" dirty="0" err="1"/>
              <a:t>Political</a:t>
            </a:r>
            <a:r>
              <a:rPr lang="cs-CZ" dirty="0"/>
              <a:t> - politické – existující a potenciální působení politických vlivů</a:t>
            </a:r>
          </a:p>
          <a:p>
            <a:endParaRPr lang="cs-CZ" dirty="0"/>
          </a:p>
          <a:p>
            <a:r>
              <a:rPr lang="cs-CZ" dirty="0"/>
              <a:t>E – </a:t>
            </a:r>
            <a:r>
              <a:rPr lang="cs-CZ" dirty="0" err="1"/>
              <a:t>Economical</a:t>
            </a:r>
            <a:r>
              <a:rPr lang="cs-CZ" dirty="0"/>
              <a:t> - ekonomické – působení a vliv místní, národní a světové ekonomiky</a:t>
            </a:r>
          </a:p>
          <a:p>
            <a:endParaRPr lang="cs-CZ" dirty="0"/>
          </a:p>
          <a:p>
            <a:r>
              <a:rPr lang="cs-CZ" dirty="0"/>
              <a:t>S – </a:t>
            </a:r>
            <a:r>
              <a:rPr lang="cs-CZ" dirty="0" err="1"/>
              <a:t>Social</a:t>
            </a:r>
            <a:r>
              <a:rPr lang="cs-CZ" dirty="0"/>
              <a:t> - sociální – průmět sociálních změn dovnitř organizace, součástí jsou i kulturní vlivy (lokální, národní, regionální, světové)</a:t>
            </a:r>
          </a:p>
          <a:p>
            <a:endParaRPr lang="cs-CZ" dirty="0"/>
          </a:p>
          <a:p>
            <a:r>
              <a:rPr lang="cs-CZ" dirty="0"/>
              <a:t>T – </a:t>
            </a:r>
            <a:r>
              <a:rPr lang="cs-CZ" dirty="0" err="1"/>
              <a:t>Technological</a:t>
            </a:r>
            <a:r>
              <a:rPr lang="cs-CZ" dirty="0"/>
              <a:t> - technologické – dopady stávajících, nových a vyspělých technologií</a:t>
            </a:r>
          </a:p>
          <a:p>
            <a:endParaRPr lang="cs-CZ" dirty="0"/>
          </a:p>
          <a:p>
            <a:r>
              <a:rPr lang="cs-CZ" dirty="0"/>
              <a:t>L – </a:t>
            </a:r>
            <a:r>
              <a:rPr lang="cs-CZ" dirty="0" err="1"/>
              <a:t>Legal</a:t>
            </a:r>
            <a:r>
              <a:rPr lang="cs-CZ" dirty="0"/>
              <a:t> - legislativní – vlivy národní, evropské a mezinárodní legislativy</a:t>
            </a:r>
          </a:p>
          <a:p>
            <a:endParaRPr lang="cs-CZ" dirty="0"/>
          </a:p>
          <a:p>
            <a:r>
              <a:rPr lang="cs-CZ" dirty="0"/>
              <a:t>E – </a:t>
            </a:r>
            <a:r>
              <a:rPr lang="cs-CZ" dirty="0" err="1"/>
              <a:t>Ecological</a:t>
            </a:r>
            <a:r>
              <a:rPr lang="cs-CZ" dirty="0"/>
              <a:t> - ekologické (environmentální) – místní, národní a světová problematika životního prostředí a otázky jejího řešení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6048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3D61B80-1C96-45B1-AF6A-80E854D5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dirty="0"/>
              <a:t>6/ FINANČNÍ PLÁN – vazba na účetnictví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7EA9CCE-9FA2-4EF9-991D-8A2539B7FFE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                         </a:t>
            </a:r>
          </a:p>
          <a:p>
            <a:pPr marL="0" indent="0">
              <a:buNone/>
            </a:pPr>
            <a:r>
              <a:rPr lang="cs-CZ" dirty="0"/>
              <a:t>                                   vlastní/</a:t>
            </a:r>
            <a:r>
              <a:rPr lang="cs-CZ" dirty="0" err="1"/>
              <a:t>outsorcing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1579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7AAA1D0-382C-4D35-86E8-E687A87E7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2132856"/>
            <a:ext cx="8503920" cy="4496544"/>
          </a:xfrm>
        </p:spPr>
        <p:txBody>
          <a:bodyPr>
            <a:normAutofit/>
          </a:bodyPr>
          <a:lstStyle/>
          <a:p>
            <a:r>
              <a:rPr lang="cs-CZ" dirty="0"/>
              <a:t>Rozvaha (stav majetku „ke dni“)</a:t>
            </a:r>
          </a:p>
          <a:p>
            <a:endParaRPr lang="cs-CZ" dirty="0"/>
          </a:p>
          <a:p>
            <a:r>
              <a:rPr lang="cs-CZ" dirty="0"/>
              <a:t>BEP (náklady/výnosy)</a:t>
            </a:r>
          </a:p>
          <a:p>
            <a:endParaRPr lang="cs-CZ" dirty="0"/>
          </a:p>
          <a:p>
            <a:r>
              <a:rPr lang="cs-CZ" dirty="0"/>
              <a:t>časový plán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="" xmlns:a16="http://schemas.microsoft.com/office/drawing/2014/main" id="{73C9F011-5287-471D-8AD8-1A1B33C8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6/ FINANČNÍ PLÁN – podklady pro sestavení</a:t>
            </a:r>
          </a:p>
        </p:txBody>
      </p:sp>
    </p:spTree>
    <p:extLst>
      <p:ext uri="{BB962C8B-B14F-4D97-AF65-F5344CB8AC3E}">
        <p14:creationId xmlns:p14="http://schemas.microsoft.com/office/powerpoint/2010/main" val="22172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Strategické řízení (současného)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pružná reakce na změnu</a:t>
            </a:r>
          </a:p>
          <a:p>
            <a:r>
              <a:rPr lang="cs-CZ" dirty="0"/>
              <a:t>r</a:t>
            </a:r>
            <a:r>
              <a:rPr lang="cs-CZ" dirty="0" smtClean="0"/>
              <a:t>ole nápadu a průzkumu trhu</a:t>
            </a:r>
          </a:p>
          <a:p>
            <a:r>
              <a:rPr lang="cs-CZ" dirty="0"/>
              <a:t>m</a:t>
            </a:r>
            <a:r>
              <a:rPr lang="cs-CZ" dirty="0" smtClean="0"/>
              <a:t>arketingová základna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(vlastní trh a zákaznická základna)</a:t>
            </a:r>
          </a:p>
          <a:p>
            <a:r>
              <a:rPr lang="cs-CZ" dirty="0"/>
              <a:t>v</a:t>
            </a:r>
            <a:r>
              <a:rPr lang="cs-CZ" dirty="0" smtClean="0"/>
              <a:t>ytvoření: vlastní vědomé strategie</a:t>
            </a:r>
          </a:p>
          <a:p>
            <a:pPr marL="0" indent="0">
              <a:buNone/>
            </a:pPr>
            <a:r>
              <a:rPr lang="cs-CZ" dirty="0" smtClean="0"/>
              <a:t>                      mechanismů podporujících inovace</a:t>
            </a: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yužití: hodnotového potenciálu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rychlé akceschopnosti</a:t>
            </a:r>
          </a:p>
          <a:p>
            <a:r>
              <a:rPr lang="cs-CZ" dirty="0" smtClean="0"/>
              <a:t>IT a HR: vzdělávání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1900" dirty="0"/>
              <a:t>M.J. </a:t>
            </a:r>
            <a:r>
              <a:rPr lang="cs-CZ" sz="1900" dirty="0" err="1"/>
              <a:t>Kiernan</a:t>
            </a:r>
            <a:r>
              <a:rPr lang="cs-CZ" sz="1900" dirty="0"/>
              <a:t>: Inovuj nebo nepřežiješ, Management </a:t>
            </a:r>
            <a:r>
              <a:rPr lang="cs-CZ" sz="1900" dirty="0" err="1"/>
              <a:t>Press</a:t>
            </a:r>
            <a:r>
              <a:rPr lang="cs-CZ" sz="1900" dirty="0"/>
              <a:t>, 1998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6363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112168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Časový plán - </a:t>
            </a:r>
            <a:r>
              <a:rPr lang="cs-CZ" dirty="0" err="1"/>
              <a:t>Ganttův</a:t>
            </a:r>
            <a:r>
              <a:rPr lang="cs-CZ" dirty="0"/>
              <a:t> diagram</a:t>
            </a:r>
            <a:br>
              <a:rPr lang="cs-CZ" dirty="0"/>
            </a:br>
            <a:endParaRPr lang="cs-CZ" dirty="0"/>
          </a:p>
        </p:txBody>
      </p:sp>
      <p:pic>
        <p:nvPicPr>
          <p:cNvPr id="6" name="Picture 2" descr="C:\Users\Uživatel\Pictures\Gant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1" y="2060848"/>
            <a:ext cx="4464497" cy="3312368"/>
          </a:xfrm>
          <a:noFill/>
        </p:spPr>
      </p:pic>
    </p:spTree>
    <p:extLst>
      <p:ext uri="{BB962C8B-B14F-4D97-AF65-F5344CB8AC3E}">
        <p14:creationId xmlns:p14="http://schemas.microsoft.com/office/powerpoint/2010/main" val="8649939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F292694-E32E-4A02-9562-28E57124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dirty="0"/>
              <a:t>7/ LEGISLATIVNÍ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DECD398-0BF8-433E-A8D0-121EC3B877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Informace o VŠECH právních dokumentech,</a:t>
            </a:r>
          </a:p>
          <a:p>
            <a:pPr marL="0" indent="0">
              <a:buNone/>
            </a:pPr>
            <a:r>
              <a:rPr lang="cs-CZ" dirty="0"/>
              <a:t>                     které by mohly ovlivnit náš BP</a:t>
            </a:r>
          </a:p>
        </p:txBody>
      </p:sp>
    </p:spTree>
    <p:extLst>
      <p:ext uri="{BB962C8B-B14F-4D97-AF65-F5344CB8AC3E}">
        <p14:creationId xmlns:p14="http://schemas.microsoft.com/office/powerpoint/2010/main" val="1681355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2C7E2F0-30F2-49B0-BE47-71BF5A27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dirty="0"/>
              <a:t>7/ LEGISLATIVNÍ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21BB83E-80F1-4C65-B0F5-E0E90B298D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mezinárodní účetní směrnice a standardy (vydává Rada EU) – doporučující charakter</a:t>
            </a:r>
          </a:p>
          <a:p>
            <a:r>
              <a:rPr lang="cs-CZ" dirty="0"/>
              <a:t>Listina základních práv a svobod EU</a:t>
            </a:r>
          </a:p>
          <a:p>
            <a:r>
              <a:rPr lang="cs-CZ" dirty="0"/>
              <a:t>zákony ČR (o účetnictví, občanský zákoník, zákon o sociálních službách, zákon o zdravotních službách…)</a:t>
            </a:r>
          </a:p>
          <a:p>
            <a:r>
              <a:rPr lang="cs-CZ" dirty="0"/>
              <a:t>vyhlášky</a:t>
            </a:r>
          </a:p>
          <a:p>
            <a:r>
              <a:rPr lang="cs-CZ" dirty="0"/>
              <a:t>normy</a:t>
            </a:r>
          </a:p>
          <a:p>
            <a:r>
              <a:rPr lang="cs-CZ" dirty="0"/>
              <a:t>regulace</a:t>
            </a:r>
          </a:p>
          <a:p>
            <a:r>
              <a:rPr lang="cs-CZ" dirty="0"/>
              <a:t>licence</a:t>
            </a:r>
          </a:p>
          <a:p>
            <a:r>
              <a:rPr lang="cs-CZ" dirty="0"/>
              <a:t>kvalifikace, osvědčení</a:t>
            </a:r>
          </a:p>
        </p:txBody>
      </p:sp>
    </p:spTree>
    <p:extLst>
      <p:ext uri="{BB962C8B-B14F-4D97-AF65-F5344CB8AC3E}">
        <p14:creationId xmlns:p14="http://schemas.microsoft.com/office/powerpoint/2010/main" val="42462971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4B718E7-B00A-42D0-9599-D62BB78BB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184176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7/shrnutí kroků pro vydání registrace NZZ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B0911F4-6CA1-41FD-963A-0675FCA4D3F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124744"/>
            <a:ext cx="8504238" cy="57332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               </a:t>
            </a:r>
          </a:p>
          <a:p>
            <a:r>
              <a:rPr lang="cs-CZ" dirty="0"/>
              <a:t>pro vydání registrace NZZ fyzické osobě: </a:t>
            </a:r>
          </a:p>
          <a:p>
            <a:r>
              <a:rPr lang="cs-CZ" dirty="0"/>
              <a:t>Souhlas orgánu příslušného k registraci s personálním a věcným vybavením, s druhem a rozsahem zdravotní péče poskytované nestátním zařízením vydání je podmíněno žádostí s přílohami: </a:t>
            </a:r>
          </a:p>
          <a:p>
            <a:r>
              <a:rPr lang="cs-CZ" dirty="0"/>
              <a:t>–doklady o odborné způsobilosti </a:t>
            </a:r>
          </a:p>
          <a:p>
            <a:r>
              <a:rPr lang="cs-CZ" dirty="0"/>
              <a:t>–doklady o odborném vzdělání </a:t>
            </a:r>
          </a:p>
          <a:p>
            <a:r>
              <a:rPr lang="cs-CZ" dirty="0"/>
              <a:t>–osvědčení MZ ČR s vyznačením právní moci </a:t>
            </a:r>
          </a:p>
          <a:p>
            <a:r>
              <a:rPr lang="cs-CZ" dirty="0"/>
              <a:t>–doklad o specializaci </a:t>
            </a:r>
          </a:p>
          <a:p>
            <a:r>
              <a:rPr lang="cs-CZ" dirty="0"/>
              <a:t>–doklad o absolvované praxi </a:t>
            </a:r>
          </a:p>
          <a:p>
            <a:r>
              <a:rPr lang="cs-CZ" dirty="0"/>
              <a:t>V případě zřizování zdravotnického zařízení lékárenské péče (lékárny a výdejny prostředků zdravotnické techniky) souhlas Státního ústavu pro kontrolu léčiv s věcným vybavením, druhem a rozsahem poskytované zdravotní péče, </a:t>
            </a:r>
          </a:p>
          <a:p>
            <a:r>
              <a:rPr lang="cs-CZ" dirty="0"/>
              <a:t>Schválený provozní řád včetně pravomocného rozhodnutí orgánů ochrany veřejného zdraví, </a:t>
            </a:r>
          </a:p>
          <a:p>
            <a:r>
              <a:rPr lang="cs-CZ" dirty="0"/>
              <a:t>Nájemní smlouva, jedná-li se o poskytování zdravotní péče na základě nájemního vztahu, </a:t>
            </a:r>
          </a:p>
          <a:p>
            <a:endParaRPr lang="cs-CZ" dirty="0"/>
          </a:p>
          <a:p>
            <a:r>
              <a:rPr lang="cs-CZ" dirty="0"/>
              <a:t>Souhlas Českého inspektorátu lázní a zřídel, jde-li o provozování nestátního zařízení lázeňské péče, </a:t>
            </a:r>
          </a:p>
          <a:p>
            <a:r>
              <a:rPr lang="cs-CZ" dirty="0"/>
              <a:t>Souhlas Ministerstva zdravotnictví ČR, jde-li o provozování nestátního zařízení zahraniční právnickou nebo fyzickou osobou, s výjimkou státních příslušníků členských států Evropské unie nebo právnických osob splňujících podmínky č. 48 Smlouvy o založení Evropského společenství.</a:t>
            </a:r>
          </a:p>
          <a:p>
            <a:endParaRPr lang="cs-CZ" dirty="0"/>
          </a:p>
          <a:p>
            <a:r>
              <a:rPr lang="cs-CZ" dirty="0"/>
              <a:t>•Výpis z obchodního rejstříku nebo jiné doklady prokazující statutárního zástupce právnické osoby (pokud není společnost ještě zapsána v obchodním rejstříku, předkládá se společenská smlouva nebo zakladatelská listina, obojí formou notářského zápisu).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3018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EC76088-137F-4220-8990-DC325207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-99392"/>
            <a:ext cx="8534400" cy="1800200"/>
          </a:xfrm>
        </p:spPr>
        <p:txBody>
          <a:bodyPr>
            <a:normAutofit/>
          </a:bodyPr>
          <a:lstStyle/>
          <a:p>
            <a:r>
              <a:rPr lang="cs-CZ" dirty="0"/>
              <a:t>7/registrace NZZ před zahájením podnikatelské činnosti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4AA46D0-F96C-4A15-B4D6-A8CBEF323F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cs-CZ" dirty="0"/>
              <a:t>před faktickým zahájením podnikatelské činnosti je nutno zaregistrovat podnikatelskou činnost u:</a:t>
            </a:r>
          </a:p>
          <a:p>
            <a:endParaRPr lang="cs-CZ" dirty="0"/>
          </a:p>
          <a:p>
            <a:r>
              <a:rPr lang="cs-CZ" dirty="0"/>
              <a:t> příslušného správce daně (FÚ; http://cds.mfcr.cz) </a:t>
            </a:r>
          </a:p>
          <a:p>
            <a:endParaRPr lang="cs-CZ" dirty="0"/>
          </a:p>
          <a:p>
            <a:r>
              <a:rPr lang="cs-CZ" dirty="0"/>
              <a:t> okresní správy sociálního zabezpečení (ČSSZ; http://www.cssz.cz) </a:t>
            </a:r>
          </a:p>
          <a:p>
            <a:endParaRPr lang="cs-CZ" dirty="0"/>
          </a:p>
          <a:p>
            <a:r>
              <a:rPr lang="pl-PL" dirty="0"/>
              <a:t> zdravotní pojišťovny (</a:t>
            </a:r>
            <a:r>
              <a:rPr lang="pl-PL" dirty="0">
                <a:hlinkClick r:id="rId2"/>
              </a:rPr>
              <a:t>www.portalzp.cz</a:t>
            </a:r>
            <a:r>
              <a:rPr lang="pl-PL" dirty="0"/>
              <a:t>)</a:t>
            </a:r>
          </a:p>
          <a:p>
            <a:endParaRPr lang="pl-PL" dirty="0"/>
          </a:p>
          <a:p>
            <a:r>
              <a:rPr lang="cs-CZ" dirty="0"/>
              <a:t>týká se fyzických i nově vzniklých právnických osob</a:t>
            </a:r>
          </a:p>
          <a:p>
            <a:endParaRPr lang="cs-CZ" dirty="0"/>
          </a:p>
          <a:p>
            <a:r>
              <a:rPr lang="cs-CZ" dirty="0"/>
              <a:t>pokud NZZ zaměstnává pracovníky, týká se registrace podnikatelského subjektu i z titulu zaměstnavatele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5289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8F60E6F-DA41-4628-B073-BEE03CDAE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dirty="0"/>
              <a:t>7/ LEGISLATIVNÍ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47D3881-6FFF-4BE6-BF1A-9E1AD8BBE9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8504238" cy="4782145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cs-CZ" dirty="0"/>
              <a:t>zákon č.372/2011 Sb., o zdravotnických službách a podmínkách jejich poskytování </a:t>
            </a:r>
          </a:p>
          <a:p>
            <a:r>
              <a:rPr lang="cs-CZ" dirty="0"/>
              <a:t>zákon č. 258/2000 Sb., o ochraně veřejného zdraví, ve znění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pozdějších </a:t>
            </a:r>
            <a:r>
              <a:rPr lang="cs-CZ" dirty="0"/>
              <a:t>předpisů</a:t>
            </a:r>
          </a:p>
          <a:p>
            <a:r>
              <a:rPr lang="cs-CZ" dirty="0"/>
              <a:t>zákon č. 48/1997 Sb., o veřejném zdravotním pojištění, ve znění pozdějších předpisů</a:t>
            </a:r>
          </a:p>
          <a:p>
            <a:r>
              <a:rPr lang="cs-CZ" dirty="0"/>
              <a:t>z vyhláška č. 134/1998 Sb., kterou se vydává Seznam zdravotních výkonů s bodovými hodnotami, ve znění pozdějších předpisů („Sazebník“ )</a:t>
            </a:r>
          </a:p>
          <a:p>
            <a:r>
              <a:rPr lang="cs-CZ" dirty="0"/>
              <a:t>úhradová vyhláška  č. 268/2019 Sb. o stanovení hodnot bodu, výše úhrad hrazených služeb a regulačních omezení pro rok 2020</a:t>
            </a:r>
          </a:p>
          <a:p>
            <a:r>
              <a:rPr lang="cs-CZ" dirty="0"/>
              <a:t>vyhláška č. 305/2020 Sb. o stanovení způsobu zahrnutí kompenzace do výše úhrad za hrazené služby poskytnuté v roce 2020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029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C730A2D-AA89-454E-9F0A-07302165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dirty="0"/>
              <a:t>7/ LEGISLATIVNÍ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EB11994-A209-434A-A0F5-6F9E182123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700807"/>
            <a:ext cx="8504238" cy="4398367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zákon č. 262/2006 Sb. zákoník práce ve znění pozdějších předpisů</a:t>
            </a:r>
          </a:p>
          <a:p>
            <a:r>
              <a:rPr lang="cs-CZ" dirty="0"/>
              <a:t>vyhláška č. 125/1993 Sb., v platném znění, která stanovuje podmínky a sazby zákonného pojištění</a:t>
            </a:r>
          </a:p>
          <a:p>
            <a:r>
              <a:rPr lang="cs-CZ" dirty="0"/>
              <a:t>zákon č. 95/2004 Sb., o podmínkách získávání a uznávání odborné způsobilosti a specializované způsobilosti k výkonu zdravotnického povolání lékaře, zubního lékaře a farmaceuta, ve znění pozdějších předpisů</a:t>
            </a:r>
          </a:p>
          <a:p>
            <a:r>
              <a:rPr lang="cs-CZ" dirty="0"/>
              <a:t>zákon č. 96/2004 Sb., o podmínkách získávání a uznávání způsobilosti k výkonu nelékařských zdravotnických povolání a k výkonu činnosti souvisejících s poskytováním zdravotní péče (zákon o nelékařských zdravotnických povoláních), ve znění pozdějších předpisů</a:t>
            </a:r>
          </a:p>
          <a:p>
            <a:r>
              <a:rPr lang="cs-CZ" dirty="0"/>
              <a:t>vyhláška č.92/2012 Sb., o požadavcích na minimální technické a věcné vybavení zdravotnických zařízení a kontaktních pracovišť domácí péče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0215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A1A9FE0-2C91-4CFC-819F-AE24812C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dirty="0"/>
              <a:t>7/ LEGISLATIVNÍ PLÁN – další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D1FA75E-FD45-4155-872F-0BA15DC0AB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484784"/>
            <a:ext cx="8504238" cy="489654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doklad o způsobilosti k samostatnému výkonu zdravotnického povolání</a:t>
            </a:r>
          </a:p>
          <a:p>
            <a:r>
              <a:rPr lang="cs-CZ" dirty="0"/>
              <a:t>doklad o bezúhonnosti, seznam zdravotnických pracovníků a jiných odborných pracovníků, kteří budou vykonávat zdravotnické povolání v pracovněprávním nebo obdobném vztahu</a:t>
            </a:r>
          </a:p>
          <a:p>
            <a:r>
              <a:rPr lang="cs-CZ" dirty="0"/>
              <a:t>doklad o naplnění požadavků na minimální personální zabezpečení zdravotních služeb</a:t>
            </a:r>
          </a:p>
          <a:p>
            <a:r>
              <a:rPr lang="cs-CZ" dirty="0"/>
              <a:t>doklad o naplnění požadavků na technické a věcné vybavení zdravotnických zařízení</a:t>
            </a:r>
          </a:p>
          <a:p>
            <a:r>
              <a:rPr lang="cs-CZ" dirty="0"/>
              <a:t>rozhodnutí o schválení provozního řádu zdravotnického zařízení vydané orgánem ochrany veřejného zdraví a provozní řád</a:t>
            </a:r>
          </a:p>
          <a:p>
            <a:r>
              <a:rPr lang="cs-CZ" dirty="0"/>
              <a:t>doklad o z něhož vyplývá oprávnění žadatele užívat prostory k poskytování zdravotních služeb,</a:t>
            </a:r>
          </a:p>
          <a:p>
            <a:r>
              <a:rPr lang="cs-CZ" dirty="0"/>
              <a:t>doklad prokazující povolení k pobytu na území České republiky (u cizinců)</a:t>
            </a:r>
          </a:p>
          <a:p>
            <a:r>
              <a:rPr lang="cs-CZ" dirty="0"/>
              <a:t>prohlášení, že u žadatele netrvá žádná z překážek pro udělení registrace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7271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06FD45-D39E-460F-B01F-B0A32641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dirty="0"/>
              <a:t>poslední otázka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46CF64C-64AC-4C6A-97AF-E5AA2B46DB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Je náš cíl (BP)</a:t>
            </a:r>
          </a:p>
          <a:p>
            <a:endParaRPr lang="cs-CZ" dirty="0"/>
          </a:p>
          <a:p>
            <a:r>
              <a:rPr lang="cs-CZ" dirty="0"/>
              <a:t>S                                               ?</a:t>
            </a:r>
          </a:p>
          <a:p>
            <a:r>
              <a:rPr lang="cs-CZ" dirty="0"/>
              <a:t>M                                             ?</a:t>
            </a:r>
          </a:p>
          <a:p>
            <a:r>
              <a:rPr lang="cs-CZ" dirty="0"/>
              <a:t>A                                              ?                       </a:t>
            </a:r>
          </a:p>
          <a:p>
            <a:r>
              <a:rPr lang="cs-CZ" dirty="0"/>
              <a:t>R                                              ?</a:t>
            </a:r>
          </a:p>
          <a:p>
            <a:r>
              <a:rPr lang="cs-CZ" dirty="0"/>
              <a:t>T                                              ?</a:t>
            </a:r>
          </a:p>
        </p:txBody>
      </p:sp>
    </p:spTree>
    <p:extLst>
      <p:ext uri="{BB962C8B-B14F-4D97-AF65-F5344CB8AC3E}">
        <p14:creationId xmlns:p14="http://schemas.microsoft.com/office/powerpoint/2010/main" val="9820862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dirty="0"/>
              <a:t>Kdy je „toho“ konec?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„Dokonalosti není dosaženo tehdy, když už není co </a:t>
            </a:r>
          </a:p>
          <a:p>
            <a:pPr marL="0" indent="0">
              <a:buNone/>
            </a:pPr>
            <a:r>
              <a:rPr lang="cs-CZ" dirty="0"/>
              <a:t>         přidat, ale tehdy, když už nelze nic odebrat.“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</a:t>
            </a:r>
            <a:r>
              <a:rPr lang="cs-CZ" sz="2000" dirty="0"/>
              <a:t>A. de Saint- </a:t>
            </a:r>
            <a:r>
              <a:rPr lang="cs-CZ" sz="2000" dirty="0" err="1"/>
              <a:t>Exupery</a:t>
            </a:r>
            <a:r>
              <a:rPr lang="cs-CZ" sz="2000" dirty="0"/>
              <a:t> (1900 – 1944)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Úspěšná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Vytvoření </a:t>
            </a:r>
            <a:r>
              <a:rPr lang="cs-CZ" dirty="0"/>
              <a:t>zítřejší konkurenční výhody rychleji, než </a:t>
            </a:r>
            <a:r>
              <a:rPr lang="cs-CZ" dirty="0" smtClean="0"/>
              <a:t>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konkurence </a:t>
            </a:r>
            <a:r>
              <a:rPr lang="cs-CZ" dirty="0"/>
              <a:t>dokáže napodobit tu, která je dnes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        ZDOKONALOVÁNÍ</a:t>
            </a:r>
          </a:p>
          <a:p>
            <a:r>
              <a:rPr lang="cs-CZ" dirty="0"/>
              <a:t>t</a:t>
            </a:r>
            <a:r>
              <a:rPr lang="cs-CZ" dirty="0" smtClean="0"/>
              <a:t>echnologií</a:t>
            </a:r>
          </a:p>
          <a:p>
            <a:r>
              <a:rPr lang="cs-CZ" dirty="0"/>
              <a:t>v</a:t>
            </a:r>
            <a:r>
              <a:rPr lang="cs-CZ" dirty="0" smtClean="0"/>
              <a:t>ýroby</a:t>
            </a:r>
          </a:p>
          <a:p>
            <a:r>
              <a:rPr lang="cs-CZ" dirty="0" smtClean="0"/>
              <a:t>marketingu</a:t>
            </a:r>
          </a:p>
          <a:p>
            <a:r>
              <a:rPr lang="cs-CZ" dirty="0" smtClean="0"/>
              <a:t>„financí“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6456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1F2C21B-0843-4B2E-B5E9-69A3BD75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zkratky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92ED8DC-2220-420F-9931-AB1F0D9256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/>
          <a:lstStyle/>
          <a:p>
            <a:r>
              <a:rPr lang="cs-CZ" dirty="0"/>
              <a:t>IS – informovaný souhlas</a:t>
            </a:r>
          </a:p>
          <a:p>
            <a:endParaRPr lang="cs-CZ" dirty="0"/>
          </a:p>
          <a:p>
            <a:r>
              <a:rPr lang="cs-CZ" dirty="0"/>
              <a:t>NZZ – nestátní zdravotnické zařízení</a:t>
            </a:r>
          </a:p>
          <a:p>
            <a:endParaRPr lang="cs-CZ" dirty="0"/>
          </a:p>
          <a:p>
            <a:r>
              <a:rPr lang="cs-CZ" dirty="0"/>
              <a:t>KV - kardiovaskulární</a:t>
            </a:r>
          </a:p>
        </p:txBody>
      </p:sp>
    </p:spTree>
    <p:extLst>
      <p:ext uri="{BB962C8B-B14F-4D97-AF65-F5344CB8AC3E}">
        <p14:creationId xmlns:p14="http://schemas.microsoft.com/office/powerpoint/2010/main" val="285551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řízení (současného) podnikání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88840"/>
            <a:ext cx="8503920" cy="4110208"/>
          </a:xfrm>
        </p:spPr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měna zaběhnutých stereotypů</a:t>
            </a:r>
          </a:p>
          <a:p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ytvoření vlastních pravidel</a:t>
            </a:r>
          </a:p>
          <a:p>
            <a:endParaRPr lang="cs-CZ" dirty="0" smtClean="0"/>
          </a:p>
          <a:p>
            <a:r>
              <a:rPr lang="cs-CZ" dirty="0" smtClean="0"/>
              <a:t>exkluzivita monopolu pro podstatné faktory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78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D793BCE-EA7D-46D1-B4EB-898392C3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 fontScale="90000"/>
          </a:bodyPr>
          <a:lstStyle/>
          <a:p>
            <a:r>
              <a:rPr lang="cs-CZ" dirty="0"/>
              <a:t>SPECIFIKA PODNIKÁNÍ VE ZDRAVOTNICTVÍ</a:t>
            </a:r>
            <a:br>
              <a:rPr lang="cs-CZ" dirty="0"/>
            </a:br>
            <a:r>
              <a:rPr lang="cs-CZ" dirty="0"/>
              <a:t>ovlivňující faktory:</a:t>
            </a:r>
            <a:br>
              <a:rPr lang="cs-CZ" dirty="0"/>
            </a:br>
            <a:r>
              <a:rPr lang="cs-CZ" dirty="0"/>
              <a:t>systém poskytování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E759306-9BD3-40ED-BA5D-E91DDB3441B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tržní model</a:t>
            </a:r>
          </a:p>
          <a:p>
            <a:endParaRPr lang="cs-CZ" dirty="0"/>
          </a:p>
          <a:p>
            <a:r>
              <a:rPr lang="cs-CZ" dirty="0" err="1"/>
              <a:t>Beveridgeův</a:t>
            </a:r>
            <a:r>
              <a:rPr lang="cs-CZ" dirty="0"/>
              <a:t> model (NHS) </a:t>
            </a:r>
          </a:p>
          <a:p>
            <a:endParaRPr lang="cs-CZ" dirty="0"/>
          </a:p>
          <a:p>
            <a:r>
              <a:rPr lang="cs-CZ" dirty="0" err="1"/>
              <a:t>Bismarckovský</a:t>
            </a:r>
            <a:r>
              <a:rPr lang="cs-CZ" dirty="0"/>
              <a:t> model  - veřejné zdravotní pojištění</a:t>
            </a:r>
          </a:p>
        </p:txBody>
      </p:sp>
    </p:spTree>
    <p:extLst>
      <p:ext uri="{BB962C8B-B14F-4D97-AF65-F5344CB8AC3E}">
        <p14:creationId xmlns:p14="http://schemas.microsoft.com/office/powerpoint/2010/main" val="1416680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25145</TotalTime>
  <Words>3057</Words>
  <Application>Microsoft Office PowerPoint</Application>
  <PresentationFormat>Předvádění na obrazovce (4:3)</PresentationFormat>
  <Paragraphs>659</Paragraphs>
  <Slides>70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2" baseType="lpstr">
      <vt:lpstr>Administrativní</vt:lpstr>
      <vt:lpstr>Acrobat Document</vt:lpstr>
      <vt:lpstr> BUSINESS PLÁN   zdravotní služba</vt:lpstr>
      <vt:lpstr>plán dne 14.12 .2021</vt:lpstr>
      <vt:lpstr>   PLÁN odpoleDNE </vt:lpstr>
      <vt:lpstr>zkouška(leden 2022)</vt:lpstr>
      <vt:lpstr>BUSINESS PLÁN</vt:lpstr>
      <vt:lpstr>Strategické řízení (současného) podnikání</vt:lpstr>
      <vt:lpstr>Úspěšná strategie</vt:lpstr>
      <vt:lpstr>Strategické řízení (současného) podnikání</vt:lpstr>
      <vt:lpstr>SPECIFIKA PODNIKÁNÍ VE ZDRAVOTNICTVÍ ovlivňující faktory: systém poskytování péče</vt:lpstr>
      <vt:lpstr>SPECIFIKA PODNIKÁNÍ VE ZDRAVOTNICTVÍ ovlivňující faktory - ČR</vt:lpstr>
      <vt:lpstr>zásadní rozhodnutí pro podnikání v oblasti zdravotních služeb</vt:lpstr>
      <vt:lpstr>trh nebo solidarita?</vt:lpstr>
      <vt:lpstr>podnikání ve zdravotnictví</vt:lpstr>
      <vt:lpstr>Tržní  služba: pozice zákazníka</vt:lpstr>
      <vt:lpstr>Zdravotní služba: pozice uživatele</vt:lpstr>
      <vt:lpstr>SPECIFIKA PODNIKÁNÍ VE ZDRAVOTNICTVÍ ovlivňující faktory způsob financování</vt:lpstr>
      <vt:lpstr>SPECIFIKA PODNIKÁNÍ VE ZDRAVOTNICTVÍ ovlivňující faktory způsob úhrady péče</vt:lpstr>
      <vt:lpstr>VÝDAJE jednoho/PŘÍJMY druhého</vt:lpstr>
      <vt:lpstr>SPECIFIKA PODNIKÁNÍ VE ZDRAVOTNICTVÍ ovlivňující faktory způsob financování a úhrady péče</vt:lpstr>
      <vt:lpstr>SPECIFIKA PODNIKÁNÍ VE ZDRAVOTNICTVÍ ovlivňující faktory růst nákladů – sociálně-ekonomické příčiny</vt:lpstr>
      <vt:lpstr>SPECIFIKA PODNIKÁNÍ VE ZDRAVOTNICTVÍ ovlivňující faktory struktura výdajů – průměr OECD (ČSÚ) </vt:lpstr>
      <vt:lpstr>Co zvedá náklady na zdravotní péči? MUDr. M. Palát, MBA: Medical Tribune 1/2010</vt:lpstr>
      <vt:lpstr>roční náklady na vynaloženou péči (mld. E)</vt:lpstr>
      <vt:lpstr>SPECIFIKA PODNIKÁNÍ VE ZDRAVOTNICTVÍ ovlivňující faktory růst nákladů – specifické příčiny</vt:lpstr>
      <vt:lpstr>trendy a (politické) souvislosti</vt:lpstr>
      <vt:lpstr>trendy a (politické) souvislosti</vt:lpstr>
      <vt:lpstr>Jak na to?</vt:lpstr>
      <vt:lpstr>Jak na to?</vt:lpstr>
      <vt:lpstr>faktory ovlivňující zdraví</vt:lpstr>
      <vt:lpstr>faktory zdraví</vt:lpstr>
      <vt:lpstr>BUSINESS PLÁN – PROČ?</vt:lpstr>
      <vt:lpstr>dobrý BP</vt:lpstr>
      <vt:lpstr>Co v rozhodování/budoucím úspěchu pomůže?</vt:lpstr>
      <vt:lpstr>LEAN CANVAS</vt:lpstr>
      <vt:lpstr>BP – základní součásti</vt:lpstr>
      <vt:lpstr>1/ POPIS SPOLEČNOSTI</vt:lpstr>
      <vt:lpstr>1/ popis společnosti: soulad s vizí</vt:lpstr>
      <vt:lpstr>zákon č. 372/2011 Sb. o zdravotních službách a podmínkách jejich poskytování</vt:lpstr>
      <vt:lpstr> 1/popis společnosti                                                      REGISTRACE </vt:lpstr>
      <vt:lpstr> 1/popis společnosti Žádost o udělení oprávnění k poskytování zdravotních služeb </vt:lpstr>
      <vt:lpstr>     1/popis společnosti                                     Žádost o udělení oprávnění k poskytování zdravotních služeb </vt:lpstr>
      <vt:lpstr>     1/popis společnosti                                     Žádost o udělení oprávnění k poskytování zdravotních služeb </vt:lpstr>
      <vt:lpstr>2/ VYMEZENÍ SLUŽBY (výhody a rizika)  </vt:lpstr>
      <vt:lpstr>2/ VYMEZENÍ SLUŽBY (popis)</vt:lpstr>
      <vt:lpstr>2/ vymezení produktu/služby: forma a obsah</vt:lpstr>
      <vt:lpstr>2/ vymezení služby: forma a obsah </vt:lpstr>
      <vt:lpstr>3/ MARKETINGOVÝ PLÁN</vt:lpstr>
      <vt:lpstr>3/ MARKETINGOVÝ PLÁN</vt:lpstr>
      <vt:lpstr>3/ MARKETINGOVÝ PLÁN marketingový mix (4P/4C)</vt:lpstr>
      <vt:lpstr>4/ MANAGEMENT PLÁN</vt:lpstr>
      <vt:lpstr>Analyzujte prostředí: SWOT GT News fucik.cz</vt:lpstr>
      <vt:lpstr>5/ PROVOZNÍ PLÁN</vt:lpstr>
      <vt:lpstr>5/plnění požadavků pro registraci NZZ</vt:lpstr>
      <vt:lpstr>5/„hygiena“</vt:lpstr>
      <vt:lpstr>5/personální a věcné vybavení </vt:lpstr>
      <vt:lpstr>5/příklad „provozních“ požadavků pro poskytování služby fyzioterapie (přístrojové a věcné vybavení)</vt:lpstr>
      <vt:lpstr>Analyzujte prostředí:PESTLE</vt:lpstr>
      <vt:lpstr>6/ FINANČNÍ PLÁN – vazba na účetnictví</vt:lpstr>
      <vt:lpstr>6/ FINANČNÍ PLÁN – podklady pro sestavení</vt:lpstr>
      <vt:lpstr> Časový plán - Ganttův diagram </vt:lpstr>
      <vt:lpstr>7/ LEGISLATIVNÍ PLÁN</vt:lpstr>
      <vt:lpstr>7/ LEGISLATIVNÍ PLÁN</vt:lpstr>
      <vt:lpstr>  7/shrnutí kroků pro vydání registrace NZZ  </vt:lpstr>
      <vt:lpstr>7/registrace NZZ před zahájením podnikatelské činnosti  </vt:lpstr>
      <vt:lpstr>7/ LEGISLATIVNÍ PLÁN</vt:lpstr>
      <vt:lpstr>7/ LEGISLATIVNÍ PLÁN</vt:lpstr>
      <vt:lpstr>7/ LEGISLATIVNÍ PLÁN – další dokumenty</vt:lpstr>
      <vt:lpstr>poslední otázka</vt:lpstr>
      <vt:lpstr>Kdy je „toho“ konec?</vt:lpstr>
      <vt:lpstr>použité zkratky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FINANČNÍ ŘÍZENÍ  a  BUSINESS PLÁN</dc:title>
  <dc:creator>Uživatel</dc:creator>
  <cp:lastModifiedBy>Pavla Povolná</cp:lastModifiedBy>
  <cp:revision>140</cp:revision>
  <dcterms:created xsi:type="dcterms:W3CDTF">2019-09-28T08:55:13Z</dcterms:created>
  <dcterms:modified xsi:type="dcterms:W3CDTF">2021-12-14T16:26:54Z</dcterms:modified>
</cp:coreProperties>
</file>