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6" r:id="rId4"/>
    <p:sldId id="259" r:id="rId5"/>
    <p:sldId id="260" r:id="rId6"/>
    <p:sldId id="257" r:id="rId7"/>
    <p:sldId id="258" r:id="rId8"/>
    <p:sldId id="262" r:id="rId9"/>
    <p:sldId id="264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82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69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43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15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3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818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79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29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8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51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59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8" cy="115295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7985" y="5634947"/>
            <a:ext cx="5580720" cy="1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021" y="2228108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/>
          </p:nvPr>
        </p:nvSpPr>
        <p:spPr>
          <a:xfrm>
            <a:off x="2649538" y="6110288"/>
            <a:ext cx="5767387" cy="623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5612130"/>
            <a:ext cx="6084264" cy="1245870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1499" y="214313"/>
            <a:ext cx="6246501" cy="888094"/>
          </a:xfrm>
        </p:spPr>
        <p:txBody>
          <a:bodyPr/>
          <a:lstStyle>
            <a:lvl1pPr marL="0" indent="0" algn="r">
              <a:buNone/>
              <a:defRPr lang="cs-CZ" sz="1100" smtClean="0">
                <a:effectLst/>
              </a:defRPr>
            </a:lvl1pPr>
          </a:lstStyle>
          <a:p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práce-ESF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č. CZ.02.2.69/0.0/0.0/16_015/0002362“</a:t>
            </a:r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financován z programu OP VVV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75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7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0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34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0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9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88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B3BA-136D-4DFC-883D-013F1D6AB4C9}" type="datetimeFigureOut">
              <a:rPr lang="cs-CZ" smtClean="0"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AFC1-188F-4D3B-B4BF-0E20458C3D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43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8176-90D3-44F6-A6E7-57E16CEB59B1}" type="datetimeFigureOut">
              <a:rPr lang="cs-CZ" smtClean="0"/>
              <a:pPr/>
              <a:t>05.03.2018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8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smtClean="0">
                <a:solidFill>
                  <a:srgbClr val="0070C0"/>
                </a:solidFill>
              </a:rPr>
              <a:t>Známé </a:t>
            </a:r>
            <a:r>
              <a:rPr lang="cs-CZ" sz="4800" b="1" smtClean="0">
                <a:solidFill>
                  <a:srgbClr val="0070C0"/>
                </a:solidFill>
              </a:rPr>
              <a:t>a </a:t>
            </a:r>
            <a:r>
              <a:rPr lang="cs-CZ" sz="4800" b="1" smtClean="0">
                <a:solidFill>
                  <a:srgbClr val="0070C0"/>
                </a:solidFill>
              </a:rPr>
              <a:t>potencionální interakce léčivo a léčivá rostlina</a:t>
            </a:r>
            <a:endParaRPr lang="cs-CZ" sz="48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0070C0"/>
                </a:solidFill>
              </a:rPr>
              <a:t>d</a:t>
            </a:r>
            <a:r>
              <a:rPr lang="cs-CZ" i="1" dirty="0" smtClean="0">
                <a:solidFill>
                  <a:srgbClr val="0070C0"/>
                </a:solidFill>
              </a:rPr>
              <a:t>oc. PharmDr. Lenka Tůmová, CSc.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7011" y="215660"/>
            <a:ext cx="5055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Zvýšení kvality vzdělávání na UK a jeho relevance pro potřeby trhu práce-ESF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Reg. č. 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CZ.02.2.69/0.0/0.0/16_015/0002362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 je financován z programu OP VVV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6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41416"/>
            <a:ext cx="9144000" cy="1568586"/>
          </a:xfrm>
        </p:spPr>
        <p:txBody>
          <a:bodyPr>
            <a:normAutofit/>
          </a:bodyPr>
          <a:lstStyle/>
          <a:p>
            <a:r>
              <a:rPr lang="cs-CZ" altLang="cs-CZ" sz="4400" b="1" dirty="0" smtClean="0">
                <a:solidFill>
                  <a:srgbClr val="6666FF"/>
                </a:solidFill>
              </a:rPr>
              <a:t>ZNÁMÉ A POTENCIÁLNÍ INTERAKCE LÉČIVO A LÉČIVÁ ROSTLINA</a:t>
            </a:r>
            <a:endParaRPr lang="cs-CZ" sz="4400" dirty="0"/>
          </a:p>
        </p:txBody>
      </p:sp>
      <p:sp>
        <p:nvSpPr>
          <p:cNvPr id="4" name="Obdélník 3"/>
          <p:cNvSpPr/>
          <p:nvPr/>
        </p:nvSpPr>
        <p:spPr>
          <a:xfrm>
            <a:off x="0" y="2139759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s-CZ" b="1" dirty="0">
                <a:cs typeface="Times New Roman" panose="02020603050405020304" pitchFamily="18" charset="0"/>
              </a:rPr>
              <a:t>Užití </a:t>
            </a:r>
            <a:r>
              <a:rPr lang="cs-CZ" b="1" dirty="0" err="1">
                <a:cs typeface="Times New Roman" panose="02020603050405020304" pitchFamily="18" charset="0"/>
              </a:rPr>
              <a:t>fytoterapie</a:t>
            </a:r>
            <a:r>
              <a:rPr lang="cs-CZ" b="1" dirty="0">
                <a:cs typeface="Times New Roman" panose="02020603050405020304" pitchFamily="18" charset="0"/>
              </a:rPr>
              <a:t> roste celosvětově, ale existuje populární vnímání, že tento druh přístupu je přírodní a tudíž bezpečnější než tradiční medicína </a:t>
            </a:r>
            <a:r>
              <a:rPr lang="cs-CZ" b="1">
                <a:cs typeface="Times New Roman" panose="02020603050405020304" pitchFamily="18" charset="0"/>
              </a:rPr>
              <a:t>a užití není obvykle </a:t>
            </a:r>
            <a:r>
              <a:rPr lang="cs-CZ" b="1" dirty="0">
                <a:cs typeface="Times New Roman" panose="02020603050405020304" pitchFamily="18" charset="0"/>
              </a:rPr>
              <a:t>konzultováno s lékařem.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s-CZ" b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b="1" dirty="0" smtClean="0">
                <a:cs typeface="Times New Roman" panose="02020603050405020304" pitchFamily="18" charset="0"/>
              </a:rPr>
              <a:t>I </a:t>
            </a:r>
            <a:r>
              <a:rPr lang="cs-CZ" b="1" dirty="0">
                <a:cs typeface="Times New Roman" panose="02020603050405020304" pitchFamily="18" charset="0"/>
              </a:rPr>
              <a:t>když je mnoho bylinných léčiv relativně neškodných, v přírodě některé z těchto </a:t>
            </a:r>
            <a:r>
              <a:rPr lang="cs-CZ" b="1">
                <a:cs typeface="Times New Roman" panose="02020603050405020304" pitchFamily="18" charset="0"/>
              </a:rPr>
              <a:t>terapií </a:t>
            </a:r>
            <a:r>
              <a:rPr lang="cs-CZ" b="1" smtClean="0">
                <a:cs typeface="Times New Roman" panose="02020603050405020304" pitchFamily="18" charset="0"/>
              </a:rPr>
              <a:t>mají</a:t>
            </a:r>
            <a:r>
              <a:rPr lang="cs-CZ" b="1">
                <a:cs typeface="Times New Roman" panose="02020603050405020304" pitchFamily="18" charset="0"/>
              </a:rPr>
              <a:t> </a:t>
            </a:r>
            <a:r>
              <a:rPr lang="cs-CZ" b="1" smtClean="0">
                <a:cs typeface="Times New Roman" panose="02020603050405020304" pitchFamily="18" charset="0"/>
              </a:rPr>
              <a:t>potenciálně </a:t>
            </a:r>
            <a:r>
              <a:rPr lang="cs-CZ" b="1" dirty="0">
                <a:cs typeface="Times New Roman" panose="02020603050405020304" pitchFamily="18" charset="0"/>
              </a:rPr>
              <a:t>škodlivé vedlejší účinky nebo nežádoucí interakce s jinými medikacemi.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cs-CZ" b="1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cs typeface="Times New Roman" panose="02020603050405020304" pitchFamily="18" charset="0"/>
              </a:rPr>
              <a:t>Může dojít k interakcím mezi bylinnými léčbami a předepsanými léky a ty mohou vést k vážným klinickým následkům. </a:t>
            </a:r>
          </a:p>
          <a:p>
            <a:pPr algn="just">
              <a:defRPr/>
            </a:pPr>
            <a:r>
              <a:rPr lang="cs-CZ" b="1" dirty="0"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cs typeface="Times New Roman" panose="02020603050405020304" pitchFamily="18" charset="0"/>
              </a:rPr>
              <a:t>Předpokládá se, že roli v těchto interakcích </a:t>
            </a:r>
            <a:r>
              <a:rPr lang="cs-CZ" b="1">
                <a:cs typeface="Times New Roman" panose="02020603050405020304" pitchFamily="18" charset="0"/>
              </a:rPr>
              <a:t>hrají </a:t>
            </a:r>
            <a:r>
              <a:rPr lang="cs-CZ" b="1" smtClean="0">
                <a:cs typeface="Times New Roman" panose="02020603050405020304" pitchFamily="18" charset="0"/>
              </a:rPr>
              <a:t>farmakokinetické </a:t>
            </a:r>
            <a:r>
              <a:rPr lang="cs-CZ" b="1" dirty="0">
                <a:cs typeface="Times New Roman" panose="02020603050405020304" pitchFamily="18" charset="0"/>
              </a:rPr>
              <a:t>a/nebo farmakodynamické mechanismy.</a:t>
            </a:r>
          </a:p>
          <a:p>
            <a:pPr algn="just">
              <a:defRPr/>
            </a:pPr>
            <a:r>
              <a:rPr lang="cs-CZ" b="1" dirty="0"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cs typeface="Times New Roman" panose="02020603050405020304" pitchFamily="18" charset="0"/>
              </a:rPr>
              <a:t>Opakovaně se v klinických studiích potvrdilo, že s rostoucím počtem  užívaných léčiv stoupá také incidence nežádoucích účinků a riziko  výskytu lékových interakcí.</a:t>
            </a:r>
          </a:p>
          <a:p>
            <a:pPr algn="just">
              <a:defRPr/>
            </a:pPr>
            <a:r>
              <a:rPr lang="cs-CZ" b="1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37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756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cs typeface="Times New Roman" panose="02020603050405020304" pitchFamily="18" charset="0"/>
              </a:rPr>
              <a:t>Při průměrné konzumaci do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 5 </a:t>
            </a:r>
            <a:r>
              <a:rPr lang="cs-CZ" b="1" dirty="0">
                <a:cs typeface="Times New Roman" panose="02020603050405020304" pitchFamily="18" charset="0"/>
              </a:rPr>
              <a:t>léků bylo riziko nežádoucí reakce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4 </a:t>
            </a:r>
            <a:r>
              <a:rPr lang="cs-CZ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%,</a:t>
            </a:r>
            <a:r>
              <a:rPr lang="cs-CZ" b="1" dirty="0" smtClean="0"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6-10 </a:t>
            </a:r>
            <a:r>
              <a:rPr lang="cs-CZ" b="1" dirty="0">
                <a:cs typeface="Times New Roman" panose="02020603050405020304" pitchFamily="18" charset="0"/>
              </a:rPr>
              <a:t>léků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7 %, 11-15</a:t>
            </a:r>
            <a:r>
              <a:rPr lang="cs-CZ" b="1" dirty="0">
                <a:cs typeface="Times New Roman" panose="02020603050405020304" pitchFamily="18" charset="0"/>
              </a:rPr>
              <a:t> léků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15 %, </a:t>
            </a:r>
            <a:endParaRPr lang="cs-CZ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cs-CZ" b="1" dirty="0" smtClean="0">
                <a:cs typeface="Times New Roman" panose="02020603050405020304" pitchFamily="18" charset="0"/>
              </a:rPr>
              <a:t>ale </a:t>
            </a:r>
            <a:r>
              <a:rPr lang="cs-CZ" b="1" dirty="0">
                <a:cs typeface="Times New Roman" panose="02020603050405020304" pitchFamily="18" charset="0"/>
              </a:rPr>
              <a:t>již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40 %  </a:t>
            </a:r>
            <a:r>
              <a:rPr lang="cs-CZ" b="1" dirty="0">
                <a:cs typeface="Times New Roman" panose="02020603050405020304" pitchFamily="18" charset="0"/>
              </a:rPr>
              <a:t>při současném užívání </a:t>
            </a:r>
            <a:r>
              <a:rPr 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16 </a:t>
            </a:r>
            <a:r>
              <a:rPr lang="cs-CZ" b="1" dirty="0" smtClean="0">
                <a:cs typeface="Times New Roman" panose="02020603050405020304" pitchFamily="18" charset="0"/>
              </a:rPr>
              <a:t> </a:t>
            </a:r>
            <a:r>
              <a:rPr lang="cs-CZ" b="1" dirty="0">
                <a:cs typeface="Times New Roman" panose="02020603050405020304" pitchFamily="18" charset="0"/>
              </a:rPr>
              <a:t>a více léků.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1364188"/>
            <a:ext cx="12192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2400" b="1" u="sng" dirty="0">
                <a:solidFill>
                  <a:srgbClr val="6666FF"/>
                </a:solidFill>
              </a:rPr>
              <a:t>Farmaceutické interakce</a:t>
            </a:r>
          </a:p>
          <a:p>
            <a:pPr>
              <a:lnSpc>
                <a:spcPct val="90000"/>
              </a:lnSpc>
            </a:pPr>
            <a:endParaRPr lang="cs-CZ" altLang="cs-CZ" b="1" u="sng" dirty="0" smtClean="0"/>
          </a:p>
          <a:p>
            <a:pPr>
              <a:lnSpc>
                <a:spcPct val="90000"/>
              </a:lnSpc>
            </a:pPr>
            <a:r>
              <a:rPr lang="cs-CZ" altLang="cs-CZ" b="1" u="sng" smtClean="0"/>
              <a:t>Fyz</a:t>
            </a:r>
            <a:r>
              <a:rPr lang="cs-CZ" altLang="cs-CZ" b="1" dirty="0"/>
              <a:t>. změny a </a:t>
            </a:r>
            <a:r>
              <a:rPr lang="cs-CZ" altLang="cs-CZ" b="1" dirty="0" err="1"/>
              <a:t>chem</a:t>
            </a:r>
            <a:r>
              <a:rPr lang="cs-CZ" altLang="cs-CZ" b="1" dirty="0"/>
              <a:t>. reakce, které se uskutečňují </a:t>
            </a:r>
            <a:r>
              <a:rPr lang="cs-CZ" altLang="cs-CZ" b="1" i="1" dirty="0"/>
              <a:t>in vitro </a:t>
            </a:r>
            <a:r>
              <a:rPr lang="cs-CZ" altLang="cs-CZ" b="1" dirty="0"/>
              <a:t>při vzájemné reakci více léčiv, </a:t>
            </a:r>
            <a:r>
              <a:rPr lang="cs-CZ" altLang="cs-CZ" b="1" dirty="0" err="1"/>
              <a:t>léč</a:t>
            </a:r>
            <a:r>
              <a:rPr lang="cs-CZ" altLang="cs-CZ" b="1" dirty="0"/>
              <a:t>. a </a:t>
            </a:r>
            <a:r>
              <a:rPr lang="cs-CZ" altLang="cs-CZ" b="1" dirty="0" err="1"/>
              <a:t>farm</a:t>
            </a:r>
            <a:r>
              <a:rPr lang="cs-CZ" altLang="cs-CZ" b="1" dirty="0"/>
              <a:t>. pomocných látek a mezi lékovou formou a obsahem = </a:t>
            </a:r>
            <a:r>
              <a:rPr lang="cs-CZ" altLang="cs-CZ" b="1" u="sng" dirty="0">
                <a:solidFill>
                  <a:schemeClr val="accent1"/>
                </a:solidFill>
              </a:rPr>
              <a:t>inkompatibility.</a:t>
            </a:r>
          </a:p>
          <a:p>
            <a:pPr>
              <a:lnSpc>
                <a:spcPct val="90000"/>
              </a:lnSpc>
            </a:pPr>
            <a:endParaRPr lang="cs-CZ" altLang="cs-CZ" b="1" dirty="0" smtClean="0"/>
          </a:p>
          <a:p>
            <a:pPr>
              <a:lnSpc>
                <a:spcPct val="90000"/>
              </a:lnSpc>
            </a:pPr>
            <a:r>
              <a:rPr lang="cs-CZ" altLang="cs-CZ" b="1" dirty="0" smtClean="0"/>
              <a:t>Nastávají </a:t>
            </a:r>
            <a:r>
              <a:rPr lang="cs-CZ" altLang="cs-CZ" b="1" dirty="0"/>
              <a:t>při vzájemném působení 2 a více složek lék. formy, při které nastaly nepředvídané a nežádoucí jevy v době přípravy, při uskladňování a při užívání léku. </a:t>
            </a:r>
          </a:p>
          <a:p>
            <a:pPr>
              <a:lnSpc>
                <a:spcPct val="90000"/>
              </a:lnSpc>
            </a:pPr>
            <a:endParaRPr lang="cs-CZ" altLang="cs-CZ" b="1" dirty="0" smtClean="0"/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cs-CZ" altLang="cs-CZ" b="1" dirty="0" smtClean="0"/>
              <a:t>mohou </a:t>
            </a:r>
            <a:r>
              <a:rPr lang="cs-CZ" altLang="cs-CZ" b="1" dirty="0"/>
              <a:t>měnit pouze fyzikální vlastnosti LP bez vlivu na terapeut. hodnotu, v některých případech mohou významně ovlivnit </a:t>
            </a:r>
            <a:r>
              <a:rPr lang="cs-CZ" altLang="cs-CZ" b="1" dirty="0" smtClean="0"/>
              <a:t>účinek.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cs-CZ" altLang="cs-CZ" b="1" dirty="0"/>
          </a:p>
          <a:p>
            <a:pPr algn="ctr">
              <a:lnSpc>
                <a:spcPct val="90000"/>
              </a:lnSpc>
            </a:pPr>
            <a:r>
              <a:rPr lang="cs-CZ" altLang="cs-CZ" sz="2400" b="1" u="sng" dirty="0">
                <a:solidFill>
                  <a:srgbClr val="6666FF"/>
                </a:solidFill>
              </a:rPr>
              <a:t>Farmakokinetické interakce</a:t>
            </a:r>
          </a:p>
          <a:p>
            <a:pPr>
              <a:lnSpc>
                <a:spcPct val="90000"/>
              </a:lnSpc>
            </a:pPr>
            <a:endParaRPr lang="cs-CZ" altLang="cs-CZ" b="1" dirty="0" smtClean="0">
              <a:solidFill>
                <a:srgbClr val="6666FF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b="1" smtClean="0"/>
              <a:t>- podle </a:t>
            </a:r>
            <a:r>
              <a:rPr lang="cs-CZ" altLang="cs-CZ" b="1" dirty="0"/>
              <a:t>etáží organismu, kterými látka musí projít, než se dostane k místu účinku a eliminaci</a:t>
            </a:r>
          </a:p>
          <a:p>
            <a:pPr>
              <a:lnSpc>
                <a:spcPct val="90000"/>
              </a:lnSpc>
            </a:pPr>
            <a:endParaRPr lang="cs-CZ" altLang="cs-CZ" b="1" dirty="0">
              <a:solidFill>
                <a:srgbClr val="6666FF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b="1" smtClean="0">
                <a:solidFill>
                  <a:srgbClr val="6666FF"/>
                </a:solidFill>
              </a:rPr>
              <a:t>- interakce </a:t>
            </a:r>
            <a:r>
              <a:rPr lang="cs-CZ" altLang="cs-CZ" b="1" dirty="0">
                <a:solidFill>
                  <a:srgbClr val="6666FF"/>
                </a:solidFill>
              </a:rPr>
              <a:t>při absorpci léků z GIT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6666FF"/>
                </a:solidFill>
              </a:rPr>
              <a:t>- interakce při průniku přes další biolog. membrány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6666FF"/>
                </a:solidFill>
              </a:rPr>
              <a:t>- interakce při jejich vazebnosti s krevními elementy (proteiny)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6666FF"/>
                </a:solidFill>
              </a:rPr>
              <a:t>- interakce při </a:t>
            </a:r>
            <a:r>
              <a:rPr lang="cs-CZ" altLang="cs-CZ" b="1">
                <a:solidFill>
                  <a:srgbClr val="6666FF"/>
                </a:solidFill>
              </a:rPr>
              <a:t>biotransformaci </a:t>
            </a:r>
            <a:r>
              <a:rPr lang="cs-CZ" altLang="cs-CZ" b="1" smtClean="0">
                <a:solidFill>
                  <a:srgbClr val="6666FF"/>
                </a:solidFill>
              </a:rPr>
              <a:t>a </a:t>
            </a:r>
            <a:r>
              <a:rPr lang="cs-CZ" altLang="cs-CZ" b="1" dirty="0">
                <a:solidFill>
                  <a:srgbClr val="6666FF"/>
                </a:solidFill>
              </a:rPr>
              <a:t>při exkreci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endParaRPr lang="cs-CZ" altLang="cs-CZ" b="1" dirty="0"/>
          </a:p>
          <a:p>
            <a:pPr>
              <a:lnSpc>
                <a:spcPct val="90000"/>
              </a:lnSpc>
            </a:pPr>
            <a:endParaRPr lang="cs-CZ" altLang="cs-CZ" b="1" u="sng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47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b="1" u="sng" dirty="0" err="1">
                <a:solidFill>
                  <a:schemeClr val="accent1"/>
                </a:solidFill>
              </a:rPr>
              <a:t>Absorbce</a:t>
            </a:r>
            <a:r>
              <a:rPr lang="cs-CZ" altLang="cs-CZ" b="1" dirty="0"/>
              <a:t> může být ovlivněna např. změnou motility </a:t>
            </a:r>
            <a:r>
              <a:rPr lang="cs-CZ" altLang="cs-CZ" b="1" dirty="0" smtClean="0"/>
              <a:t>GIT - současné </a:t>
            </a:r>
            <a:r>
              <a:rPr lang="cs-CZ" altLang="cs-CZ" b="1" dirty="0"/>
              <a:t>užívání farmak a laxancií, </a:t>
            </a:r>
            <a:r>
              <a:rPr lang="cs-CZ" altLang="cs-CZ" b="1" dirty="0" err="1"/>
              <a:t>kt</a:t>
            </a:r>
            <a:r>
              <a:rPr lang="cs-CZ" altLang="cs-CZ" b="1" dirty="0"/>
              <a:t>. podporují rychlost průchodu tenkým </a:t>
            </a:r>
            <a:r>
              <a:rPr lang="cs-CZ" altLang="cs-CZ" b="1" smtClean="0"/>
              <a:t>střevem </a:t>
            </a:r>
            <a:r>
              <a:rPr lang="cs-CZ" altLang="cs-CZ" b="1" smtClean="0"/>
              <a:t>→ </a:t>
            </a:r>
            <a:r>
              <a:rPr lang="cs-CZ" altLang="cs-CZ" b="1" dirty="0" smtClean="0"/>
              <a:t>snížení </a:t>
            </a:r>
            <a:r>
              <a:rPr lang="cs-CZ" altLang="cs-CZ" b="1" dirty="0" err="1"/>
              <a:t>absorbce</a:t>
            </a:r>
            <a:r>
              <a:rPr lang="cs-CZ" altLang="cs-CZ" b="1" dirty="0"/>
              <a:t> pomalu </a:t>
            </a:r>
            <a:r>
              <a:rPr lang="cs-CZ" altLang="cs-CZ" b="1"/>
              <a:t>absorbovatelných </a:t>
            </a:r>
            <a:r>
              <a:rPr lang="cs-CZ" altLang="cs-CZ" b="1" smtClean="0"/>
              <a:t>látek.</a:t>
            </a:r>
            <a:endParaRPr lang="cs-CZ" altLang="cs-CZ" b="1" dirty="0"/>
          </a:p>
          <a:p>
            <a:pPr algn="just">
              <a:lnSpc>
                <a:spcPct val="90000"/>
              </a:lnSpc>
            </a:pPr>
            <a:endParaRPr lang="cs-CZ" altLang="cs-CZ" b="1" dirty="0">
              <a:solidFill>
                <a:srgbClr val="CC66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Častý </a:t>
            </a:r>
            <a:r>
              <a:rPr lang="cs-CZ" altLang="cs-CZ" b="1"/>
              <a:t>jev </a:t>
            </a:r>
            <a:r>
              <a:rPr lang="cs-CZ" altLang="cs-CZ" b="1" smtClean="0"/>
              <a:t>– </a:t>
            </a:r>
            <a:r>
              <a:rPr lang="cs-CZ" altLang="cs-CZ" b="1" u="sng" smtClean="0">
                <a:solidFill>
                  <a:schemeClr val="accent1"/>
                </a:solidFill>
              </a:rPr>
              <a:t>inhibice </a:t>
            </a:r>
            <a:r>
              <a:rPr lang="cs-CZ" altLang="cs-CZ" b="1" u="sng" dirty="0">
                <a:solidFill>
                  <a:schemeClr val="accent1"/>
                </a:solidFill>
              </a:rPr>
              <a:t>nebo indukce metabolismu léčiv</a:t>
            </a:r>
            <a:r>
              <a:rPr lang="cs-CZ" altLang="cs-CZ" b="1" dirty="0"/>
              <a:t>, ovlivnění enzymu, </a:t>
            </a:r>
            <a:r>
              <a:rPr lang="cs-CZ" altLang="cs-CZ" b="1" dirty="0" err="1"/>
              <a:t>kt</a:t>
            </a:r>
            <a:r>
              <a:rPr lang="cs-CZ" altLang="cs-CZ" b="1" dirty="0"/>
              <a:t>. </a:t>
            </a:r>
            <a:r>
              <a:rPr lang="cs-CZ" altLang="cs-CZ" b="1"/>
              <a:t>hraje </a:t>
            </a:r>
            <a:r>
              <a:rPr lang="cs-CZ" altLang="cs-CZ" b="1" smtClean="0"/>
              <a:t>významnou </a:t>
            </a:r>
            <a:r>
              <a:rPr lang="cs-CZ" altLang="cs-CZ" b="1" dirty="0"/>
              <a:t>úlohu při eliminaci </a:t>
            </a:r>
            <a:r>
              <a:rPr lang="cs-CZ" altLang="cs-CZ" b="1"/>
              <a:t>dané </a:t>
            </a:r>
            <a:r>
              <a:rPr lang="cs-CZ" altLang="cs-CZ" b="1" smtClean="0"/>
              <a:t>látky.</a:t>
            </a:r>
            <a:endParaRPr lang="cs-CZ" altLang="cs-CZ" b="1" dirty="0"/>
          </a:p>
          <a:p>
            <a:pPr algn="just">
              <a:lnSpc>
                <a:spcPct val="90000"/>
              </a:lnSpc>
            </a:pPr>
            <a:endParaRPr lang="cs-CZ" altLang="cs-CZ" b="1" dirty="0"/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Na </a:t>
            </a:r>
            <a:r>
              <a:rPr lang="cs-CZ" altLang="cs-CZ" b="1" u="sng" dirty="0" err="1">
                <a:solidFill>
                  <a:schemeClr val="accent1"/>
                </a:solidFill>
              </a:rPr>
              <a:t>exkreč</a:t>
            </a:r>
            <a:r>
              <a:rPr lang="cs-CZ" altLang="cs-CZ" b="1" u="sng" dirty="0">
                <a:solidFill>
                  <a:schemeClr val="accent1"/>
                </a:solidFill>
              </a:rPr>
              <a:t>. interakcích</a:t>
            </a:r>
            <a:r>
              <a:rPr lang="cs-CZ" altLang="cs-CZ" b="1" dirty="0"/>
              <a:t> se podílí i ovlivnění pH </a:t>
            </a:r>
            <a:r>
              <a:rPr lang="cs-CZ" altLang="cs-CZ" b="1" dirty="0" smtClean="0"/>
              <a:t>glomerulárního </a:t>
            </a:r>
            <a:r>
              <a:rPr lang="cs-CZ" altLang="cs-CZ" b="1" dirty="0" err="1"/>
              <a:t>ultrafiltrátu</a:t>
            </a:r>
            <a:r>
              <a:rPr lang="cs-CZ" altLang="cs-CZ" b="1" dirty="0"/>
              <a:t> a </a:t>
            </a:r>
            <a:r>
              <a:rPr lang="cs-CZ" altLang="cs-CZ" b="1" dirty="0" err="1"/>
              <a:t>kompetice</a:t>
            </a:r>
            <a:r>
              <a:rPr lang="cs-CZ" altLang="cs-CZ" b="1" dirty="0"/>
              <a:t> </a:t>
            </a:r>
            <a:r>
              <a:rPr lang="cs-CZ" altLang="cs-CZ" b="1"/>
              <a:t>při </a:t>
            </a:r>
            <a:r>
              <a:rPr lang="cs-CZ" altLang="cs-CZ" b="1" smtClean="0"/>
              <a:t>aktivním </a:t>
            </a:r>
            <a:r>
              <a:rPr lang="cs-CZ" altLang="cs-CZ" b="1"/>
              <a:t>tubulárním </a:t>
            </a:r>
            <a:r>
              <a:rPr lang="cs-CZ" altLang="cs-CZ" b="1" smtClean="0"/>
              <a:t>přenosu. </a:t>
            </a:r>
            <a:endParaRPr lang="cs-CZ" altLang="cs-CZ" b="1" dirty="0"/>
          </a:p>
          <a:p>
            <a:pPr algn="just">
              <a:lnSpc>
                <a:spcPct val="90000"/>
              </a:lnSpc>
            </a:pPr>
            <a:endParaRPr lang="cs-CZ" altLang="cs-CZ" b="1" dirty="0"/>
          </a:p>
          <a:p>
            <a:pPr algn="just">
              <a:lnSpc>
                <a:spcPct val="90000"/>
              </a:lnSpc>
            </a:pPr>
            <a:r>
              <a:rPr lang="cs-CZ" altLang="cs-CZ" b="1" dirty="0"/>
              <a:t>Interakční faktor – </a:t>
            </a:r>
            <a:r>
              <a:rPr lang="cs-CZ" altLang="cs-CZ" b="1" dirty="0">
                <a:solidFill>
                  <a:schemeClr val="accent1"/>
                </a:solidFill>
              </a:rPr>
              <a:t>zásah do elektrolytické rovnováhy</a:t>
            </a:r>
          </a:p>
          <a:p>
            <a:pPr algn="just">
              <a:lnSpc>
                <a:spcPct val="90000"/>
              </a:lnSpc>
            </a:pPr>
            <a:endParaRPr lang="cs-CZ" altLang="cs-CZ" b="1" dirty="0" smtClean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r>
              <a:rPr lang="cs-CZ" altLang="cs-CZ" b="1" dirty="0" smtClean="0"/>
              <a:t>dlouhodobá </a:t>
            </a:r>
            <a:r>
              <a:rPr lang="cs-CZ" altLang="cs-CZ" b="1" dirty="0"/>
              <a:t>terapie rostlinami (laxativy, diuretiky a kortikoidy</a:t>
            </a:r>
            <a:r>
              <a:rPr lang="cs-CZ" altLang="cs-CZ" b="1" dirty="0" smtClean="0"/>
              <a:t>) - </a:t>
            </a:r>
            <a:r>
              <a:rPr lang="cs-CZ" altLang="cs-CZ" b="1" dirty="0" err="1" smtClean="0"/>
              <a:t>hypokalémie</a:t>
            </a:r>
            <a:r>
              <a:rPr lang="cs-CZ" altLang="cs-CZ" b="1" dirty="0" smtClean="0"/>
              <a:t> </a:t>
            </a:r>
            <a:r>
              <a:rPr lang="cs-CZ" altLang="cs-CZ" b="1" dirty="0"/>
              <a:t>(nutné </a:t>
            </a:r>
            <a:r>
              <a:rPr lang="cs-CZ" altLang="cs-CZ" b="1"/>
              <a:t>dodávat </a:t>
            </a:r>
            <a:r>
              <a:rPr lang="cs-CZ" altLang="cs-CZ" b="1" smtClean="0"/>
              <a:t>K</a:t>
            </a:r>
            <a:r>
              <a:rPr lang="cs-CZ" altLang="cs-CZ" b="1" baseline="30000" smtClean="0"/>
              <a:t>+</a:t>
            </a:r>
            <a:r>
              <a:rPr lang="cs-CZ" altLang="cs-CZ" b="1" smtClean="0"/>
              <a:t> </a:t>
            </a:r>
            <a:r>
              <a:rPr lang="cs-CZ" altLang="cs-CZ" b="1" dirty="0"/>
              <a:t>u pacientů léčených </a:t>
            </a:r>
            <a:r>
              <a:rPr lang="cs-CZ" altLang="cs-CZ" b="1" dirty="0" err="1"/>
              <a:t>digitalisem</a:t>
            </a:r>
            <a:r>
              <a:rPr lang="cs-CZ" altLang="cs-CZ" b="1" dirty="0" smtClean="0"/>
              <a:t>) - nebezpečí </a:t>
            </a:r>
            <a:r>
              <a:rPr lang="cs-CZ" altLang="cs-CZ" b="1" dirty="0"/>
              <a:t>vzniku arytmií  </a:t>
            </a:r>
            <a:endParaRPr lang="cs-CZ" altLang="cs-CZ" b="1" dirty="0" smtClean="0"/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cs-CZ" altLang="cs-CZ" b="1" dirty="0"/>
          </a:p>
          <a:p>
            <a:pPr algn="ctr"/>
            <a:r>
              <a:rPr lang="cs-CZ" altLang="cs-CZ" sz="2000" b="1" u="sng" dirty="0" smtClean="0">
                <a:solidFill>
                  <a:srgbClr val="6666FF"/>
                </a:solidFill>
              </a:rPr>
              <a:t>Farmakodynamické</a:t>
            </a:r>
            <a:r>
              <a:rPr lang="cs-CZ" altLang="cs-CZ" sz="2000" b="1" dirty="0" smtClean="0">
                <a:solidFill>
                  <a:srgbClr val="6666FF"/>
                </a:solidFill>
              </a:rPr>
              <a:t> </a:t>
            </a:r>
            <a:r>
              <a:rPr lang="cs-CZ" altLang="cs-CZ" sz="2000" b="1" u="sng" dirty="0" smtClean="0">
                <a:solidFill>
                  <a:srgbClr val="6666FF"/>
                </a:solidFill>
              </a:rPr>
              <a:t>interakce</a:t>
            </a:r>
          </a:p>
          <a:p>
            <a:pPr algn="just"/>
            <a:endParaRPr lang="cs-CZ" altLang="cs-CZ" sz="2000" b="1" dirty="0" smtClean="0">
              <a:solidFill>
                <a:srgbClr val="6666FF"/>
              </a:solidFill>
            </a:endParaRPr>
          </a:p>
          <a:p>
            <a:pPr algn="just"/>
            <a:r>
              <a:rPr lang="cs-CZ" altLang="cs-CZ" sz="2000" b="1" smtClean="0"/>
              <a:t>- N</a:t>
            </a:r>
            <a:r>
              <a:rPr lang="cs-CZ" altLang="cs-CZ" b="1" smtClean="0"/>
              <a:t>a specifických </a:t>
            </a:r>
            <a:r>
              <a:rPr lang="cs-CZ" altLang="cs-CZ" b="1" dirty="0"/>
              <a:t>receptorech. Po vazbě na </a:t>
            </a:r>
            <a:r>
              <a:rPr lang="cs-CZ" altLang="cs-CZ" b="1"/>
              <a:t>specifický </a:t>
            </a:r>
            <a:r>
              <a:rPr lang="cs-CZ" altLang="cs-CZ" b="1"/>
              <a:t>receptor → řetězec reakcí → konkrétní </a:t>
            </a:r>
            <a:r>
              <a:rPr lang="cs-CZ" altLang="cs-CZ" b="1" dirty="0"/>
              <a:t>účinek léku (aktivace či inhibice enzymů a ovlivnění jevů na aktivních </a:t>
            </a:r>
            <a:r>
              <a:rPr lang="cs-CZ" altLang="cs-CZ" b="1"/>
              <a:t>membránách</a:t>
            </a:r>
            <a:r>
              <a:rPr lang="cs-CZ" altLang="cs-CZ" b="1" smtClean="0"/>
              <a:t>).</a:t>
            </a:r>
            <a:endParaRPr lang="cs-CZ" altLang="cs-CZ" b="1" dirty="0"/>
          </a:p>
          <a:p>
            <a:pPr algn="just"/>
            <a:endParaRPr lang="cs-CZ" altLang="cs-CZ" b="1" dirty="0"/>
          </a:p>
          <a:p>
            <a:pPr algn="just"/>
            <a:r>
              <a:rPr lang="cs-CZ" altLang="cs-CZ" b="1" dirty="0"/>
              <a:t>Při </a:t>
            </a:r>
            <a:r>
              <a:rPr lang="cs-CZ" altLang="cs-CZ" b="1"/>
              <a:t>těchto </a:t>
            </a:r>
            <a:r>
              <a:rPr lang="cs-CZ" altLang="cs-CZ" b="1" smtClean="0"/>
              <a:t>interakcích - soutěžení </a:t>
            </a:r>
            <a:r>
              <a:rPr lang="cs-CZ" altLang="cs-CZ" b="1" dirty="0"/>
              <a:t>2 i více látek o stejný specifický receptor</a:t>
            </a:r>
            <a:r>
              <a:rPr lang="cs-CZ" altLang="cs-CZ" b="1"/>
              <a:t>, </a:t>
            </a:r>
            <a:r>
              <a:rPr lang="cs-CZ" altLang="cs-CZ" b="1" smtClean="0"/>
              <a:t>rozhodující vzájemný </a:t>
            </a:r>
            <a:r>
              <a:rPr lang="cs-CZ" altLang="cs-CZ" b="1" dirty="0"/>
              <a:t>poměr mezi agonistickou či antagonistickou kapacitou.</a:t>
            </a:r>
          </a:p>
          <a:p>
            <a:pPr algn="just"/>
            <a:endParaRPr lang="cs-CZ" altLang="cs-CZ" b="1" dirty="0"/>
          </a:p>
          <a:p>
            <a:pPr algn="just"/>
            <a:r>
              <a:rPr lang="cs-CZ" altLang="cs-CZ" b="1" dirty="0"/>
              <a:t>Např. interakce s receptory </a:t>
            </a:r>
            <a:r>
              <a:rPr lang="cs-CZ" altLang="cs-CZ" b="1"/>
              <a:t>adrenergního </a:t>
            </a:r>
            <a:r>
              <a:rPr lang="cs-CZ" altLang="cs-CZ" b="1" smtClean="0"/>
              <a:t>neuronu:</a:t>
            </a:r>
            <a:endParaRPr lang="cs-CZ" altLang="cs-CZ" b="1" dirty="0"/>
          </a:p>
          <a:p>
            <a:pPr algn="just"/>
            <a:r>
              <a:rPr lang="cs-CZ" altLang="cs-CZ" b="1" smtClean="0"/>
              <a:t>- mezi látkami </a:t>
            </a:r>
            <a:r>
              <a:rPr lang="cs-CZ" altLang="cs-CZ" b="1" dirty="0"/>
              <a:t>ovlivňujícími </a:t>
            </a:r>
            <a:r>
              <a:rPr lang="cs-CZ" altLang="cs-CZ" b="1"/>
              <a:t>aktivitu </a:t>
            </a:r>
            <a:r>
              <a:rPr lang="cs-CZ" altLang="cs-CZ" b="1" smtClean="0"/>
              <a:t>monoaminooxidázy </a:t>
            </a:r>
            <a:r>
              <a:rPr lang="cs-CZ" altLang="cs-CZ" b="1" dirty="0"/>
              <a:t>a látkami uvolňující adrenergní mediátory </a:t>
            </a:r>
            <a:r>
              <a:rPr lang="cs-CZ" altLang="cs-CZ" b="1"/>
              <a:t>z </a:t>
            </a:r>
            <a:r>
              <a:rPr lang="cs-CZ" altLang="cs-CZ" b="1" smtClean="0"/>
              <a:t>depa – výsledek: </a:t>
            </a:r>
            <a:r>
              <a:rPr lang="cs-CZ" altLang="cs-CZ" b="1" dirty="0"/>
              <a:t>vystupňování sympatomimetických účinků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78366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01600"/>
            <a:ext cx="12192000" cy="687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LAXATIVNĚ PŮSOBÍCÍ DROGY</a:t>
            </a:r>
            <a:endParaRPr lang="cs-CZ" sz="24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 </a:t>
            </a:r>
            <a:r>
              <a:rPr lang="cs-CZ" b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obsahem </a:t>
            </a:r>
            <a:r>
              <a:rPr lang="cs-CZ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antraglykosidů: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Sennae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folium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Sennae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fructus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Frangulae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Rhamni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purshianae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radix (dávky nad 1 g)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</a:t>
            </a:r>
            <a:r>
              <a:rPr lang="cs-CZ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obsahem slizů:</a:t>
            </a:r>
            <a:endParaRPr lang="cs-CZ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Psylii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Plantaginis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seminis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tegumentum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Plantaginis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ovatae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0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</a:t>
            </a: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dlouhodobém </a:t>
            </a:r>
            <a:r>
              <a:rPr lang="cs-CZ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užívání </a:t>
            </a:r>
            <a:r>
              <a:rPr lang="cs-CZ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laxativních drog může </a:t>
            </a:r>
            <a:r>
              <a:rPr lang="cs-CZ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nastat: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Porucha elektrolytické rovnováhy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Snížení žaludeční motility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Spazmy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hladiny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baseline="30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(riziko u pacientů léčených digoxinem)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Zvýšení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hladiny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cs-CZ" baseline="30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(sekundární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hyperaldosteronismus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Farmakokinetické interakce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 s 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antraglykosidů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(=inhibitory CYP2D6 a CYP1A2)  probíhají na úrovni absorpce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Slizové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drogy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interagují také na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úrovni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absorpce - zpomalují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absorpci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mnohých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léčiv.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Farmakodynamické 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interakce</a:t>
            </a:r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nastávají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 léčivy ovlivňujícími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hladinu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baseline="30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diuretika - chlorothiazid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furosemid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0"/>
            <a:ext cx="120874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2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733720"/>
            <a:ext cx="10515600" cy="1532727"/>
          </a:xfrm>
        </p:spPr>
        <p:txBody>
          <a:bodyPr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Vytvořeno v rámci projektu: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práce-ESF </a:t>
            </a:r>
            <a:r>
              <a:rPr lang="cs-CZ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CZ.02.2.69/0.0/0.0/16_015/0002362“,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 z programu OP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VVV.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0" y="1175655"/>
            <a:ext cx="12192000" cy="164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</a:t>
            </a:r>
            <a:endParaRPr lang="cs-CZ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Williamson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E., Driver S.,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Baxter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Stockley´s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Second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Czigle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S., Tóth J.: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Fytofarmaká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potraviny-klinicky významné interakce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všeobecných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lekárov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Raabe 2016. ISBN 978-80-8140-238-8.</a:t>
            </a:r>
          </a:p>
        </p:txBody>
      </p:sp>
    </p:spTree>
    <p:extLst>
      <p:ext uri="{BB962C8B-B14F-4D97-AF65-F5344CB8AC3E}">
        <p14:creationId xmlns:p14="http://schemas.microsoft.com/office/powerpoint/2010/main" val="23782045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632</Words>
  <Application>Microsoft Office PowerPoint</Application>
  <PresentationFormat>Širokoúhlá obrazovka</PresentationFormat>
  <Paragraphs>88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Motiv Office</vt:lpstr>
      <vt:lpstr>1_Motiv Office</vt:lpstr>
      <vt:lpstr>Známé a potencionální interakce léčivo a léčivá rostlina</vt:lpstr>
      <vt:lpstr>ZNÁMÉ A POTENCIÁLNÍ INTERAKCE LÉČIVO A LÉČIVÁ ROSTLINA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Vytvořeno v rámci projektu: „Zvýšení kvality vzdělávání na UK a jeho relevance pro potřeby trhu práce-ESF Reg. č. CZ.02.2.69/0.0/0.0/16_015/0002362“, který je financován z programu OP VVV. 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Tůmová</dc:creator>
  <cp:lastModifiedBy>Rudolf Vrabec</cp:lastModifiedBy>
  <cp:revision>13</cp:revision>
  <dcterms:created xsi:type="dcterms:W3CDTF">2018-02-26T13:03:50Z</dcterms:created>
  <dcterms:modified xsi:type="dcterms:W3CDTF">2018-03-05T13:29:13Z</dcterms:modified>
</cp:coreProperties>
</file>