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9" r:id="rId12"/>
    <p:sldId id="270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75FC6-F741-45BE-AB78-DFA1E7584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6FDC07-897B-4355-B3A5-CFE2E4B7C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305BA2-2B0B-4F55-A556-E27140E00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C572E6-261D-429B-A6C1-9443116C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A37E53-8F30-4756-A5DF-7A97F62B5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3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53656-7363-40A0-A300-776D6CF46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E37B6D-5186-4885-92D0-443C111F9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EBCB83-5CF9-427D-887C-DE5C47CE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9A272-0F02-47EC-B260-762EC680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010003-7720-4E36-8818-4AA589F1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47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40264F-5991-48C4-9188-51422D1D7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0CA359-9F67-4D11-971C-400898E20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FE2851-85BD-4AD9-951C-DBD64893B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F93384-A106-42A0-90AA-F02AD62C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0D9AB4-E046-431A-AC69-188E4EA6B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51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BCDF1-85F0-4ACD-AD42-2DB768F1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2C2C1F-44E0-4232-A793-B286EAC6B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C0564F-6186-4D00-BDF3-72EF0FE9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6F1B0D-02E9-4B31-881A-A4AD4711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B22876-F9F4-4333-BD4D-8E6B7675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82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59178-B8E2-485A-BEBC-0C705CC7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4CA192-094D-4C78-8F07-A417F17EA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E5122D-DAA3-4EDE-9C72-F9CF1EA5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5B087-3B77-44BE-ACF3-3D6A6546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ED1BAD-1071-4DB0-A8FE-B6F952D4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8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CF3E2-0994-493C-8F0D-C9EB99FE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BC9FC-E8EB-4BDF-A0E7-0399CBB32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C8F6B2-4DDF-4B1D-92D4-DA82B6D3E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A105EE-EEC0-4D00-AE14-D05FF95D9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3F0EB6-2947-45E6-A20E-55F3EF74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820138-A89D-4A26-B9DD-11D8E491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62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0C87C-151B-4D2A-9025-FA89BA6C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8E663B-9C33-4930-A553-A32455395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0F9B4F-09AA-48AD-A388-23BFD9A49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43D727-C1DB-4F33-952D-461DE96C1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8D3940-57B9-45F5-BECA-B0DE2F51F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4A8576-753E-45F3-81E1-F855A34D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E4740B4-E636-41ED-A099-BF853953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2A3F15-996E-49CC-900A-AE4DCB7C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98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9EF55-47F0-4A86-8DB6-850F9F91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28A2F9-4220-42D9-A30B-EC79BAE2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1FCEA9-9376-4DD6-83EF-C2CDE76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71FB3A-6FA0-4E69-B77C-49B549E8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9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DD6E47-49AB-46BE-82F6-5B21E7AF2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5D2682-6FD9-443D-A9B3-D263169A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8AF89D-C1E2-4F8A-92FA-359CF07D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65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83039-EF11-4686-96E3-E19014C9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DA4CAF-45AE-41BD-8634-5AB4D7432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05957E-8D2B-4CEC-B170-A9B8248BD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561594-C44F-440B-8CE4-063D5EDE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5871E0-69BA-4EB5-8740-A0AB54910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56EB3E-9926-47BE-8EEB-A47E61CA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4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8DFE8-6AA5-4491-9A58-B289D970B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551E2C-9FB5-4F4F-886B-A1D0CE81B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AAEFCF-8001-44BE-A8FF-CB21BED53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689669-5AC1-4062-92AA-447DDF3E4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FFB432-FD6A-4A55-8160-2A59CBA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8CC6AA-44C4-479D-A255-D193816A4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08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F8131E1-D0C8-4782-861A-4F1084ED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595537-F5F4-4511-9973-019F26F7B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A493F8-F47B-4755-A9F6-833693BF4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8894F-703D-459B-93AF-2D40FCEABCC9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60768B-34EF-4259-B750-B610F2D96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5275B2-C2E9-487D-A170-BFA83F2BC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5FC3-1F0A-46F9-90BB-3DB9CC9D26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6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5A837-29BD-45B2-808B-6609A0F93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ESTETIKA MIKELA DUFRENNA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1D4633-28D1-4397-9594-2578590718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Uvedení do myšlení Mikela </a:t>
            </a:r>
            <a:r>
              <a:rPr lang="cs-CZ" dirty="0" err="1"/>
              <a:t>Dufrenna</a:t>
            </a:r>
            <a:endParaRPr lang="cs-CZ" dirty="0"/>
          </a:p>
          <a:p>
            <a:r>
              <a:rPr lang="cs-CZ" dirty="0"/>
              <a:t>Přednášející: Felix Borecký</a:t>
            </a:r>
          </a:p>
        </p:txBody>
      </p:sp>
    </p:spTree>
    <p:extLst>
      <p:ext uri="{BB962C8B-B14F-4D97-AF65-F5344CB8AC3E}">
        <p14:creationId xmlns:p14="http://schemas.microsoft.com/office/powerpoint/2010/main" val="2663323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818AC-CDA7-483D-A3C0-CA601D48B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A priori </a:t>
            </a:r>
            <a:r>
              <a:rPr lang="cs-CZ" dirty="0"/>
              <a:t>a estetická zkušenost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EE24C6-D69C-4FBB-9A55-41AA1F2E9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29835"/>
          </a:xfrm>
        </p:spPr>
        <p:txBody>
          <a:bodyPr>
            <a:normAutofit/>
          </a:bodyPr>
          <a:lstStyle/>
          <a:p>
            <a:r>
              <a:rPr lang="cs-CZ" sz="3600" dirty="0"/>
              <a:t>subjekt a objekt jsou si zde vzájemně rovnocenní</a:t>
            </a:r>
          </a:p>
          <a:p>
            <a:pPr lvl="1"/>
            <a:r>
              <a:rPr lang="cs-CZ" sz="3200" dirty="0"/>
              <a:t>pouze zde se člověk otevírá tělesným aspektům objektu, k nimž citově přilne, a přitom dokáže udržovat reflexivní odstup</a:t>
            </a:r>
          </a:p>
          <a:p>
            <a:pPr lvl="1"/>
            <a:r>
              <a:rPr lang="cs-CZ" sz="3200" dirty="0"/>
              <a:t>pouze zde zakouší pravdivá svědectví o bytí ve světě, jež jsou komplexnějším typem poznání než jiné typy pravd, protože jsou zároveň tělesná i duchovní</a:t>
            </a:r>
          </a:p>
        </p:txBody>
      </p:sp>
    </p:spTree>
    <p:extLst>
      <p:ext uri="{BB962C8B-B14F-4D97-AF65-F5344CB8AC3E}">
        <p14:creationId xmlns:p14="http://schemas.microsoft.com/office/powerpoint/2010/main" val="262884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60100-72E0-4CDE-B513-D68346FC3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/>
              <a:t>Cognitio</a:t>
            </a:r>
            <a:r>
              <a:rPr lang="cs-CZ" i="1" dirty="0"/>
              <a:t> sensitiva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2015C5-DF89-479B-9724-A51198A87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Poznatek a smyslová </a:t>
            </a:r>
            <a:r>
              <a:rPr lang="cs-CZ" sz="3600" dirty="0" err="1"/>
              <a:t>pociťovatelnost</a:t>
            </a:r>
            <a:r>
              <a:rPr lang="cs-CZ" sz="3600" dirty="0"/>
              <a:t>; obecné v jednotlivém.</a:t>
            </a:r>
          </a:p>
          <a:p>
            <a:r>
              <a:rPr lang="cs-CZ" sz="3600" i="1" dirty="0" err="1"/>
              <a:t>aisthetické</a:t>
            </a:r>
            <a:r>
              <a:rPr lang="cs-CZ" sz="3600" dirty="0"/>
              <a:t> aspekty zkušenosti (smyslové pociťování, </a:t>
            </a:r>
            <a:r>
              <a:rPr lang="cs-CZ" sz="3600" dirty="0" err="1"/>
              <a:t>imaginárno</a:t>
            </a:r>
            <a:r>
              <a:rPr lang="cs-CZ" sz="3600" dirty="0"/>
              <a:t>, tělesnost) – vodítka k poznání hlubinných pravd lidského bytí ve světě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95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7C69F8-394D-47B9-ABEE-51DC6734E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451"/>
            <a:ext cx="10515600" cy="5667512"/>
          </a:xfrm>
        </p:spPr>
        <p:txBody>
          <a:bodyPr>
            <a:normAutofit/>
          </a:bodyPr>
          <a:lstStyle/>
          <a:p>
            <a:r>
              <a:rPr lang="cs-CZ" sz="3600" u="sng" dirty="0"/>
              <a:t>Estetická zkušenost, jež nepodněcuje </a:t>
            </a:r>
            <a:r>
              <a:rPr lang="cs-CZ" sz="3600" i="1" u="sng" dirty="0"/>
              <a:t>a priori</a:t>
            </a:r>
            <a:r>
              <a:rPr lang="cs-CZ" sz="3600" u="sng" dirty="0"/>
              <a:t> </a:t>
            </a:r>
          </a:p>
          <a:p>
            <a:pPr lvl="1"/>
            <a:r>
              <a:rPr lang="cs-CZ" sz="3200" dirty="0"/>
              <a:t>reflexivní cit ÷ svět díla</a:t>
            </a:r>
          </a:p>
          <a:p>
            <a:pPr lvl="1"/>
            <a:r>
              <a:rPr lang="cs-CZ" sz="3200" dirty="0"/>
              <a:t>Zachování empirického rámce (hermeneutický kruh)</a:t>
            </a:r>
          </a:p>
          <a:p>
            <a:r>
              <a:rPr lang="cs-CZ" sz="3600" u="sng" dirty="0"/>
              <a:t>Estetická zkušenost, jež podněcuje </a:t>
            </a:r>
            <a:r>
              <a:rPr lang="cs-CZ" sz="3600" i="1" u="sng" dirty="0"/>
              <a:t>a priori</a:t>
            </a:r>
            <a:r>
              <a:rPr lang="cs-CZ" sz="3600" dirty="0"/>
              <a:t> </a:t>
            </a:r>
          </a:p>
          <a:p>
            <a:pPr lvl="1"/>
            <a:r>
              <a:rPr lang="cs-CZ" sz="3200" dirty="0"/>
              <a:t>reflexivní cit a imaginace ÷ objekty-věci a </a:t>
            </a:r>
            <a:r>
              <a:rPr lang="cs-CZ" sz="3200" dirty="0" err="1"/>
              <a:t>imaginárno</a:t>
            </a:r>
            <a:endParaRPr lang="cs-CZ" sz="3200" dirty="0"/>
          </a:p>
          <a:p>
            <a:pPr lvl="1"/>
            <a:r>
              <a:rPr lang="cs-CZ" sz="3200" dirty="0"/>
              <a:t>velké obrazy (</a:t>
            </a:r>
            <a:r>
              <a:rPr lang="cs-CZ" sz="3200" i="1" dirty="0" err="1"/>
              <a:t>grandes</a:t>
            </a:r>
            <a:r>
              <a:rPr lang="cs-CZ" sz="3200" i="1" dirty="0"/>
              <a:t> </a:t>
            </a:r>
            <a:r>
              <a:rPr lang="cs-CZ" sz="3200" i="1" dirty="0" err="1"/>
              <a:t>images</a:t>
            </a:r>
            <a:r>
              <a:rPr lang="cs-CZ" sz="3200" dirty="0"/>
              <a:t>), symbolický charakter</a:t>
            </a:r>
          </a:p>
          <a:p>
            <a:pPr lvl="1"/>
            <a:r>
              <a:rPr lang="cs-CZ" sz="3200" dirty="0"/>
              <a:t>Rozezvučování hloubky subjektu a objektu skrze imaginaci a </a:t>
            </a:r>
            <a:r>
              <a:rPr lang="cs-CZ" sz="3200" dirty="0" err="1"/>
              <a:t>imaginárno</a:t>
            </a:r>
            <a:r>
              <a:rPr lang="cs-CZ" sz="3200" dirty="0"/>
              <a:t> = přechod z empirické do apriorní roviny.</a:t>
            </a:r>
          </a:p>
          <a:p>
            <a:pPr lvl="1"/>
            <a:r>
              <a:rPr lang="cs-CZ" sz="3200" dirty="0"/>
              <a:t>zakoušení původní stejnorodé tělesné jednoty, v níž se ohlašuje Příroda.</a:t>
            </a:r>
          </a:p>
        </p:txBody>
      </p:sp>
    </p:spTree>
    <p:extLst>
      <p:ext uri="{BB962C8B-B14F-4D97-AF65-F5344CB8AC3E}">
        <p14:creationId xmlns:p14="http://schemas.microsoft.com/office/powerpoint/2010/main" val="1560610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BF951-88D5-4FE1-8B3C-A44E3620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Zkušenost a hloubka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0289A-EDA3-48F2-84CF-E746FA45B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4779237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Povrchní × apriorní.</a:t>
            </a:r>
          </a:p>
          <a:p>
            <a:r>
              <a:rPr lang="cs-CZ" sz="3200" dirty="0"/>
              <a:t>dějinně-empirická situovanost, hermeneutický kruh × hloubka</a:t>
            </a:r>
          </a:p>
          <a:p>
            <a:r>
              <a:rPr lang="cs-CZ" sz="3200" dirty="0"/>
              <a:t>cesta k hloubce vede přes to, co zakoušíme </a:t>
            </a:r>
            <a:r>
              <a:rPr lang="cs-CZ" sz="3200" dirty="0" err="1"/>
              <a:t>nejbezprostředněji</a:t>
            </a:r>
            <a:r>
              <a:rPr lang="cs-CZ" sz="3200" dirty="0"/>
              <a:t> a co je nám i nejblíže</a:t>
            </a:r>
          </a:p>
          <a:p>
            <a:pPr lvl="1"/>
            <a:r>
              <a:rPr lang="cs-CZ" sz="2800" i="1" dirty="0" err="1"/>
              <a:t>aisthetické</a:t>
            </a:r>
            <a:r>
              <a:rPr lang="cs-CZ" sz="2800" dirty="0"/>
              <a:t> aspekty, smyslová </a:t>
            </a:r>
            <a:r>
              <a:rPr lang="cs-CZ" sz="2800" dirty="0" err="1"/>
              <a:t>pociťovatelnost</a:t>
            </a:r>
            <a:r>
              <a:rPr lang="cs-CZ" sz="2800" dirty="0"/>
              <a:t> [</a:t>
            </a:r>
            <a:r>
              <a:rPr lang="cs-CZ" sz="2800" dirty="0" err="1"/>
              <a:t>le</a:t>
            </a:r>
            <a:r>
              <a:rPr lang="cs-CZ" sz="2800" dirty="0"/>
              <a:t> </a:t>
            </a:r>
            <a:r>
              <a:rPr lang="cs-CZ" sz="2800" dirty="0" err="1"/>
              <a:t>sensible</a:t>
            </a:r>
            <a:r>
              <a:rPr lang="cs-CZ" sz="2800" dirty="0"/>
              <a:t>]           </a:t>
            </a:r>
            <a:r>
              <a:rPr lang="cs-CZ" sz="2800" i="1" dirty="0"/>
              <a:t>a priori</a:t>
            </a:r>
          </a:p>
          <a:p>
            <a:r>
              <a:rPr lang="cs-CZ" sz="3200" dirty="0"/>
              <a:t>Imaginace a jeho korelát </a:t>
            </a:r>
            <a:r>
              <a:rPr lang="cs-CZ" sz="3200" dirty="0" err="1"/>
              <a:t>imaginárno</a:t>
            </a:r>
            <a:r>
              <a:rPr lang="cs-CZ" sz="3200" dirty="0"/>
              <a:t> – rozezvučování [</a:t>
            </a:r>
            <a:r>
              <a:rPr lang="cs-CZ" sz="3200" dirty="0" err="1"/>
              <a:t>retentissement</a:t>
            </a:r>
            <a:r>
              <a:rPr lang="cs-CZ" sz="3200" dirty="0"/>
              <a:t>]</a:t>
            </a:r>
          </a:p>
          <a:p>
            <a:r>
              <a:rPr lang="cs-CZ" sz="3200" dirty="0"/>
              <a:t>Spekulativní fenomenologie – protimluv, nebo cesta k poznání?</a:t>
            </a:r>
          </a:p>
          <a:p>
            <a:r>
              <a:rPr lang="cs-CZ" sz="3200" dirty="0"/>
              <a:t>Estetismus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663AC2D-EAC6-4B9A-9901-B9A01D35DCC1}"/>
              </a:ext>
            </a:extLst>
          </p:cNvPr>
          <p:cNvSpPr/>
          <p:nvPr/>
        </p:nvSpPr>
        <p:spPr>
          <a:xfrm>
            <a:off x="9457508" y="3429000"/>
            <a:ext cx="54864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49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8404-7A73-4BC0-AC52-2138A4D2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1097280"/>
          </a:xfrm>
        </p:spPr>
        <p:txBody>
          <a:bodyPr/>
          <a:lstStyle/>
          <a:p>
            <a:pPr algn="ctr"/>
            <a:r>
              <a:rPr lang="cs-CZ" dirty="0"/>
              <a:t>Mikel </a:t>
            </a:r>
            <a:r>
              <a:rPr lang="cs-CZ" dirty="0" err="1"/>
              <a:t>Dufrenne</a:t>
            </a:r>
            <a:r>
              <a:rPr lang="cs-CZ" dirty="0"/>
              <a:t> (1910–1995)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DFE13-DF48-425E-8532-65354C23B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10"/>
            <a:ext cx="10515600" cy="573459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sz="3200" dirty="0"/>
              <a:t>Studia na </a:t>
            </a:r>
            <a:r>
              <a:rPr lang="cs-CZ" sz="3200" i="1" dirty="0" err="1"/>
              <a:t>École</a:t>
            </a:r>
            <a:r>
              <a:rPr lang="cs-CZ" sz="3200" i="1" dirty="0"/>
              <a:t> </a:t>
            </a:r>
            <a:r>
              <a:rPr lang="cs-CZ" sz="3200" i="1" dirty="0" err="1"/>
              <a:t>normale</a:t>
            </a:r>
            <a:r>
              <a:rPr lang="cs-CZ" sz="3200" i="1" dirty="0"/>
              <a:t> </a:t>
            </a:r>
            <a:r>
              <a:rPr lang="cs-CZ" sz="3200" i="1" dirty="0" err="1"/>
              <a:t>supérieure</a:t>
            </a:r>
            <a:r>
              <a:rPr lang="cs-CZ" sz="3200" dirty="0"/>
              <a:t>.</a:t>
            </a:r>
          </a:p>
          <a:p>
            <a:pPr lvl="1"/>
            <a:r>
              <a:rPr lang="cs-CZ" sz="3200" dirty="0"/>
              <a:t>Spjatý s </a:t>
            </a:r>
            <a:r>
              <a:rPr lang="cs-CZ" sz="3200" dirty="0" err="1"/>
              <a:t>Université</a:t>
            </a:r>
            <a:r>
              <a:rPr lang="cs-CZ" sz="3200" dirty="0"/>
              <a:t> Paris X – </a:t>
            </a:r>
            <a:r>
              <a:rPr lang="cs-CZ" sz="3200" dirty="0" err="1"/>
              <a:t>Nanterre</a:t>
            </a:r>
            <a:r>
              <a:rPr lang="cs-CZ" sz="3200" dirty="0"/>
              <a:t>.</a:t>
            </a:r>
          </a:p>
          <a:p>
            <a:pPr lvl="1"/>
            <a:r>
              <a:rPr lang="cs-CZ" sz="3200" dirty="0"/>
              <a:t>Celoživotní přátelství s Paulem </a:t>
            </a:r>
            <a:r>
              <a:rPr lang="cs-CZ" sz="3200" dirty="0" err="1"/>
              <a:t>Ricœurem</a:t>
            </a:r>
            <a:r>
              <a:rPr lang="cs-CZ" sz="3200" dirty="0"/>
              <a:t>.</a:t>
            </a:r>
          </a:p>
          <a:p>
            <a:pPr lvl="1"/>
            <a:endParaRPr lang="cs-CZ" sz="3200" dirty="0"/>
          </a:p>
          <a:p>
            <a:r>
              <a:rPr lang="cs-CZ" sz="3200" u="sng" dirty="0"/>
              <a:t>Dílo</a:t>
            </a:r>
            <a:r>
              <a:rPr lang="cs-CZ" sz="3200" dirty="0"/>
              <a:t>: </a:t>
            </a:r>
          </a:p>
          <a:p>
            <a:pPr lvl="1"/>
            <a:r>
              <a:rPr lang="cs-CZ" sz="3500" i="1" dirty="0" err="1"/>
              <a:t>Phénoménologie</a:t>
            </a:r>
            <a:r>
              <a:rPr lang="cs-CZ" sz="3500" i="1" dirty="0"/>
              <a:t> de </a:t>
            </a:r>
            <a:r>
              <a:rPr lang="cs-CZ" sz="3500" i="1" smtClean="0"/>
              <a:t>l’expérience</a:t>
            </a:r>
            <a:r>
              <a:rPr lang="cs-CZ" sz="3500" i="1" dirty="0" smtClean="0"/>
              <a:t> </a:t>
            </a:r>
            <a:r>
              <a:rPr lang="cs-CZ" sz="3500" i="1" dirty="0" err="1"/>
              <a:t>esthétique</a:t>
            </a:r>
            <a:r>
              <a:rPr lang="cs-CZ" sz="3500" dirty="0"/>
              <a:t> (1953, 2. vyd. 1967) </a:t>
            </a:r>
          </a:p>
          <a:p>
            <a:pPr lvl="1"/>
            <a:r>
              <a:rPr lang="cs-CZ" sz="3500" i="1" dirty="0"/>
              <a:t>La </a:t>
            </a:r>
            <a:r>
              <a:rPr lang="cs-CZ" sz="3500" i="1" dirty="0" err="1"/>
              <a:t>notion</a:t>
            </a:r>
            <a:r>
              <a:rPr lang="cs-CZ" sz="3500" i="1" dirty="0"/>
              <a:t> </a:t>
            </a:r>
            <a:r>
              <a:rPr lang="cs-CZ" sz="3500" i="1" dirty="0" err="1"/>
              <a:t>d’a</a:t>
            </a:r>
            <a:r>
              <a:rPr lang="cs-CZ" sz="3500" i="1" dirty="0"/>
              <a:t> priori </a:t>
            </a:r>
            <a:r>
              <a:rPr lang="cs-CZ" sz="3500" dirty="0"/>
              <a:t>(1959)</a:t>
            </a:r>
          </a:p>
          <a:p>
            <a:pPr lvl="1"/>
            <a:r>
              <a:rPr lang="cs-CZ" sz="3500" i="1" dirty="0" err="1"/>
              <a:t>Le</a:t>
            </a:r>
            <a:r>
              <a:rPr lang="cs-CZ" sz="3500" i="1" dirty="0"/>
              <a:t> </a:t>
            </a:r>
            <a:r>
              <a:rPr lang="cs-CZ" sz="3500" i="1" dirty="0" err="1"/>
              <a:t>poétique</a:t>
            </a:r>
            <a:r>
              <a:rPr lang="cs-CZ" sz="3500" i="1" dirty="0"/>
              <a:t> </a:t>
            </a:r>
            <a:r>
              <a:rPr lang="cs-CZ" sz="3500" dirty="0"/>
              <a:t>(1963)</a:t>
            </a:r>
            <a:endParaRPr lang="cs-CZ" sz="3500" i="1" dirty="0"/>
          </a:p>
          <a:p>
            <a:pPr lvl="1"/>
            <a:r>
              <a:rPr lang="cs-CZ" sz="3500" i="1" dirty="0" err="1"/>
              <a:t>L‘inventaire</a:t>
            </a:r>
            <a:r>
              <a:rPr lang="cs-CZ" sz="3500" i="1" dirty="0"/>
              <a:t> des a priori. </a:t>
            </a:r>
            <a:r>
              <a:rPr lang="cs-CZ" sz="3500" i="1" dirty="0" err="1"/>
              <a:t>Recherche</a:t>
            </a:r>
            <a:r>
              <a:rPr lang="cs-CZ" sz="3500" i="1" dirty="0"/>
              <a:t> de </a:t>
            </a:r>
            <a:r>
              <a:rPr lang="cs-CZ" sz="3500" i="1" dirty="0" err="1"/>
              <a:t>l‘originaire</a:t>
            </a:r>
            <a:r>
              <a:rPr lang="cs-CZ" sz="3500" dirty="0"/>
              <a:t> (1981)</a:t>
            </a:r>
            <a:endParaRPr lang="cs-CZ" sz="3500" i="1" dirty="0"/>
          </a:p>
          <a:p>
            <a:pPr lvl="1"/>
            <a:r>
              <a:rPr lang="cs-CZ" sz="3500" i="1" dirty="0" err="1"/>
              <a:t>L‘œil</a:t>
            </a:r>
            <a:r>
              <a:rPr lang="cs-CZ" sz="3500" i="1" dirty="0"/>
              <a:t> et </a:t>
            </a:r>
            <a:r>
              <a:rPr lang="cs-CZ" sz="3500" i="1" dirty="0" err="1"/>
              <a:t>l‘oreille</a:t>
            </a:r>
            <a:r>
              <a:rPr lang="cs-CZ" sz="3500" dirty="0"/>
              <a:t> (1987)</a:t>
            </a:r>
            <a:endParaRPr lang="cs-CZ" sz="3500" i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57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577B4-4486-4355-86DA-F6A2631C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Místo Mikela </a:t>
            </a:r>
            <a:r>
              <a:rPr lang="cs-CZ" b="1" dirty="0" err="1"/>
              <a:t>Dufrenna</a:t>
            </a:r>
            <a:r>
              <a:rPr lang="cs-CZ" b="1" dirty="0"/>
              <a:t> ve francouzské filosofii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02930-E32E-416D-81CA-2B96F3B25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lvl="1"/>
            <a:r>
              <a:rPr lang="cs-CZ" sz="2800" dirty="0"/>
              <a:t>Generace 3H (</a:t>
            </a:r>
            <a:r>
              <a:rPr lang="cs-CZ" sz="2800" dirty="0" err="1"/>
              <a:t>Hegel</a:t>
            </a:r>
            <a:r>
              <a:rPr lang="cs-CZ" sz="2800" dirty="0"/>
              <a:t>, </a:t>
            </a:r>
            <a:r>
              <a:rPr lang="cs-CZ" sz="2800" dirty="0" err="1"/>
              <a:t>Husserl</a:t>
            </a:r>
            <a:r>
              <a:rPr lang="cs-CZ" sz="2800" dirty="0"/>
              <a:t>, </a:t>
            </a:r>
            <a:r>
              <a:rPr lang="cs-CZ" sz="2800" dirty="0" err="1"/>
              <a:t>Heidegger</a:t>
            </a:r>
            <a:r>
              <a:rPr lang="cs-CZ" sz="2800" dirty="0"/>
              <a:t>) </a:t>
            </a:r>
          </a:p>
          <a:p>
            <a:pPr marL="457200" lvl="1" indent="0">
              <a:buNone/>
            </a:pPr>
            <a:r>
              <a:rPr lang="cs-CZ" sz="2800" dirty="0"/>
              <a:t>	× </a:t>
            </a:r>
          </a:p>
          <a:p>
            <a:pPr lvl="1"/>
            <a:r>
              <a:rPr lang="cs-CZ" sz="2800" dirty="0"/>
              <a:t>Generace „mistrů podezírání“ (Marx, Nietzsche, Freud)</a:t>
            </a:r>
          </a:p>
          <a:p>
            <a:pPr marL="457200" lvl="1" indent="0">
              <a:buNone/>
            </a:pPr>
            <a:r>
              <a:rPr lang="cs-CZ" sz="2800" dirty="0"/>
              <a:t>			</a:t>
            </a:r>
            <a:r>
              <a:rPr lang="cs-CZ" dirty="0"/>
              <a:t>		(</a:t>
            </a:r>
            <a:r>
              <a:rPr lang="cs-CZ" sz="2000" dirty="0"/>
              <a:t>Vincent </a:t>
            </a:r>
            <a:r>
              <a:rPr lang="cs-CZ" sz="2000" dirty="0" err="1"/>
              <a:t>Descombes</a:t>
            </a:r>
            <a:r>
              <a:rPr lang="cs-CZ" sz="2000" dirty="0"/>
              <a:t>, </a:t>
            </a:r>
            <a:r>
              <a:rPr lang="cs-CZ" sz="2000" i="1" dirty="0"/>
              <a:t>Stejné a jiné. Čtyřicet pět let 						francouzské filosofie (1933-1978)</a:t>
            </a:r>
            <a:r>
              <a:rPr lang="cs-CZ" sz="2000" dirty="0"/>
              <a:t>, Praha 1995.)</a:t>
            </a:r>
          </a:p>
          <a:p>
            <a:endParaRPr lang="cs-CZ" dirty="0"/>
          </a:p>
          <a:p>
            <a:r>
              <a:rPr lang="cs-CZ" dirty="0" err="1"/>
              <a:t>Dufrenne</a:t>
            </a:r>
            <a:r>
              <a:rPr lang="cs-CZ" dirty="0"/>
              <a:t> nepatří přísně vzato ani do jedné z generací.  </a:t>
            </a:r>
          </a:p>
          <a:p>
            <a:r>
              <a:rPr lang="cs-CZ" u="sng" dirty="0"/>
              <a:t>Zájem o </a:t>
            </a:r>
            <a:r>
              <a:rPr lang="cs-CZ" u="sng" dirty="0" err="1"/>
              <a:t>Dufrenna</a:t>
            </a:r>
            <a:r>
              <a:rPr lang="cs-CZ" dirty="0"/>
              <a:t>: </a:t>
            </a:r>
            <a:r>
              <a:rPr lang="cs-CZ" b="1" dirty="0"/>
              <a:t>Edward S. </a:t>
            </a:r>
            <a:r>
              <a:rPr lang="cs-CZ" b="1" dirty="0" err="1"/>
              <a:t>Casey</a:t>
            </a:r>
            <a:r>
              <a:rPr lang="cs-CZ" dirty="0"/>
              <a:t>; </a:t>
            </a:r>
            <a:r>
              <a:rPr lang="cs-CZ" dirty="0" err="1"/>
              <a:t>Maryvonne</a:t>
            </a:r>
            <a:r>
              <a:rPr lang="cs-CZ" dirty="0"/>
              <a:t> </a:t>
            </a:r>
            <a:r>
              <a:rPr lang="cs-CZ" dirty="0" err="1"/>
              <a:t>Saison</a:t>
            </a:r>
            <a:r>
              <a:rPr lang="cs-CZ" dirty="0"/>
              <a:t>, </a:t>
            </a:r>
            <a:r>
              <a:rPr lang="cs-CZ" dirty="0" err="1"/>
              <a:t>Frédéric</a:t>
            </a:r>
            <a:r>
              <a:rPr lang="cs-CZ" dirty="0"/>
              <a:t> </a:t>
            </a:r>
            <a:r>
              <a:rPr lang="cs-CZ" dirty="0" err="1"/>
              <a:t>Jacquet</a:t>
            </a:r>
            <a:r>
              <a:rPr lang="cs-CZ" dirty="0"/>
              <a:t>, </a:t>
            </a:r>
            <a:r>
              <a:rPr lang="cs-CZ" dirty="0" err="1"/>
              <a:t>Délia</a:t>
            </a:r>
            <a:r>
              <a:rPr lang="cs-CZ" dirty="0"/>
              <a:t> Popa; (</a:t>
            </a:r>
            <a:r>
              <a:rPr lang="cs-CZ" dirty="0" err="1"/>
              <a:t>Gilles</a:t>
            </a:r>
            <a:r>
              <a:rPr lang="cs-CZ" dirty="0"/>
              <a:t> </a:t>
            </a:r>
            <a:r>
              <a:rPr lang="cs-CZ" dirty="0" err="1"/>
              <a:t>Deleuze</a:t>
            </a:r>
            <a:r>
              <a:rPr lang="cs-CZ" dirty="0"/>
              <a:t>, </a:t>
            </a:r>
            <a:r>
              <a:rPr lang="cs-CZ" dirty="0" err="1"/>
              <a:t>Renaud</a:t>
            </a:r>
            <a:r>
              <a:rPr lang="cs-CZ" dirty="0"/>
              <a:t> </a:t>
            </a:r>
            <a:r>
              <a:rPr lang="cs-CZ" dirty="0" err="1"/>
              <a:t>Barbaras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74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A3799-8FF8-4EB5-8570-EAA98A6B1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		</a:t>
            </a:r>
            <a:r>
              <a:rPr lang="cs-CZ" sz="5400" b="1" dirty="0" err="1"/>
              <a:t>Dufrennova</a:t>
            </a:r>
            <a:r>
              <a:rPr lang="cs-CZ" sz="5400" b="1" dirty="0"/>
              <a:t> koncepce    			imaginace a imaginárního</a:t>
            </a:r>
            <a:r>
              <a:rPr lang="cs-CZ" sz="5400" dirty="0"/>
              <a:t>	</a:t>
            </a:r>
            <a:endParaRPr lang="cs-CZ" sz="3600" b="1" u="sng" dirty="0"/>
          </a:p>
        </p:txBody>
      </p:sp>
    </p:spTree>
    <p:extLst>
      <p:ext uri="{BB962C8B-B14F-4D97-AF65-F5344CB8AC3E}">
        <p14:creationId xmlns:p14="http://schemas.microsoft.com/office/powerpoint/2010/main" val="1477568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E6398-8D5E-487F-B8B3-756A3AD6F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err="1"/>
              <a:t>Irealizující</a:t>
            </a:r>
            <a:r>
              <a:rPr lang="cs-CZ" b="1" u="sng" dirty="0"/>
              <a:t> × realizující koncepce imaginace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0F7F30-002E-4035-A7B2-E8045A434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4912269"/>
          </a:xfrm>
        </p:spPr>
        <p:txBody>
          <a:bodyPr>
            <a:normAutofit/>
          </a:bodyPr>
          <a:lstStyle/>
          <a:p>
            <a:r>
              <a:rPr lang="cs-CZ" sz="3600" dirty="0"/>
              <a:t>Imaginace jako subjektivní aktivita – tvoří ireálné obrazy; imaginace jako negace reálna (sny, halucinace, výtvory fantazie).</a:t>
            </a:r>
          </a:p>
          <a:p>
            <a:pPr marL="914400" lvl="2" indent="0">
              <a:buNone/>
            </a:pPr>
            <a:r>
              <a:rPr lang="cs-CZ" sz="2800" b="1" dirty="0"/>
              <a:t>				×</a:t>
            </a:r>
          </a:p>
          <a:p>
            <a:r>
              <a:rPr lang="cs-CZ" sz="3600" dirty="0"/>
              <a:t>Imaginace jako produktivní, realizující aktivita – neoddělitelně spjatá s vnímáním. Její výtvory nejsou odskutečněnými obrazy, nýbrž obrazy, které spolupracují se smyslově daným reálnem (</a:t>
            </a:r>
            <a:r>
              <a:rPr lang="cs-CZ" sz="3600" dirty="0" err="1"/>
              <a:t>imaginárno</a:t>
            </a:r>
            <a:r>
              <a:rPr lang="cs-CZ" sz="3600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9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559BE-E1CF-4C32-B676-E1F5410DF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Fenomenologické východisko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6671FC-E40F-43E2-8D8D-93E69BD4F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/>
              <a:t>Primát vnímání; bezprostředně žitá prezence, tělesnost.</a:t>
            </a:r>
          </a:p>
          <a:p>
            <a:pPr marL="0" indent="0">
              <a:buNone/>
            </a:pPr>
            <a:r>
              <a:rPr lang="cs-CZ" sz="3600" dirty="0"/>
              <a:t>					×</a:t>
            </a:r>
          </a:p>
          <a:p>
            <a:r>
              <a:rPr lang="cs-CZ" sz="3600" dirty="0"/>
              <a:t>Převzaté objektivizované významy, konstrukce odhlížející od původních žitých vazeb.</a:t>
            </a:r>
          </a:p>
          <a:p>
            <a:endParaRPr lang="cs-CZ" sz="3600" dirty="0"/>
          </a:p>
          <a:p>
            <a:pPr marL="0" indent="0">
              <a:buNone/>
            </a:pPr>
            <a:r>
              <a:rPr lang="cs-CZ" sz="3200" dirty="0"/>
              <a:t>=== Tak i imaginace má vyvstávat přímo z primátu prezence, z této původní </a:t>
            </a:r>
            <a:r>
              <a:rPr lang="cs-CZ" sz="3200" dirty="0" err="1"/>
              <a:t>předsubjekt</a:t>
            </a:r>
            <a:r>
              <a:rPr lang="cs-CZ" sz="3200" dirty="0"/>
              <a:t>-objektové jednoty.</a:t>
            </a:r>
          </a:p>
        </p:txBody>
      </p:sp>
    </p:spTree>
    <p:extLst>
      <p:ext uri="{BB962C8B-B14F-4D97-AF65-F5344CB8AC3E}">
        <p14:creationId xmlns:p14="http://schemas.microsoft.com/office/powerpoint/2010/main" val="145153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8F327-BFE5-40D6-8055-DCFB67BC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/>
              <a:t>Dvě verze teorie imaginace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C9FAE-0526-46F0-BAB4-7F1AC1CF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4779237"/>
          </a:xfrm>
        </p:spPr>
        <p:txBody>
          <a:bodyPr/>
          <a:lstStyle/>
          <a:p>
            <a:r>
              <a:rPr lang="cs-CZ" dirty="0"/>
              <a:t>(I) Imaginace jako spouštěč nezainteresovanosti, tj. suspenze zájmu o existenci vnímaných objektů a s tím i potřebný odstup od nich. </a:t>
            </a:r>
          </a:p>
          <a:p>
            <a:pPr lvl="1"/>
            <a:r>
              <a:rPr lang="cs-CZ" dirty="0"/>
              <a:t>Jedna z nejpropracovanějších teorií estetické zkušenosti psaných z fenomenologických pozic (srovnatelné s R. </a:t>
            </a:r>
            <a:r>
              <a:rPr lang="cs-CZ" dirty="0" err="1"/>
              <a:t>Ingardenem</a:t>
            </a:r>
            <a:r>
              <a:rPr lang="cs-CZ" dirty="0"/>
              <a:t>, P. </a:t>
            </a:r>
            <a:r>
              <a:rPr lang="cs-CZ" dirty="0" err="1"/>
              <a:t>Ricœurem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Tato teorie trpí autorovu formulační váhavostí mezi subjekt-objektovým dualismem a primátem tělesné prezence. </a:t>
            </a:r>
          </a:p>
          <a:p>
            <a:r>
              <a:rPr lang="cs-CZ" dirty="0"/>
              <a:t>(II) Imaginace jako vodítko k </a:t>
            </a:r>
            <a:r>
              <a:rPr lang="cs-CZ" i="1" dirty="0"/>
              <a:t>a priori</a:t>
            </a:r>
            <a:r>
              <a:rPr lang="cs-CZ" dirty="0"/>
              <a:t>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46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90944-A977-4620-B67F-0A210985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Pojem </a:t>
            </a:r>
            <a:r>
              <a:rPr lang="cs-CZ" b="1" i="1" dirty="0"/>
              <a:t>a priori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FE64D-FA2E-47B5-BED3-C33263386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Pokus o překonání tradičního subjekt-objektového dualismu, tj. názoru, že subjekt a objekt jsou dva typy vzájemně nekompatibilních jsoucen.</a:t>
            </a:r>
          </a:p>
          <a:p>
            <a:r>
              <a:rPr lang="cs-CZ" i="1" dirty="0"/>
              <a:t>A priori</a:t>
            </a:r>
            <a:r>
              <a:rPr lang="cs-CZ" dirty="0"/>
              <a:t> má odkrývat původní vazby, v nichž by se subjekt a objekt, člověk a svět, původněji poznávali a navázali vztah opravdové blízkosti (</a:t>
            </a:r>
            <a:r>
              <a:rPr lang="cs-CZ" i="1" dirty="0" err="1"/>
              <a:t>affinité</a:t>
            </a:r>
            <a:r>
              <a:rPr lang="cs-CZ" dirty="0"/>
              <a:t>). </a:t>
            </a:r>
          </a:p>
          <a:p>
            <a:r>
              <a:rPr lang="cs-CZ" i="1" dirty="0"/>
              <a:t>A priori </a:t>
            </a:r>
            <a:r>
              <a:rPr lang="cs-CZ" dirty="0"/>
              <a:t>vystihují základní vztahy člověka a světa. Jejich odhalení oslovuje v člověku jeho hluboké já, které není přímo závislé na tom, co zažil, v čem byl vychován, jaké vkusové preference si stanovil atd., nýbrž míří na to, co je v každém člověku a v jeho vztahu ke světu, v němž pobývá, hlubším způsobem pravdivé.</a:t>
            </a:r>
          </a:p>
          <a:p>
            <a:r>
              <a:rPr lang="cs-CZ" dirty="0"/>
              <a:t>Řád empirických faktů a dějin × řád lidství (</a:t>
            </a:r>
            <a:r>
              <a:rPr lang="cs-CZ" i="1" dirty="0" err="1"/>
              <a:t>l‘humanité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914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39969-2DB8-4ECC-988D-8F37DE1DE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Tři roviny v teorii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E9F8A-A049-4BF9-8C00-D7BFDEF96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/>
          <a:lstStyle/>
          <a:p>
            <a:r>
              <a:rPr lang="cs-CZ" dirty="0"/>
              <a:t>(1) Prezence – naivní, před-reflexivní rovina; nejpůvodnější (nejblíže jsou jí děti, přírodní národy).</a:t>
            </a:r>
          </a:p>
          <a:p>
            <a:r>
              <a:rPr lang="cs-CZ" dirty="0"/>
              <a:t>(2) Reprezentace – v ní se odehrává většina našeho života. Veškeré poznatky jsou zde převáděny do praktických účelů či teoretických pojmů. Mají co nejjednoznačnější význam, aby jim člověk rozuměl bez ambivalencí a mohl je přiřadit k náležitým kontextům a shodnout se na nich s druhými. </a:t>
            </a:r>
          </a:p>
          <a:p>
            <a:r>
              <a:rPr lang="cs-CZ" dirty="0"/>
              <a:t>(3) Reflexivní cit – nejkomplexnější typ vnímání, v něm se obě předchozí roviny spojují. Eminentním případem takových zkušeností je zkušenost estetická.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392</Words>
  <Application>Microsoft Office PowerPoint</Application>
  <PresentationFormat>Širokoúhlá obrazovka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ESTETIKA MIKELA DUFRENNA</vt:lpstr>
      <vt:lpstr>Mikel Dufrenne (1910–1995)</vt:lpstr>
      <vt:lpstr>Místo Mikela Dufrenna ve francouzské filosofii</vt:lpstr>
      <vt:lpstr>Prezentace aplikace PowerPoint</vt:lpstr>
      <vt:lpstr>Irealizující × realizující koncepce imaginace</vt:lpstr>
      <vt:lpstr>Fenomenologické východisko</vt:lpstr>
      <vt:lpstr>Dvě verze teorie imaginace</vt:lpstr>
      <vt:lpstr>Pojem a priori</vt:lpstr>
      <vt:lpstr>Tři roviny v teorii poznání</vt:lpstr>
      <vt:lpstr>A priori a estetická zkušenost</vt:lpstr>
      <vt:lpstr>Cognitio sensitiva</vt:lpstr>
      <vt:lpstr>Prezentace aplikace PowerPoint</vt:lpstr>
      <vt:lpstr>Zkušenost a hloubka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ESTETIKA MIKELA DUFRENNA</dc:title>
  <dc:creator>Felix</dc:creator>
  <cp:lastModifiedBy>Uživatel</cp:lastModifiedBy>
  <cp:revision>117</cp:revision>
  <dcterms:created xsi:type="dcterms:W3CDTF">2020-10-17T12:10:37Z</dcterms:created>
  <dcterms:modified xsi:type="dcterms:W3CDTF">2021-02-25T14:15:52Z</dcterms:modified>
</cp:coreProperties>
</file>