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2" r:id="rId5"/>
    <p:sldId id="261" r:id="rId6"/>
    <p:sldId id="259" r:id="rId7"/>
    <p:sldId id="260" r:id="rId8"/>
    <p:sldId id="263" r:id="rId9"/>
    <p:sldId id="264" r:id="rId10"/>
    <p:sldId id="265" r:id="rId11"/>
    <p:sldId id="266" r:id="rId12"/>
    <p:sldId id="267" r:id="rId13"/>
    <p:sldId id="276" r:id="rId14"/>
    <p:sldId id="286" r:id="rId15"/>
    <p:sldId id="278" r:id="rId16"/>
    <p:sldId id="287" r:id="rId17"/>
    <p:sldId id="290" r:id="rId18"/>
    <p:sldId id="288" r:id="rId19"/>
    <p:sldId id="289" r:id="rId20"/>
    <p:sldId id="281" r:id="rId21"/>
    <p:sldId id="269" r:id="rId2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8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6B14A28-B43F-334D-9C97-26DD535AC5DD}" type="datetimeFigureOut">
              <a:rPr lang="it-IT" smtClean="0"/>
              <a:t>20/10/20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259782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B14A28-B43F-334D-9C97-26DD535AC5DD}" type="datetimeFigureOut">
              <a:rPr lang="it-IT" smtClean="0"/>
              <a:t>20/10/20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3430258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B14A28-B43F-334D-9C97-26DD535AC5DD}" type="datetimeFigureOut">
              <a:rPr lang="it-IT" smtClean="0"/>
              <a:t>20/10/20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140109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B14A28-B43F-334D-9C97-26DD535AC5DD}" type="datetimeFigureOut">
              <a:rPr lang="it-IT" smtClean="0"/>
              <a:t>20/10/20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256678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6B14A28-B43F-334D-9C97-26DD535AC5DD}" type="datetimeFigureOut">
              <a:rPr lang="it-IT" smtClean="0"/>
              <a:t>20/10/20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103552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6B14A28-B43F-334D-9C97-26DD535AC5DD}" type="datetimeFigureOut">
              <a:rPr lang="it-IT" smtClean="0"/>
              <a:t>20/10/20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162811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6B14A28-B43F-334D-9C97-26DD535AC5DD}" type="datetimeFigureOut">
              <a:rPr lang="it-IT" smtClean="0"/>
              <a:t>20/10/20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382460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6B14A28-B43F-334D-9C97-26DD535AC5DD}" type="datetimeFigureOut">
              <a:rPr lang="it-IT" smtClean="0"/>
              <a:t>20/10/20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661817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6B14A28-B43F-334D-9C97-26DD535AC5DD}" type="datetimeFigureOut">
              <a:rPr lang="it-IT" smtClean="0"/>
              <a:t>20/10/20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3724876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6B14A28-B43F-334D-9C97-26DD535AC5DD}" type="datetimeFigureOut">
              <a:rPr lang="it-IT" smtClean="0"/>
              <a:t>20/10/20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845303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6B14A28-B43F-334D-9C97-26DD535AC5DD}" type="datetimeFigureOut">
              <a:rPr lang="it-IT" smtClean="0"/>
              <a:t>20/10/20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FF73C2B-7CE9-6A47-B642-1B9711C47EA6}" type="slidenum">
              <a:rPr lang="it-IT" smtClean="0"/>
              <a:t>‹n.›</a:t>
            </a:fld>
            <a:endParaRPr lang="it-IT"/>
          </a:p>
        </p:txBody>
      </p:sp>
    </p:spTree>
    <p:extLst>
      <p:ext uri="{BB962C8B-B14F-4D97-AF65-F5344CB8AC3E}">
        <p14:creationId xmlns:p14="http://schemas.microsoft.com/office/powerpoint/2010/main" val="24826191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14A28-B43F-334D-9C97-26DD535AC5DD}" type="datetimeFigureOut">
              <a:rPr lang="it-IT" smtClean="0"/>
              <a:t>20/10/20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73C2B-7CE9-6A47-B642-1B9711C47EA6}" type="slidenum">
              <a:rPr lang="it-IT" smtClean="0"/>
              <a:t>‹n.›</a:t>
            </a:fld>
            <a:endParaRPr lang="it-IT"/>
          </a:p>
        </p:txBody>
      </p:sp>
    </p:spTree>
    <p:extLst>
      <p:ext uri="{BB962C8B-B14F-4D97-AF65-F5344CB8AC3E}">
        <p14:creationId xmlns:p14="http://schemas.microsoft.com/office/powerpoint/2010/main" val="4022205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style>
          <a:lnRef idx="1">
            <a:schemeClr val="accent4"/>
          </a:lnRef>
          <a:fillRef idx="2">
            <a:schemeClr val="accent4"/>
          </a:fillRef>
          <a:effectRef idx="1">
            <a:schemeClr val="accent4"/>
          </a:effectRef>
          <a:fontRef idx="minor">
            <a:schemeClr val="dk1"/>
          </a:fontRef>
        </p:style>
        <p:txBody>
          <a:bodyPr/>
          <a:lstStyle/>
          <a:p>
            <a:r>
              <a:rPr lang="it-IT" dirty="0" smtClean="0"/>
              <a:t>3-Le </a:t>
            </a:r>
            <a:r>
              <a:rPr lang="it-IT" dirty="0" err="1" smtClean="0"/>
              <a:t>formalisme</a:t>
            </a:r>
            <a:r>
              <a:rPr lang="it-IT" dirty="0" smtClean="0"/>
              <a:t> russe </a:t>
            </a:r>
            <a:endParaRPr lang="it-IT" dirty="0"/>
          </a:p>
        </p:txBody>
      </p:sp>
    </p:spTree>
    <p:extLst>
      <p:ext uri="{BB962C8B-B14F-4D97-AF65-F5344CB8AC3E}">
        <p14:creationId xmlns:p14="http://schemas.microsoft.com/office/powerpoint/2010/main" val="202922050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5771460" cy="1143000"/>
          </a:xfrm>
        </p:spPr>
        <p:txBody>
          <a:bodyPr/>
          <a:lstStyle/>
          <a:p>
            <a:r>
              <a:rPr lang="it-IT" b="1" dirty="0"/>
              <a:t>Vladimir</a:t>
            </a:r>
            <a:r>
              <a:rPr lang="it-IT" dirty="0"/>
              <a:t> </a:t>
            </a:r>
            <a:r>
              <a:rPr lang="it-IT" b="1" dirty="0" err="1" smtClean="0"/>
              <a:t>Propp</a:t>
            </a:r>
            <a:endParaRPr lang="it-IT" dirty="0"/>
          </a:p>
        </p:txBody>
      </p:sp>
      <p:sp>
        <p:nvSpPr>
          <p:cNvPr id="3" name="Segnaposto contenuto 2"/>
          <p:cNvSpPr>
            <a:spLocks noGrp="1"/>
          </p:cNvSpPr>
          <p:nvPr>
            <p:ph idx="1"/>
          </p:nvPr>
        </p:nvSpPr>
        <p:spPr>
          <a:xfrm>
            <a:off x="457200" y="1417638"/>
            <a:ext cx="8229600" cy="4974838"/>
          </a:xfrm>
        </p:spPr>
        <p:txBody>
          <a:bodyPr>
            <a:normAutofit fontScale="70000" lnSpcReduction="20000"/>
          </a:bodyPr>
          <a:lstStyle/>
          <a:p>
            <a:r>
              <a:rPr lang="fr-CA" i="1" dirty="0" smtClean="0"/>
              <a:t>Morphologie du conte </a:t>
            </a:r>
            <a:r>
              <a:rPr lang="fr-CA" dirty="0" smtClean="0"/>
              <a:t>(1928)</a:t>
            </a:r>
          </a:p>
          <a:p>
            <a:r>
              <a:rPr lang="fr-CA" dirty="0" smtClean="0"/>
              <a:t>Traductions anglaise 1958 et française 1965 </a:t>
            </a:r>
          </a:p>
          <a:p>
            <a:r>
              <a:rPr lang="fr-CA" dirty="0" smtClean="0"/>
              <a:t>Morphologie: « l'étude des formes et l'établissement des lois qui (en) régissent la structure ». </a:t>
            </a:r>
          </a:p>
          <a:p>
            <a:r>
              <a:rPr lang="fr-CA" dirty="0" smtClean="0"/>
              <a:t>Analyse des régularités qui apparaissent dans une centaine de contes russes pour dégager les </a:t>
            </a:r>
            <a:r>
              <a:rPr lang="fr-CA" dirty="0"/>
              <a:t>é</a:t>
            </a:r>
            <a:r>
              <a:rPr lang="fr-CA" dirty="0" smtClean="0"/>
              <a:t>léments communs</a:t>
            </a:r>
          </a:p>
          <a:p>
            <a:r>
              <a:rPr lang="fr-CA" dirty="0" smtClean="0"/>
              <a:t>Les fonctions =  « </a:t>
            </a:r>
            <a:r>
              <a:rPr lang="it-IT" dirty="0" err="1" smtClean="0"/>
              <a:t>l’action</a:t>
            </a:r>
            <a:r>
              <a:rPr lang="it-IT" dirty="0" smtClean="0"/>
              <a:t> </a:t>
            </a:r>
            <a:r>
              <a:rPr lang="it-IT" dirty="0"/>
              <a:t>d’un </a:t>
            </a:r>
            <a:r>
              <a:rPr lang="it-IT" dirty="0" err="1"/>
              <a:t>personnage</a:t>
            </a:r>
            <a:r>
              <a:rPr lang="it-IT" dirty="0"/>
              <a:t>, </a:t>
            </a:r>
            <a:r>
              <a:rPr lang="it-IT" dirty="0" err="1"/>
              <a:t>définie</a:t>
            </a:r>
            <a:r>
              <a:rPr lang="it-IT" dirty="0"/>
              <a:t> </a:t>
            </a:r>
            <a:r>
              <a:rPr lang="it-IT" dirty="0" err="1"/>
              <a:t>du</a:t>
            </a:r>
            <a:r>
              <a:rPr lang="it-IT" dirty="0"/>
              <a:t> </a:t>
            </a:r>
            <a:r>
              <a:rPr lang="it-IT" dirty="0" err="1"/>
              <a:t>point</a:t>
            </a:r>
            <a:r>
              <a:rPr lang="it-IT" dirty="0"/>
              <a:t> de </a:t>
            </a:r>
            <a:r>
              <a:rPr lang="it-IT" dirty="0" err="1"/>
              <a:t>vue</a:t>
            </a:r>
            <a:r>
              <a:rPr lang="it-IT" dirty="0"/>
              <a:t> de sa </a:t>
            </a:r>
            <a:r>
              <a:rPr lang="it-IT" dirty="0" err="1"/>
              <a:t>signification</a:t>
            </a:r>
            <a:r>
              <a:rPr lang="it-IT" dirty="0"/>
              <a:t> </a:t>
            </a:r>
            <a:r>
              <a:rPr lang="it-IT" dirty="0" err="1"/>
              <a:t>dans</a:t>
            </a:r>
            <a:r>
              <a:rPr lang="it-IT" dirty="0"/>
              <a:t> le </a:t>
            </a:r>
            <a:r>
              <a:rPr lang="it-IT" dirty="0" err="1"/>
              <a:t>déroulement</a:t>
            </a:r>
            <a:r>
              <a:rPr lang="it-IT" dirty="0"/>
              <a:t> de </a:t>
            </a:r>
            <a:r>
              <a:rPr lang="it-IT" dirty="0" smtClean="0"/>
              <a:t>l’</a:t>
            </a:r>
            <a:r>
              <a:rPr lang="it-IT" dirty="0" err="1" smtClean="0"/>
              <a:t>intrigue</a:t>
            </a:r>
            <a:r>
              <a:rPr lang="it-IT" dirty="0" smtClean="0"/>
              <a:t>‘ </a:t>
            </a:r>
            <a:endParaRPr lang="fr-CA" dirty="0" smtClean="0"/>
          </a:p>
          <a:p>
            <a:r>
              <a:rPr lang="fr-CA" dirty="0" smtClean="0"/>
              <a:t>31 fonctions (éloignement, interdiction, tentative de tromperie, le </a:t>
            </a:r>
            <a:r>
              <a:rPr lang="fr-CA" dirty="0" err="1" smtClean="0"/>
              <a:t>Hèro</a:t>
            </a:r>
            <a:r>
              <a:rPr lang="fr-CA" dirty="0" smtClean="0"/>
              <a:t> échappe aux obstacle, réussite du héro, etc.)</a:t>
            </a:r>
          </a:p>
          <a:p>
            <a:r>
              <a:rPr lang="fr-CA" dirty="0" smtClean="0"/>
              <a:t>Les 31 fonctions n’apparaissent pas nécessairement dans leur ensemble dans tous les contes, mais leur succession est identique  </a:t>
            </a:r>
          </a:p>
          <a:p>
            <a:r>
              <a:rPr lang="fr-CA" dirty="0" smtClean="0"/>
              <a:t>Ainsi nait la narratologie</a:t>
            </a:r>
          </a:p>
          <a:p>
            <a:r>
              <a:rPr lang="fr-CA" dirty="0" smtClean="0"/>
              <a:t>Méthode inductive + abstraction </a:t>
            </a:r>
          </a:p>
          <a:p>
            <a:endParaRPr lang="fr-CA" dirty="0" smtClean="0"/>
          </a:p>
          <a:p>
            <a:endParaRPr lang="fr-CA" dirty="0"/>
          </a:p>
        </p:txBody>
      </p:sp>
      <p:pic>
        <p:nvPicPr>
          <p:cNvPr id="4" name="Immagine 3"/>
          <p:cNvPicPr>
            <a:picLocks noChangeAspect="1"/>
          </p:cNvPicPr>
          <p:nvPr/>
        </p:nvPicPr>
        <p:blipFill>
          <a:blip r:embed="rId2"/>
          <a:stretch>
            <a:fillRect/>
          </a:stretch>
        </p:blipFill>
        <p:spPr>
          <a:xfrm>
            <a:off x="6686702" y="0"/>
            <a:ext cx="2457298" cy="1755213"/>
          </a:xfrm>
          <a:prstGeom prst="rect">
            <a:avLst/>
          </a:prstGeom>
        </p:spPr>
      </p:pic>
    </p:spTree>
    <p:extLst>
      <p:ext uri="{BB962C8B-B14F-4D97-AF65-F5344CB8AC3E}">
        <p14:creationId xmlns:p14="http://schemas.microsoft.com/office/powerpoint/2010/main" val="41395105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20016"/>
            <a:ext cx="8229600" cy="4509369"/>
          </a:xfrm>
        </p:spPr>
        <p:txBody>
          <a:bodyPr>
            <a:normAutofit/>
          </a:bodyPr>
          <a:lstStyle/>
          <a:p>
            <a:r>
              <a:rPr lang="fr-CA" dirty="0" smtClean="0"/>
              <a:t>Concept de </a:t>
            </a:r>
            <a:r>
              <a:rPr lang="fr-CA" b="1" dirty="0" smtClean="0"/>
              <a:t>PROCÉDÉ</a:t>
            </a:r>
          </a:p>
          <a:p>
            <a:r>
              <a:rPr lang="fr-CA" dirty="0" smtClean="0"/>
              <a:t>Tous les aspects rhétorique</a:t>
            </a:r>
            <a:r>
              <a:rPr lang="fr-CA" dirty="0"/>
              <a:t> </a:t>
            </a:r>
            <a:r>
              <a:rPr lang="fr-CA" dirty="0" smtClean="0"/>
              <a:t>et narratifs de l’œuvre</a:t>
            </a:r>
          </a:p>
          <a:p>
            <a:r>
              <a:rPr lang="fr-CA" dirty="0" smtClean="0"/>
              <a:t>Ce qui compte n’est pas la simple présence d’un procédé linguistico-formel ou d’un autre, mais la modalité de leur usage, leur fonction dans la totalité du système auquel ils appartiennent.  </a:t>
            </a:r>
          </a:p>
        </p:txBody>
      </p:sp>
    </p:spTree>
    <p:extLst>
      <p:ext uri="{BB962C8B-B14F-4D97-AF65-F5344CB8AC3E}">
        <p14:creationId xmlns:p14="http://schemas.microsoft.com/office/powerpoint/2010/main" val="22609509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2005963"/>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dirty="0" err="1" smtClean="0"/>
              <a:t>Остранение</a:t>
            </a:r>
            <a:r>
              <a:rPr lang="it-IT" dirty="0" smtClean="0"/>
              <a:t>/ </a:t>
            </a:r>
            <a:r>
              <a:rPr lang="it-IT" i="1" dirty="0" err="1" smtClean="0"/>
              <a:t>Ostranenie</a:t>
            </a:r>
            <a:r>
              <a:rPr lang="it-IT" i="1" dirty="0"/>
              <a:t>  </a:t>
            </a:r>
            <a:r>
              <a:rPr lang="it-IT" i="1" dirty="0" smtClean="0"/>
              <a:t>/ </a:t>
            </a:r>
            <a:r>
              <a:rPr lang="it-IT" b="1" i="1" dirty="0" err="1"/>
              <a:t>é</a:t>
            </a:r>
            <a:r>
              <a:rPr lang="it-IT" b="1" i="1" dirty="0" err="1" smtClean="0"/>
              <a:t>trangisation</a:t>
            </a:r>
            <a:r>
              <a:rPr lang="it-IT" b="1" i="1" dirty="0" smtClean="0"/>
              <a:t> </a:t>
            </a:r>
            <a:r>
              <a:rPr lang="it-IT" i="1" dirty="0" smtClean="0"/>
              <a:t>/ </a:t>
            </a:r>
            <a:r>
              <a:rPr lang="it-IT" i="1" dirty="0" err="1" smtClean="0"/>
              <a:t>Défamiliarisarion</a:t>
            </a:r>
            <a:r>
              <a:rPr lang="it-IT" i="1" dirty="0" smtClean="0"/>
              <a:t> / </a:t>
            </a:r>
            <a:r>
              <a:rPr lang="it-IT" i="1" dirty="0" err="1" smtClean="0"/>
              <a:t>Distancing</a:t>
            </a:r>
            <a:r>
              <a:rPr lang="it-IT" i="1" dirty="0" smtClean="0"/>
              <a:t> </a:t>
            </a:r>
            <a:r>
              <a:rPr lang="it-IT" i="1" dirty="0" err="1" smtClean="0"/>
              <a:t>effect</a:t>
            </a:r>
            <a:r>
              <a:rPr lang="it-IT" i="1" dirty="0" smtClean="0"/>
              <a:t> /  </a:t>
            </a:r>
            <a:endParaRPr lang="it-IT" dirty="0"/>
          </a:p>
        </p:txBody>
      </p:sp>
      <p:sp>
        <p:nvSpPr>
          <p:cNvPr id="3" name="Segnaposto contenuto 2"/>
          <p:cNvSpPr>
            <a:spLocks noGrp="1"/>
          </p:cNvSpPr>
          <p:nvPr>
            <p:ph idx="1"/>
          </p:nvPr>
        </p:nvSpPr>
        <p:spPr>
          <a:xfrm>
            <a:off x="457200" y="2760045"/>
            <a:ext cx="8229600" cy="3366118"/>
          </a:xfrm>
        </p:spPr>
        <p:txBody>
          <a:bodyPr/>
          <a:lstStyle/>
          <a:p>
            <a:r>
              <a:rPr lang="it-IT" u="sng" dirty="0" err="1" smtClean="0"/>
              <a:t>Chklovski</a:t>
            </a:r>
            <a:r>
              <a:rPr lang="it-IT" u="sng" dirty="0" smtClean="0"/>
              <a:t>, </a:t>
            </a:r>
            <a:r>
              <a:rPr lang="it-IT" i="1" u="sng" dirty="0" smtClean="0"/>
              <a:t>L’art </a:t>
            </a:r>
            <a:r>
              <a:rPr lang="it-IT" i="1" u="sng" dirty="0" err="1" smtClean="0"/>
              <a:t>comme</a:t>
            </a:r>
            <a:r>
              <a:rPr lang="it-IT" i="1" u="sng" dirty="0" smtClean="0"/>
              <a:t> </a:t>
            </a:r>
            <a:r>
              <a:rPr lang="it-IT" i="1" u="sng" dirty="0" err="1" smtClean="0"/>
              <a:t>procédé</a:t>
            </a:r>
            <a:r>
              <a:rPr lang="it-IT" u="sng" dirty="0" smtClean="0"/>
              <a:t>, 1917</a:t>
            </a:r>
            <a:endParaRPr lang="it-IT" u="sng" dirty="0"/>
          </a:p>
        </p:txBody>
      </p:sp>
    </p:spTree>
    <p:extLst>
      <p:ext uri="{BB962C8B-B14F-4D97-AF65-F5344CB8AC3E}">
        <p14:creationId xmlns:p14="http://schemas.microsoft.com/office/powerpoint/2010/main" val="14455858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68184"/>
            <a:ext cx="8229600" cy="5257980"/>
          </a:xfrm>
        </p:spPr>
        <p:txBody>
          <a:bodyPr>
            <a:normAutofit fontScale="92500"/>
          </a:bodyPr>
          <a:lstStyle/>
          <a:p>
            <a:r>
              <a:rPr lang="fr-CA" dirty="0" smtClean="0"/>
              <a:t>L’objectif général de l’article coïncide avec l’effort fondamental de l’école formelle: identifier ce qui constitue la propriété essentielle du langage littéraire, ce qui le distingue d’autres langages et du langage quotidien. </a:t>
            </a:r>
          </a:p>
          <a:p>
            <a:r>
              <a:rPr lang="fr-CA" u="sng" dirty="0" smtClean="0"/>
              <a:t>L’art sert à nous faire faire l’expérience du monde comme pour la première fois, à libérer les objets de l’automatisme perceptif qui fait « disparaître » le monde à nos yeux, à nos sens, à notre entendement, à notre conscience. </a:t>
            </a:r>
          </a:p>
          <a:p>
            <a:endParaRPr lang="fr-CA" dirty="0" smtClean="0"/>
          </a:p>
          <a:p>
            <a:endParaRPr lang="fr-CA" dirty="0"/>
          </a:p>
        </p:txBody>
      </p:sp>
    </p:spTree>
    <p:extLst>
      <p:ext uri="{BB962C8B-B14F-4D97-AF65-F5344CB8AC3E}">
        <p14:creationId xmlns:p14="http://schemas.microsoft.com/office/powerpoint/2010/main" val="3737000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70288"/>
            <a:ext cx="8229600" cy="5155876"/>
          </a:xfrm>
        </p:spPr>
        <p:txBody>
          <a:bodyPr>
            <a:normAutofit fontScale="85000" lnSpcReduction="20000"/>
          </a:bodyPr>
          <a:lstStyle/>
          <a:p>
            <a:endParaRPr lang="fr-CA" dirty="0" smtClean="0"/>
          </a:p>
          <a:p>
            <a:r>
              <a:rPr lang="fr-CA" dirty="0" smtClean="0"/>
              <a:t>« Ainsi la vie disparaît, se transformant en un rien. L’automatisation avale les objets, les habits, les meubles, la femme et la peur de la guerre. (…) Et voilà que pour rendre la sensation de la vie, pour sentir les objets, pour éprouver que la pierre est de pierre, il existe ce que l’on appelle l’art. Le but de l’art, c’est de donner une sensation de l’objet comme vision et non pas comme reconnaissance: le procédé de l’art est le procédé de singularisation des objets et le procédé qui consiste à obscurcir la forme, à augmenter la difficulté et la durée de la perception » (p. 82).  </a:t>
            </a:r>
          </a:p>
          <a:p>
            <a:r>
              <a:rPr lang="fr-CA" dirty="0" smtClean="0"/>
              <a:t>Dès lors, ce procédé a une porté </a:t>
            </a:r>
            <a:r>
              <a:rPr lang="fr-CA" u="sng" dirty="0" smtClean="0"/>
              <a:t>cognitive mais aussi critique</a:t>
            </a:r>
            <a:endParaRPr lang="it-IT" u="sng" dirty="0"/>
          </a:p>
        </p:txBody>
      </p:sp>
    </p:spTree>
    <p:extLst>
      <p:ext uri="{BB962C8B-B14F-4D97-AF65-F5344CB8AC3E}">
        <p14:creationId xmlns:p14="http://schemas.microsoft.com/office/powerpoint/2010/main" val="11793342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fr-CA" dirty="0" smtClean="0"/>
              <a:t>L’exemple principal de l’essai le montre très bien: </a:t>
            </a:r>
            <a:r>
              <a:rPr lang="fr-CA" i="1" dirty="0" err="1"/>
              <a:t>K</a:t>
            </a:r>
            <a:r>
              <a:rPr lang="fr-CA" i="1" dirty="0" err="1" smtClean="0"/>
              <a:t>holstomer</a:t>
            </a:r>
            <a:r>
              <a:rPr lang="fr-CA" dirty="0" smtClean="0"/>
              <a:t> de </a:t>
            </a:r>
            <a:r>
              <a:rPr lang="fr-CA" dirty="0" err="1" smtClean="0"/>
              <a:t>Tolstoj</a:t>
            </a:r>
            <a:endParaRPr lang="fr-CA" dirty="0"/>
          </a:p>
        </p:txBody>
      </p:sp>
    </p:spTree>
    <p:extLst>
      <p:ext uri="{BB962C8B-B14F-4D97-AF65-F5344CB8AC3E}">
        <p14:creationId xmlns:p14="http://schemas.microsoft.com/office/powerpoint/2010/main" val="28298713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fr-CA" dirty="0" smtClean="0"/>
              <a:t>Différentes modalités d’actualisation, de mise en pratique de ce procédé </a:t>
            </a:r>
          </a:p>
          <a:p>
            <a:r>
              <a:rPr lang="fr-CA" dirty="0" smtClean="0"/>
              <a:t>Le récit de </a:t>
            </a:r>
            <a:r>
              <a:rPr lang="fr-CA" dirty="0" err="1" smtClean="0"/>
              <a:t>Tolstoj</a:t>
            </a:r>
            <a:r>
              <a:rPr lang="fr-CA" dirty="0" smtClean="0"/>
              <a:t> </a:t>
            </a:r>
            <a:r>
              <a:rPr lang="fr-CA" dirty="0" err="1" smtClean="0"/>
              <a:t>Kholstomer</a:t>
            </a:r>
            <a:r>
              <a:rPr lang="fr-CA" dirty="0" smtClean="0"/>
              <a:t> est entièrement construit à travers le procédé de l’</a:t>
            </a:r>
            <a:r>
              <a:rPr lang="fr-CA" dirty="0" err="1" smtClean="0"/>
              <a:t>étrangisation</a:t>
            </a:r>
            <a:r>
              <a:rPr lang="fr-CA" dirty="0" smtClean="0"/>
              <a:t>, </a:t>
            </a:r>
            <a:r>
              <a:rPr lang="fr-CA" dirty="0"/>
              <a:t>é</a:t>
            </a:r>
            <a:r>
              <a:rPr lang="fr-CA" dirty="0" smtClean="0"/>
              <a:t>tant raconté depuis le point de vue du cheval </a:t>
            </a:r>
          </a:p>
          <a:p>
            <a:r>
              <a:rPr lang="fr-CA" dirty="0" smtClean="0"/>
              <a:t>Mais ce procédé peut concerner des passages à l’intérieur d’un texte: ex. de Natacha dans </a:t>
            </a:r>
            <a:r>
              <a:rPr lang="fr-CA" i="1" dirty="0" smtClean="0"/>
              <a:t>Guerre et paix </a:t>
            </a:r>
            <a:endParaRPr lang="fr-CA" dirty="0"/>
          </a:p>
        </p:txBody>
      </p:sp>
    </p:spTree>
    <p:extLst>
      <p:ext uri="{BB962C8B-B14F-4D97-AF65-F5344CB8AC3E}">
        <p14:creationId xmlns:p14="http://schemas.microsoft.com/office/powerpoint/2010/main" val="29600224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989370" y="134716"/>
            <a:ext cx="3820660" cy="1651750"/>
          </a:xfrm>
        </p:spPr>
        <p:txBody>
          <a:bodyPr>
            <a:normAutofit fontScale="77500" lnSpcReduction="20000"/>
          </a:bodyPr>
          <a:lstStyle/>
          <a:p>
            <a:r>
              <a:rPr lang="it-IT" b="1" dirty="0" smtClean="0"/>
              <a:t>Jean-Marc </a:t>
            </a:r>
            <a:r>
              <a:rPr lang="it-IT" b="1" dirty="0" err="1" smtClean="0"/>
              <a:t>Ligny</a:t>
            </a:r>
            <a:endParaRPr lang="it-IT" b="1" dirty="0" smtClean="0"/>
          </a:p>
          <a:p>
            <a:r>
              <a:rPr lang="it-IT" i="1" dirty="0" err="1" smtClean="0"/>
              <a:t>Aqua</a:t>
            </a:r>
            <a:r>
              <a:rPr lang="it-IT" i="1" baseline="30000" dirty="0" err="1" smtClean="0"/>
              <a:t>TM</a:t>
            </a:r>
            <a:r>
              <a:rPr lang="it-IT" i="1" dirty="0" smtClean="0"/>
              <a:t> </a:t>
            </a:r>
            <a:r>
              <a:rPr lang="it-IT" dirty="0" smtClean="0"/>
              <a:t>(2006)</a:t>
            </a:r>
          </a:p>
          <a:p>
            <a:r>
              <a:rPr lang="it-IT" i="1" dirty="0" err="1" smtClean="0"/>
              <a:t>Exodes</a:t>
            </a:r>
            <a:r>
              <a:rPr lang="it-IT" i="1" dirty="0" smtClean="0"/>
              <a:t> </a:t>
            </a:r>
            <a:r>
              <a:rPr lang="it-IT" dirty="0" smtClean="0"/>
              <a:t>(2012)</a:t>
            </a:r>
          </a:p>
          <a:p>
            <a:r>
              <a:rPr lang="it-IT" i="1" dirty="0" err="1" smtClean="0"/>
              <a:t>Semences</a:t>
            </a:r>
            <a:r>
              <a:rPr lang="it-IT" dirty="0" smtClean="0"/>
              <a:t> (2015)</a:t>
            </a:r>
            <a:endParaRPr lang="it-IT" dirty="0"/>
          </a:p>
        </p:txBody>
      </p:sp>
      <p:pic>
        <p:nvPicPr>
          <p:cNvPr id="4" name="Immagine 3" descr="bm_CVT_Semences_993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000" y="1934099"/>
            <a:ext cx="3175000" cy="4394200"/>
          </a:xfrm>
          <a:prstGeom prst="rect">
            <a:avLst/>
          </a:prstGeom>
        </p:spPr>
      </p:pic>
      <p:pic>
        <p:nvPicPr>
          <p:cNvPr id="5" name="Immagine 4" descr="CVT_Exodes_7244.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4000" y="1934099"/>
            <a:ext cx="3175000" cy="4368800"/>
          </a:xfrm>
          <a:prstGeom prst="rect">
            <a:avLst/>
          </a:prstGeom>
        </p:spPr>
      </p:pic>
      <p:pic>
        <p:nvPicPr>
          <p:cNvPr id="6" name="Immagine 5" descr="1454096.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934098"/>
            <a:ext cx="3090352" cy="4368801"/>
          </a:xfrm>
          <a:prstGeom prst="rect">
            <a:avLst/>
          </a:prstGeom>
        </p:spPr>
      </p:pic>
    </p:spTree>
    <p:extLst>
      <p:ext uri="{BB962C8B-B14F-4D97-AF65-F5344CB8AC3E}">
        <p14:creationId xmlns:p14="http://schemas.microsoft.com/office/powerpoint/2010/main" val="152320184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81145"/>
          </a:xfrm>
        </p:spPr>
        <p:style>
          <a:lnRef idx="1">
            <a:schemeClr val="accent5"/>
          </a:lnRef>
          <a:fillRef idx="2">
            <a:schemeClr val="accent5"/>
          </a:fillRef>
          <a:effectRef idx="1">
            <a:schemeClr val="accent5"/>
          </a:effectRef>
          <a:fontRef idx="minor">
            <a:schemeClr val="dk1"/>
          </a:fontRef>
        </p:style>
        <p:txBody>
          <a:bodyPr/>
          <a:lstStyle/>
          <a:p>
            <a:r>
              <a:rPr lang="it-IT" dirty="0" smtClean="0"/>
              <a:t>Jean-Marc </a:t>
            </a:r>
            <a:r>
              <a:rPr lang="it-IT" dirty="0" err="1" smtClean="0"/>
              <a:t>Ligny</a:t>
            </a:r>
            <a:r>
              <a:rPr lang="it-IT" dirty="0" smtClean="0"/>
              <a:t>, </a:t>
            </a:r>
            <a:r>
              <a:rPr lang="it-IT" i="1" dirty="0" err="1" smtClean="0"/>
              <a:t>Semences</a:t>
            </a:r>
            <a:r>
              <a:rPr lang="it-IT" i="1" dirty="0" smtClean="0"/>
              <a:t>,</a:t>
            </a:r>
            <a:r>
              <a:rPr lang="it-IT" dirty="0" smtClean="0"/>
              <a:t> 2015</a:t>
            </a:r>
            <a:r>
              <a:rPr lang="it-IT" i="1" dirty="0" smtClean="0"/>
              <a:t> </a:t>
            </a:r>
            <a:endParaRPr lang="it-IT" dirty="0"/>
          </a:p>
        </p:txBody>
      </p:sp>
      <p:sp>
        <p:nvSpPr>
          <p:cNvPr id="3" name="Segnaposto contenuto 2"/>
          <p:cNvSpPr>
            <a:spLocks noGrp="1"/>
          </p:cNvSpPr>
          <p:nvPr>
            <p:ph idx="1"/>
          </p:nvPr>
        </p:nvSpPr>
        <p:spPr>
          <a:xfrm>
            <a:off x="457200" y="1341279"/>
            <a:ext cx="8229600" cy="5308037"/>
          </a:xfrm>
        </p:spPr>
        <p:txBody>
          <a:bodyPr>
            <a:normAutofit fontScale="70000" lnSpcReduction="20000"/>
          </a:bodyPr>
          <a:lstStyle/>
          <a:p>
            <a:r>
              <a:rPr lang="fr-FR" dirty="0"/>
              <a:t>« Il fouille dans ses poches, en sort un autre objet tabou : deux ovales noirs et brillants reliés ensemble, munis de tiges de chaque côté » (p. 94</a:t>
            </a:r>
            <a:r>
              <a:rPr lang="fr-FR" dirty="0" smtClean="0"/>
              <a:t>)</a:t>
            </a:r>
            <a:endParaRPr lang="it-IT" dirty="0"/>
          </a:p>
          <a:p>
            <a:r>
              <a:rPr lang="fr-FR" dirty="0" err="1"/>
              <a:t>Natsume</a:t>
            </a:r>
            <a:r>
              <a:rPr lang="fr-FR" dirty="0"/>
              <a:t> range son objet des </a:t>
            </a:r>
            <a:r>
              <a:rPr lang="fr-FR" i="1" dirty="0"/>
              <a:t>Âges sombres</a:t>
            </a:r>
            <a:r>
              <a:rPr lang="fr-FR" dirty="0"/>
              <a:t>, en présente un autre de forme oblongue, uni d’un embout brillant. Il presse quelque chose – une flamme jaillit de l’embout » (p. 94) </a:t>
            </a:r>
            <a:endParaRPr lang="it-IT" dirty="0"/>
          </a:p>
          <a:p>
            <a:r>
              <a:rPr lang="fr-FR" dirty="0"/>
              <a:t>« </a:t>
            </a:r>
            <a:r>
              <a:rPr lang="fr-FR" dirty="0" err="1"/>
              <a:t>Atangana</a:t>
            </a:r>
            <a:r>
              <a:rPr lang="fr-FR" dirty="0"/>
              <a:t> fouille du bout des doigts dans les viscères [des poissons], en extrait deux petits objets aux couleurs vives : l’un est rose, plat et mou, l’autre est vert, dur, rond et muni d’un pas de vis » (p. 16) [il s’agit de deux objets en plastique, le premier un morceau de sac et l’autre un flacon]</a:t>
            </a:r>
            <a:endParaRPr lang="it-IT" dirty="0"/>
          </a:p>
          <a:p>
            <a:r>
              <a:rPr lang="fr-FR" dirty="0"/>
              <a:t>« […] on dirait une espèce de caverne, mais les parois sont constituées de pierres toutes semblables, rectangulaires, grises et granuleuses, empilées les unes sur les autres » (p. 217)</a:t>
            </a:r>
            <a:endParaRPr lang="it-IT" dirty="0"/>
          </a:p>
          <a:p>
            <a:r>
              <a:rPr lang="fr-FR" dirty="0"/>
              <a:t>« de l’eau jaillit soudain en pluie de la tête d’un long serpent de métal et lui tombe dessus, elle bondit en arrière avec un cri de surprise » (p. 309)  </a:t>
            </a:r>
            <a:endParaRPr lang="it-IT" dirty="0"/>
          </a:p>
          <a:p>
            <a:endParaRPr lang="it-IT" dirty="0"/>
          </a:p>
        </p:txBody>
      </p:sp>
    </p:spTree>
    <p:extLst>
      <p:ext uri="{BB962C8B-B14F-4D97-AF65-F5344CB8AC3E}">
        <p14:creationId xmlns:p14="http://schemas.microsoft.com/office/powerpoint/2010/main" val="88295085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fr-CA" dirty="0" smtClean="0"/>
              <a:t>L’</a:t>
            </a:r>
            <a:r>
              <a:rPr lang="fr-CA" dirty="0" err="1" smtClean="0"/>
              <a:t>étrangisation</a:t>
            </a:r>
            <a:r>
              <a:rPr lang="fr-CA" dirty="0" smtClean="0"/>
              <a:t> peut concerner différents niveaux du texte</a:t>
            </a:r>
          </a:p>
          <a:p>
            <a:r>
              <a:rPr lang="fr-CA" dirty="0" smtClean="0"/>
              <a:t>Dans le récit de </a:t>
            </a:r>
            <a:r>
              <a:rPr lang="fr-CA" dirty="0" err="1" smtClean="0"/>
              <a:t>Tolstoj</a:t>
            </a:r>
            <a:r>
              <a:rPr lang="fr-CA" dirty="0" smtClean="0"/>
              <a:t> par ex. l’</a:t>
            </a:r>
            <a:r>
              <a:rPr lang="fr-CA" dirty="0" err="1" smtClean="0"/>
              <a:t>étrangisation</a:t>
            </a:r>
            <a:r>
              <a:rPr lang="fr-CA" dirty="0" smtClean="0"/>
              <a:t> perceptive et cognitive ne s’accompagne pas d’une </a:t>
            </a:r>
            <a:r>
              <a:rPr lang="fr-CA" dirty="0" err="1" smtClean="0"/>
              <a:t>étrangisation</a:t>
            </a:r>
            <a:r>
              <a:rPr lang="fr-CA" dirty="0" smtClean="0"/>
              <a:t> linguistique et narrative</a:t>
            </a:r>
            <a:endParaRPr lang="fr-CA" dirty="0"/>
          </a:p>
        </p:txBody>
      </p:sp>
    </p:spTree>
    <p:extLst>
      <p:ext uri="{BB962C8B-B14F-4D97-AF65-F5344CB8AC3E}">
        <p14:creationId xmlns:p14="http://schemas.microsoft.com/office/powerpoint/2010/main" val="5936938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30048"/>
            <a:ext cx="8229600" cy="4525963"/>
          </a:xfrm>
        </p:spPr>
        <p:txBody>
          <a:bodyPr>
            <a:normAutofit fontScale="85000" lnSpcReduction="20000"/>
          </a:bodyPr>
          <a:lstStyle/>
          <a:p>
            <a:r>
              <a:rPr lang="fr-CA" dirty="0" smtClean="0"/>
              <a:t>“formalisme russe”: définition refusée par ses représentants </a:t>
            </a:r>
            <a:r>
              <a:rPr lang="fr-CA" dirty="0" smtClean="0">
                <a:sym typeface="Wingdings"/>
              </a:rPr>
              <a:t> école formelle, méthode formelle</a:t>
            </a:r>
            <a:r>
              <a:rPr lang="fr-CA" dirty="0" smtClean="0"/>
              <a:t> </a:t>
            </a:r>
          </a:p>
          <a:p>
            <a:r>
              <a:rPr lang="fr-CA" dirty="0" smtClean="0">
                <a:sym typeface="Wingdings"/>
              </a:rPr>
              <a:t>Inauguration de la théorie littéraire au </a:t>
            </a:r>
            <a:r>
              <a:rPr lang="fr-CA" dirty="0" smtClean="0">
                <a:sym typeface="Wingdings"/>
              </a:rPr>
              <a:t>XXème </a:t>
            </a:r>
            <a:r>
              <a:rPr lang="fr-CA" dirty="0" smtClean="0">
                <a:sym typeface="Wingdings"/>
              </a:rPr>
              <a:t>siècle Inaugura </a:t>
            </a:r>
          </a:p>
          <a:p>
            <a:r>
              <a:rPr lang="fr-CA" dirty="0" smtClean="0">
                <a:sym typeface="Wingdings"/>
              </a:rPr>
              <a:t>Elle introduit des concepts qui constitue l’ADN de la théorie </a:t>
            </a:r>
          </a:p>
          <a:p>
            <a:r>
              <a:rPr lang="fr-CA" dirty="0" smtClean="0">
                <a:sym typeface="Wingdings"/>
              </a:rPr>
              <a:t>Concept de LITT</a:t>
            </a:r>
            <a:r>
              <a:rPr lang="fr-CA" sz="3300" dirty="0" smtClean="0">
                <a:sym typeface="Wingdings"/>
              </a:rPr>
              <a:t>É</a:t>
            </a:r>
            <a:r>
              <a:rPr lang="fr-CA" dirty="0" smtClean="0">
                <a:sym typeface="Wingdings"/>
              </a:rPr>
              <a:t>RARITÉ </a:t>
            </a:r>
          </a:p>
          <a:p>
            <a:r>
              <a:rPr lang="fr-CA" dirty="0" smtClean="0"/>
              <a:t>R. Jakobson (1919): “l’objet de la science littéraire n’est pas la littérature mais la littéralité, c’est-à-dire ce qui fait d’une </a:t>
            </a:r>
            <a:r>
              <a:rPr lang="fr-CA" dirty="0" err="1" smtClean="0"/>
              <a:t>oevre</a:t>
            </a:r>
            <a:r>
              <a:rPr lang="fr-CA" dirty="0" smtClean="0"/>
              <a:t> donnée une </a:t>
            </a:r>
            <a:r>
              <a:rPr lang="fr-CA" dirty="0" err="1" smtClean="0"/>
              <a:t>oeuvre</a:t>
            </a:r>
            <a:r>
              <a:rPr lang="fr-CA" dirty="0" smtClean="0"/>
              <a:t> littéraire”</a:t>
            </a:r>
            <a:r>
              <a:rPr lang="fr-CA" dirty="0" smtClean="0">
                <a:effectLst/>
              </a:rPr>
              <a:t> </a:t>
            </a:r>
          </a:p>
          <a:p>
            <a:r>
              <a:rPr lang="fr-CA" dirty="0" smtClean="0"/>
              <a:t>Valeur polémique du concept </a:t>
            </a:r>
            <a:endParaRPr lang="fr-CA" dirty="0"/>
          </a:p>
        </p:txBody>
      </p:sp>
    </p:spTree>
    <p:extLst>
      <p:ext uri="{BB962C8B-B14F-4D97-AF65-F5344CB8AC3E}">
        <p14:creationId xmlns:p14="http://schemas.microsoft.com/office/powerpoint/2010/main" val="7441130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fr-CA" b="1" cap="small" dirty="0" smtClean="0"/>
              <a:t>Italo </a:t>
            </a:r>
            <a:r>
              <a:rPr lang="fr-CA" b="1" cap="small" dirty="0" err="1" smtClean="0"/>
              <a:t>svevo</a:t>
            </a:r>
            <a:r>
              <a:rPr lang="fr-CA" b="1" cap="small" dirty="0" smtClean="0"/>
              <a:t>, </a:t>
            </a:r>
            <a:r>
              <a:rPr lang="fr-CA" b="1" i="1" cap="small" dirty="0" err="1" smtClean="0"/>
              <a:t>Argo</a:t>
            </a:r>
            <a:r>
              <a:rPr lang="fr-CA" b="1" i="1" cap="small" dirty="0" smtClean="0"/>
              <a:t> e il </a:t>
            </a:r>
            <a:r>
              <a:rPr lang="fr-CA" b="1" i="1" cap="small" dirty="0" err="1" smtClean="0"/>
              <a:t>suo</a:t>
            </a:r>
            <a:r>
              <a:rPr lang="fr-CA" b="1" i="1" cap="small" dirty="0" smtClean="0"/>
              <a:t> </a:t>
            </a:r>
            <a:r>
              <a:rPr lang="fr-CA" b="1" i="1" cap="small" dirty="0" err="1" smtClean="0"/>
              <a:t>padrone</a:t>
            </a:r>
            <a:r>
              <a:rPr lang="fr-CA" b="1" cap="small" dirty="0" smtClean="0"/>
              <a:t>, 1927 (</a:t>
            </a:r>
            <a:r>
              <a:rPr lang="fr-CA" b="1" cap="small" dirty="0" err="1" smtClean="0"/>
              <a:t>Argo</a:t>
            </a:r>
            <a:r>
              <a:rPr lang="fr-CA" b="1" cap="small" dirty="0" smtClean="0"/>
              <a:t> et Son maitre)</a:t>
            </a:r>
            <a:endParaRPr lang="fr-CA" dirty="0"/>
          </a:p>
        </p:txBody>
      </p:sp>
      <p:sp>
        <p:nvSpPr>
          <p:cNvPr id="3" name="Segnaposto contenuto 2"/>
          <p:cNvSpPr>
            <a:spLocks noGrp="1"/>
          </p:cNvSpPr>
          <p:nvPr>
            <p:ph idx="1"/>
          </p:nvPr>
        </p:nvSpPr>
        <p:spPr/>
        <p:txBody>
          <a:bodyPr>
            <a:normAutofit/>
          </a:bodyPr>
          <a:lstStyle/>
          <a:p>
            <a:r>
              <a:rPr lang="fr-CA" dirty="0" smtClean="0"/>
              <a:t>1) </a:t>
            </a:r>
            <a:r>
              <a:rPr lang="fr-CA" u="sng" dirty="0" err="1" smtClean="0"/>
              <a:t>étrangisation</a:t>
            </a:r>
            <a:r>
              <a:rPr lang="fr-CA" u="sng" dirty="0" smtClean="0"/>
              <a:t> linguistique</a:t>
            </a:r>
          </a:p>
          <a:p>
            <a:r>
              <a:rPr lang="fr-CA" dirty="0" smtClean="0"/>
              <a:t>2) </a:t>
            </a:r>
            <a:r>
              <a:rPr lang="fr-CA" u="sng" dirty="0" err="1" smtClean="0"/>
              <a:t>étrangisation</a:t>
            </a:r>
            <a:r>
              <a:rPr lang="fr-CA" u="sng" dirty="0" smtClean="0"/>
              <a:t> perceptive</a:t>
            </a:r>
          </a:p>
          <a:p>
            <a:r>
              <a:rPr lang="fr-CA" dirty="0" smtClean="0"/>
              <a:t>3) </a:t>
            </a:r>
            <a:r>
              <a:rPr lang="fr-CA" u="sng" dirty="0" err="1" smtClean="0"/>
              <a:t>étrangisation</a:t>
            </a:r>
            <a:r>
              <a:rPr lang="fr-CA" u="sng" dirty="0" smtClean="0"/>
              <a:t> narrative</a:t>
            </a:r>
          </a:p>
          <a:p>
            <a:r>
              <a:rPr lang="fr-CA" dirty="0" smtClean="0"/>
              <a:t>4) </a:t>
            </a:r>
            <a:r>
              <a:rPr lang="fr-CA" u="sng" dirty="0" err="1" smtClean="0"/>
              <a:t>étrangisation</a:t>
            </a:r>
            <a:r>
              <a:rPr lang="fr-CA" u="sng" dirty="0" smtClean="0"/>
              <a:t> cognitive</a:t>
            </a:r>
            <a:endParaRPr lang="fr-CA" dirty="0" smtClean="0"/>
          </a:p>
          <a:p>
            <a:r>
              <a:rPr lang="fr-CA" dirty="0" smtClean="0"/>
              <a:t>5) </a:t>
            </a:r>
            <a:r>
              <a:rPr lang="fr-CA" dirty="0" err="1" smtClean="0"/>
              <a:t>étrangisation</a:t>
            </a:r>
            <a:r>
              <a:rPr lang="fr-CA" dirty="0" smtClean="0"/>
              <a:t> de genre littéraire</a:t>
            </a:r>
            <a:endParaRPr lang="fr-CA" u="sng" dirty="0" smtClean="0"/>
          </a:p>
          <a:p>
            <a:r>
              <a:rPr lang="fr-CA" u="sng" dirty="0" smtClean="0"/>
              <a:t>Par rapport au récit de </a:t>
            </a:r>
            <a:r>
              <a:rPr lang="fr-CA" u="sng" dirty="0" err="1" smtClean="0"/>
              <a:t>Tolstoj</a:t>
            </a:r>
            <a:r>
              <a:rPr lang="fr-CA" u="sng" dirty="0" smtClean="0"/>
              <a:t> l’</a:t>
            </a:r>
            <a:r>
              <a:rPr lang="fr-CA" u="sng" dirty="0" err="1" smtClean="0"/>
              <a:t>étrangisation</a:t>
            </a:r>
            <a:r>
              <a:rPr lang="fr-CA" u="sng" dirty="0" smtClean="0"/>
              <a:t> est radicalisée et concerne tous les niveaux di texte. </a:t>
            </a:r>
            <a:endParaRPr lang="fr-CA" dirty="0"/>
          </a:p>
        </p:txBody>
      </p:sp>
    </p:spTree>
    <p:extLst>
      <p:ext uri="{BB962C8B-B14F-4D97-AF65-F5344CB8AC3E}">
        <p14:creationId xmlns:p14="http://schemas.microsoft.com/office/powerpoint/2010/main" val="1128437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it-IT" dirty="0" err="1" smtClean="0"/>
              <a:t>Quelques</a:t>
            </a:r>
            <a:r>
              <a:rPr lang="it-IT" dirty="0" smtClean="0"/>
              <a:t> </a:t>
            </a:r>
            <a:r>
              <a:rPr lang="it-IT" dirty="0" err="1" smtClean="0"/>
              <a:t>critiques</a:t>
            </a:r>
            <a:endParaRPr lang="it-IT" dirty="0"/>
          </a:p>
        </p:txBody>
      </p:sp>
      <p:sp>
        <p:nvSpPr>
          <p:cNvPr id="3" name="Segnaposto contenuto 2"/>
          <p:cNvSpPr>
            <a:spLocks noGrp="1"/>
          </p:cNvSpPr>
          <p:nvPr>
            <p:ph idx="1"/>
          </p:nvPr>
        </p:nvSpPr>
        <p:spPr/>
        <p:txBody>
          <a:bodyPr>
            <a:normAutofit fontScale="85000" lnSpcReduction="10000"/>
          </a:bodyPr>
          <a:lstStyle/>
          <a:p>
            <a:r>
              <a:rPr lang="fr-CA" dirty="0" smtClean="0"/>
              <a:t>la littérarité  conçue ainsi ne concerne pas la littérature en tant que telle, mais plutôt un certain type de littérature (les avant-gardes, le modernisme) </a:t>
            </a:r>
          </a:p>
          <a:p>
            <a:r>
              <a:rPr lang="fr-CA" dirty="0" smtClean="0"/>
              <a:t>La littérature n’est pas autonome, dépend d’autres niveaux de la réalité </a:t>
            </a:r>
          </a:p>
          <a:p>
            <a:r>
              <a:rPr lang="fr-CA" dirty="0" smtClean="0"/>
              <a:t>Importance du contexte </a:t>
            </a:r>
          </a:p>
          <a:p>
            <a:r>
              <a:rPr lang="fr-CA" dirty="0" smtClean="0"/>
              <a:t>Comment comprendre l’évolution littéraire en faisant appel uniquement aux procédés internes au texte? </a:t>
            </a:r>
          </a:p>
          <a:p>
            <a:r>
              <a:rPr lang="fr-CA" dirty="0" smtClean="0"/>
              <a:t>Synchronie </a:t>
            </a:r>
            <a:r>
              <a:rPr lang="fr-CA" dirty="0" smtClean="0">
                <a:sym typeface="Wingdings"/>
              </a:rPr>
              <a:t> diachronie</a:t>
            </a:r>
          </a:p>
          <a:p>
            <a:r>
              <a:rPr lang="fr-CA" dirty="0" smtClean="0">
                <a:sym typeface="Wingdings"/>
              </a:rPr>
              <a:t>Et le rôle du lecteur? </a:t>
            </a:r>
            <a:endParaRPr lang="fr-CA" dirty="0" smtClean="0"/>
          </a:p>
          <a:p>
            <a:endParaRPr lang="fr-CA" dirty="0"/>
          </a:p>
        </p:txBody>
      </p:sp>
    </p:spTree>
    <p:extLst>
      <p:ext uri="{BB962C8B-B14F-4D97-AF65-F5344CB8AC3E}">
        <p14:creationId xmlns:p14="http://schemas.microsoft.com/office/powerpoint/2010/main" val="2919194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77478"/>
            <a:ext cx="8229600" cy="5348686"/>
          </a:xfrm>
        </p:spPr>
        <p:txBody>
          <a:bodyPr>
            <a:normAutofit fontScale="85000" lnSpcReduction="20000"/>
          </a:bodyPr>
          <a:lstStyle/>
          <a:p>
            <a:r>
              <a:rPr lang="fr-CA" dirty="0" smtClean="0"/>
              <a:t>Insistance sur l’autonomie de l’art  </a:t>
            </a:r>
          </a:p>
          <a:p>
            <a:r>
              <a:rPr lang="fr-CA" u="sng" dirty="0" smtClean="0"/>
              <a:t>Fonder une science du discours littéraire </a:t>
            </a:r>
          </a:p>
          <a:p>
            <a:r>
              <a:rPr lang="fr-CA" dirty="0" smtClean="0"/>
              <a:t>= trouver des catégories d’analyse valables pour la littérature dans son ensemble, se concentrer sur l’analyse du littéraire </a:t>
            </a:r>
            <a:r>
              <a:rPr lang="fr-CA" i="1" dirty="0" smtClean="0"/>
              <a:t>juxta </a:t>
            </a:r>
            <a:r>
              <a:rPr lang="fr-CA" i="1" dirty="0" err="1" smtClean="0"/>
              <a:t>propria</a:t>
            </a:r>
            <a:r>
              <a:rPr lang="fr-CA" i="1" dirty="0" smtClean="0"/>
              <a:t> </a:t>
            </a:r>
            <a:r>
              <a:rPr lang="fr-CA" i="1" dirty="0" err="1" smtClean="0"/>
              <a:t>principia</a:t>
            </a:r>
            <a:r>
              <a:rPr lang="fr-CA" i="1" dirty="0" smtClean="0"/>
              <a:t> </a:t>
            </a:r>
            <a:r>
              <a:rPr lang="fr-CA" dirty="0" smtClean="0"/>
              <a:t>(le genre, les figures, les procédés, le rythme, etc.) </a:t>
            </a:r>
          </a:p>
          <a:p>
            <a:r>
              <a:rPr lang="fr-CA" dirty="0" smtClean="0"/>
              <a:t>Le texte est conçu come un système dans lequel les différents éléments entre en correspondance réciproque </a:t>
            </a:r>
          </a:p>
          <a:p>
            <a:r>
              <a:rPr lang="fr-CA" u="sng" dirty="0" smtClean="0"/>
              <a:t>Comme une œuvre est-elle faite? </a:t>
            </a:r>
          </a:p>
          <a:p>
            <a:r>
              <a:rPr lang="fr-CA" i="1" dirty="0" smtClean="0"/>
              <a:t>Comment est fait </a:t>
            </a:r>
            <a:r>
              <a:rPr lang="fr-CA" dirty="0" smtClean="0"/>
              <a:t>Le Manteau </a:t>
            </a:r>
            <a:r>
              <a:rPr lang="fr-CA" i="1" dirty="0" smtClean="0"/>
              <a:t>de Gogol = </a:t>
            </a:r>
            <a:r>
              <a:rPr lang="fr-CA" dirty="0" smtClean="0"/>
              <a:t>le titre d’un fameux essai d’</a:t>
            </a:r>
            <a:r>
              <a:rPr lang="fr-CA" dirty="0" err="1" smtClean="0"/>
              <a:t>Ejchembaum</a:t>
            </a:r>
            <a:r>
              <a:rPr lang="fr-CA" dirty="0" smtClean="0"/>
              <a:t> (1927) </a:t>
            </a:r>
          </a:p>
          <a:p>
            <a:r>
              <a:rPr lang="fr-CA" i="1" dirty="0" smtClean="0"/>
              <a:t>Comment est fait le Don Quichotte? </a:t>
            </a:r>
            <a:r>
              <a:rPr lang="fr-CA" dirty="0" smtClean="0"/>
              <a:t>Essai de Chklovski (1925). </a:t>
            </a:r>
            <a:endParaRPr lang="fr-CA" dirty="0"/>
          </a:p>
        </p:txBody>
      </p:sp>
    </p:spTree>
    <p:extLst>
      <p:ext uri="{BB962C8B-B14F-4D97-AF65-F5344CB8AC3E}">
        <p14:creationId xmlns:p14="http://schemas.microsoft.com/office/powerpoint/2010/main" val="13904703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fr-CA" dirty="0" smtClean="0"/>
              <a:t>Une précision importante</a:t>
            </a:r>
            <a:endParaRPr lang="fr-CA" dirty="0"/>
          </a:p>
        </p:txBody>
      </p:sp>
      <p:sp>
        <p:nvSpPr>
          <p:cNvPr id="3" name="Segnaposto contenuto 2"/>
          <p:cNvSpPr>
            <a:spLocks noGrp="1"/>
          </p:cNvSpPr>
          <p:nvPr>
            <p:ph idx="1"/>
          </p:nvPr>
        </p:nvSpPr>
        <p:spPr/>
        <p:txBody>
          <a:bodyPr>
            <a:normAutofit/>
          </a:bodyPr>
          <a:lstStyle/>
          <a:p>
            <a:r>
              <a:rPr lang="fr-CA" dirty="0" smtClean="0"/>
              <a:t>FORME/CONTENU</a:t>
            </a:r>
          </a:p>
          <a:p>
            <a:r>
              <a:rPr lang="fr-CA" dirty="0" smtClean="0"/>
              <a:t>Pour les formalistes il n’y a pas d’opposition dichotomiques entre les deux termes </a:t>
            </a:r>
          </a:p>
          <a:p>
            <a:r>
              <a:rPr lang="fr-CA" dirty="0" smtClean="0"/>
              <a:t>La forme n’est pas l’enveloppe du contenu</a:t>
            </a:r>
          </a:p>
          <a:p>
            <a:r>
              <a:rPr lang="fr-CA" dirty="0" smtClean="0"/>
              <a:t>Le contenu du texte n’est pas négligé mais il est analysé dans ses aspects proprement textuels comme unité du texte (</a:t>
            </a:r>
            <a:r>
              <a:rPr lang="fr-CA" dirty="0" err="1" smtClean="0"/>
              <a:t>topoi</a:t>
            </a:r>
            <a:r>
              <a:rPr lang="fr-CA" dirty="0" smtClean="0"/>
              <a:t>, motifs, intrigue)</a:t>
            </a:r>
          </a:p>
        </p:txBody>
      </p:sp>
    </p:spTree>
    <p:extLst>
      <p:ext uri="{BB962C8B-B14F-4D97-AF65-F5344CB8AC3E}">
        <p14:creationId xmlns:p14="http://schemas.microsoft.com/office/powerpoint/2010/main" val="37050178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45932"/>
            <a:ext cx="8229600" cy="4975669"/>
          </a:xfrm>
        </p:spPr>
        <p:txBody>
          <a:bodyPr>
            <a:normAutofit lnSpcReduction="10000"/>
          </a:bodyPr>
          <a:lstStyle/>
          <a:p>
            <a:r>
              <a:rPr lang="fr-CA" dirty="0" smtClean="0"/>
              <a:t>Au même moment en Italie: Benedetto Croce (autonomie du littéraire, possibilité de distinguer entre poésie et non-poésie)</a:t>
            </a:r>
          </a:p>
          <a:p>
            <a:r>
              <a:rPr lang="fr-CA" dirty="0" smtClean="0"/>
              <a:t>Quelques décennies après </a:t>
            </a:r>
            <a:r>
              <a:rPr lang="fr-CA" i="1" dirty="0" smtClean="0"/>
              <a:t>New </a:t>
            </a:r>
            <a:r>
              <a:rPr lang="fr-CA" i="1" dirty="0" err="1" smtClean="0"/>
              <a:t>Criticism</a:t>
            </a:r>
            <a:r>
              <a:rPr lang="fr-CA" i="1" dirty="0" smtClean="0"/>
              <a:t> </a:t>
            </a:r>
            <a:r>
              <a:rPr lang="fr-CA" dirty="0" smtClean="0"/>
              <a:t>(même but: fonder une science du littéraire, défendre l’autonomie du littéraire contre les approches basées sur l’intention de l’auteur)</a:t>
            </a:r>
          </a:p>
          <a:p>
            <a:r>
              <a:rPr lang="fr-CA" dirty="0" smtClean="0"/>
              <a:t>Le </a:t>
            </a:r>
            <a:r>
              <a:rPr lang="fr-CA" i="1" dirty="0" smtClean="0"/>
              <a:t>New </a:t>
            </a:r>
            <a:r>
              <a:rPr lang="fr-CA" i="1" dirty="0" err="1" smtClean="0"/>
              <a:t>Criticism</a:t>
            </a:r>
            <a:r>
              <a:rPr lang="fr-CA" i="1" dirty="0" smtClean="0"/>
              <a:t> </a:t>
            </a:r>
            <a:r>
              <a:rPr lang="fr-CA" dirty="0" smtClean="0"/>
              <a:t>américain crée deux concepts que le formalisme russe aurait souscrit: </a:t>
            </a:r>
            <a:r>
              <a:rPr lang="fr-CA" i="1" dirty="0" err="1" smtClean="0"/>
              <a:t>Intentional</a:t>
            </a:r>
            <a:r>
              <a:rPr lang="fr-CA" i="1" dirty="0" smtClean="0"/>
              <a:t> </a:t>
            </a:r>
            <a:r>
              <a:rPr lang="fr-CA" i="1" dirty="0" err="1" smtClean="0"/>
              <a:t>fallacy</a:t>
            </a:r>
            <a:r>
              <a:rPr lang="fr-CA" i="1" dirty="0" smtClean="0"/>
              <a:t> </a:t>
            </a:r>
            <a:r>
              <a:rPr lang="fr-CA" dirty="0" smtClean="0"/>
              <a:t>/ </a:t>
            </a:r>
            <a:r>
              <a:rPr lang="fr-CA" i="1" dirty="0" smtClean="0"/>
              <a:t>Affective </a:t>
            </a:r>
            <a:r>
              <a:rPr lang="fr-CA" i="1" dirty="0" err="1" smtClean="0"/>
              <a:t>fallacy</a:t>
            </a:r>
            <a:endParaRPr lang="fr-CA" i="1" dirty="0" smtClean="0"/>
          </a:p>
          <a:p>
            <a:endParaRPr lang="fr-CA" dirty="0"/>
          </a:p>
        </p:txBody>
      </p:sp>
    </p:spTree>
    <p:extLst>
      <p:ext uri="{BB962C8B-B14F-4D97-AF65-F5344CB8AC3E}">
        <p14:creationId xmlns:p14="http://schemas.microsoft.com/office/powerpoint/2010/main" val="12787348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fr-CA" dirty="0" smtClean="0"/>
              <a:t>courte histoire du mouvement</a:t>
            </a:r>
            <a:endParaRPr lang="fr-CA" dirty="0"/>
          </a:p>
        </p:txBody>
      </p:sp>
      <p:sp>
        <p:nvSpPr>
          <p:cNvPr id="3" name="Segnaposto contenuto 2"/>
          <p:cNvSpPr>
            <a:spLocks noGrp="1"/>
          </p:cNvSpPr>
          <p:nvPr>
            <p:ph idx="1"/>
          </p:nvPr>
        </p:nvSpPr>
        <p:spPr/>
        <p:txBody>
          <a:bodyPr>
            <a:normAutofit/>
          </a:bodyPr>
          <a:lstStyle/>
          <a:p>
            <a:r>
              <a:rPr lang="fr-CA" dirty="0" smtClean="0"/>
              <a:t>Russie / entre 1914 et 1930 </a:t>
            </a:r>
          </a:p>
          <a:p>
            <a:r>
              <a:rPr lang="fr-CA" dirty="0" smtClean="0"/>
              <a:t>Deux centres principaux: Moscou et Saint Petersburg </a:t>
            </a:r>
          </a:p>
          <a:p>
            <a:r>
              <a:rPr lang="fr-CA" i="1" dirty="0" smtClean="0"/>
              <a:t>Cercle linguistique de Moscou </a:t>
            </a:r>
            <a:r>
              <a:rPr lang="fr-CA" dirty="0" smtClean="0"/>
              <a:t>suivi par </a:t>
            </a:r>
            <a:r>
              <a:rPr lang="fr-CA" i="1" dirty="0" smtClean="0"/>
              <a:t>La société pour l’étude de la langue poétique </a:t>
            </a:r>
            <a:r>
              <a:rPr lang="fr-CA" dirty="0" smtClean="0"/>
              <a:t>de Saint Petersburg (</a:t>
            </a:r>
            <a:r>
              <a:rPr lang="fr-CA" dirty="0" err="1" smtClean="0"/>
              <a:t>Opoiaz</a:t>
            </a:r>
            <a:r>
              <a:rPr lang="fr-CA" dirty="0" smtClean="0"/>
              <a:t>) </a:t>
            </a:r>
            <a:endParaRPr lang="fr-CA" dirty="0"/>
          </a:p>
        </p:txBody>
      </p:sp>
    </p:spTree>
    <p:extLst>
      <p:ext uri="{BB962C8B-B14F-4D97-AF65-F5344CB8AC3E}">
        <p14:creationId xmlns:p14="http://schemas.microsoft.com/office/powerpoint/2010/main" val="4426114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it-IT" dirty="0" err="1" smtClean="0"/>
              <a:t>Quelques</a:t>
            </a:r>
            <a:r>
              <a:rPr lang="it-IT" dirty="0" smtClean="0"/>
              <a:t> </a:t>
            </a:r>
            <a:r>
              <a:rPr lang="it-IT" dirty="0" err="1" smtClean="0"/>
              <a:t>noms</a:t>
            </a:r>
            <a:endParaRPr lang="it-IT" dirty="0"/>
          </a:p>
        </p:txBody>
      </p:sp>
      <p:sp>
        <p:nvSpPr>
          <p:cNvPr id="3" name="Segnaposto contenuto 2"/>
          <p:cNvSpPr>
            <a:spLocks noGrp="1"/>
          </p:cNvSpPr>
          <p:nvPr>
            <p:ph idx="1"/>
          </p:nvPr>
        </p:nvSpPr>
        <p:spPr>
          <a:xfrm>
            <a:off x="457200" y="1417638"/>
            <a:ext cx="8229600" cy="4708525"/>
          </a:xfrm>
        </p:spPr>
        <p:txBody>
          <a:bodyPr>
            <a:normAutofit/>
          </a:bodyPr>
          <a:lstStyle/>
          <a:p>
            <a:r>
              <a:rPr lang="it-IT" dirty="0"/>
              <a:t>Viktor Šklovskij</a:t>
            </a:r>
          </a:p>
          <a:p>
            <a:r>
              <a:rPr lang="it-IT" dirty="0"/>
              <a:t>Roman Jakobson</a:t>
            </a:r>
          </a:p>
          <a:p>
            <a:r>
              <a:rPr lang="it-IT" dirty="0"/>
              <a:t>Vladimir Propp</a:t>
            </a:r>
          </a:p>
          <a:p>
            <a:r>
              <a:rPr lang="it-IT" dirty="0"/>
              <a:t>Boris Tomaševskij</a:t>
            </a:r>
          </a:p>
          <a:p>
            <a:r>
              <a:rPr lang="it-IT" dirty="0"/>
              <a:t>Boris Ejchenbaum</a:t>
            </a:r>
          </a:p>
          <a:p>
            <a:r>
              <a:rPr lang="it-IT" dirty="0"/>
              <a:t>Jurij </a:t>
            </a:r>
            <a:r>
              <a:rPr lang="it-IT" dirty="0" err="1" smtClean="0"/>
              <a:t>Tynjanov</a:t>
            </a:r>
            <a:endParaRPr lang="it-IT" dirty="0"/>
          </a:p>
          <a:p>
            <a:r>
              <a:rPr lang="it-IT" dirty="0" err="1" smtClean="0"/>
              <a:t>Parmi</a:t>
            </a:r>
            <a:r>
              <a:rPr lang="it-IT" dirty="0" smtClean="0"/>
              <a:t> </a:t>
            </a:r>
            <a:r>
              <a:rPr lang="it-IT" dirty="0" err="1" smtClean="0"/>
              <a:t>les</a:t>
            </a:r>
            <a:r>
              <a:rPr lang="it-IT" dirty="0" smtClean="0"/>
              <a:t> </a:t>
            </a:r>
            <a:r>
              <a:rPr lang="it-IT" dirty="0" err="1" smtClean="0"/>
              <a:t>membres</a:t>
            </a:r>
            <a:r>
              <a:rPr lang="it-IT" dirty="0" smtClean="0"/>
              <a:t> </a:t>
            </a:r>
            <a:r>
              <a:rPr lang="it-IT" dirty="0" err="1" smtClean="0"/>
              <a:t>aussi</a:t>
            </a:r>
            <a:r>
              <a:rPr lang="it-IT" dirty="0" smtClean="0"/>
              <a:t> </a:t>
            </a:r>
            <a:r>
              <a:rPr lang="it-IT" dirty="0" err="1" smtClean="0"/>
              <a:t>des</a:t>
            </a:r>
            <a:r>
              <a:rPr lang="it-IT" dirty="0" smtClean="0"/>
              <a:t> </a:t>
            </a:r>
            <a:r>
              <a:rPr lang="it-IT" dirty="0" err="1" smtClean="0"/>
              <a:t>poètes</a:t>
            </a:r>
            <a:r>
              <a:rPr lang="it-IT" dirty="0" smtClean="0"/>
              <a:t> </a:t>
            </a:r>
            <a:r>
              <a:rPr lang="it-IT" dirty="0" err="1" smtClean="0"/>
              <a:t>futuristes</a:t>
            </a:r>
            <a:r>
              <a:rPr lang="it-IT" dirty="0" smtClean="0"/>
              <a:t> (es. Vladimir Majakovskij). </a:t>
            </a:r>
            <a:endParaRPr lang="it-IT" dirty="0"/>
          </a:p>
          <a:p>
            <a:endParaRPr lang="it-IT" dirty="0"/>
          </a:p>
        </p:txBody>
      </p:sp>
    </p:spTree>
    <p:extLst>
      <p:ext uri="{BB962C8B-B14F-4D97-AF65-F5344CB8AC3E}">
        <p14:creationId xmlns:p14="http://schemas.microsoft.com/office/powerpoint/2010/main" val="35901668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77478"/>
            <a:ext cx="8229600" cy="5348685"/>
          </a:xfrm>
        </p:spPr>
        <p:txBody>
          <a:bodyPr>
            <a:normAutofit fontScale="85000" lnSpcReduction="20000"/>
          </a:bodyPr>
          <a:lstStyle/>
          <a:p>
            <a:r>
              <a:rPr lang="fr-CA" dirty="0" smtClean="0"/>
              <a:t>Hostilité en Russie (dominée par l’esthétique marxiste) </a:t>
            </a:r>
          </a:p>
          <a:p>
            <a:r>
              <a:rPr lang="fr-CA" dirty="0" smtClean="0"/>
              <a:t>L’école formelle migre en Europe, continue son activité et se transforme </a:t>
            </a:r>
          </a:p>
          <a:p>
            <a:r>
              <a:rPr lang="fr-CA" dirty="0" smtClean="0"/>
              <a:t>Roman Jakobson </a:t>
            </a:r>
            <a:r>
              <a:rPr lang="fr-CA" dirty="0" smtClean="0">
                <a:sym typeface="Wingdings"/>
              </a:rPr>
              <a:t> cercle linguistique de Prague / en 1926 il publie ses fameuses Thèses qui auront une influence majeure sur le structuralisme </a:t>
            </a:r>
          </a:p>
          <a:p>
            <a:r>
              <a:rPr lang="fr-CA" dirty="0" smtClean="0">
                <a:sym typeface="Wingdings"/>
              </a:rPr>
              <a:t>Réception tardive du formalisme en Europe et Amérique / d’un certain point de vue le formalisme est « contemporain » au structuralisme </a:t>
            </a:r>
          </a:p>
          <a:p>
            <a:r>
              <a:rPr lang="fr-CA" dirty="0" smtClean="0">
                <a:sym typeface="Wingdings"/>
              </a:rPr>
              <a:t>Rôle important des anthologies</a:t>
            </a:r>
          </a:p>
          <a:p>
            <a:r>
              <a:rPr lang="fr-CA" dirty="0" smtClean="0">
                <a:sym typeface="Wingdings"/>
              </a:rPr>
              <a:t>États-Unis: </a:t>
            </a:r>
            <a:r>
              <a:rPr lang="fr-CA" dirty="0" err="1" smtClean="0">
                <a:sym typeface="Wingdings"/>
              </a:rPr>
              <a:t>Erlich</a:t>
            </a:r>
            <a:endParaRPr lang="fr-CA" dirty="0" smtClean="0">
              <a:sym typeface="Wingdings"/>
            </a:endParaRPr>
          </a:p>
          <a:p>
            <a:r>
              <a:rPr lang="fr-CA" dirty="0" smtClean="0">
                <a:sym typeface="Wingdings"/>
              </a:rPr>
              <a:t>Europe: </a:t>
            </a:r>
            <a:r>
              <a:rPr lang="fr-CA" u="sng" dirty="0" smtClean="0"/>
              <a:t>Todorov </a:t>
            </a:r>
            <a:r>
              <a:rPr lang="fr-CA" i="1" u="sng" dirty="0" smtClean="0"/>
              <a:t>Théorie de la littérature. Textes des formalistes russes</a:t>
            </a:r>
            <a:r>
              <a:rPr lang="fr-CA" dirty="0" smtClean="0"/>
              <a:t>, Seuil, 1965. </a:t>
            </a:r>
          </a:p>
          <a:p>
            <a:endParaRPr lang="fr-CA" dirty="0" smtClean="0">
              <a:sym typeface="Wingdings"/>
            </a:endParaRPr>
          </a:p>
          <a:p>
            <a:endParaRPr lang="fr-CA" dirty="0" smtClean="0">
              <a:sym typeface="Wingdings"/>
            </a:endParaRPr>
          </a:p>
          <a:p>
            <a:endParaRPr lang="fr-CA" dirty="0"/>
          </a:p>
        </p:txBody>
      </p:sp>
    </p:spTree>
    <p:extLst>
      <p:ext uri="{BB962C8B-B14F-4D97-AF65-F5344CB8AC3E}">
        <p14:creationId xmlns:p14="http://schemas.microsoft.com/office/powerpoint/2010/main" val="38372154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199" y="274638"/>
            <a:ext cx="6035121" cy="1143000"/>
          </a:xfrm>
        </p:spPr>
        <p:txBody>
          <a:bodyPr>
            <a:normAutofit fontScale="90000"/>
          </a:bodyPr>
          <a:lstStyle/>
          <a:p>
            <a:r>
              <a:rPr lang="it-IT" b="1" dirty="0"/>
              <a:t>Viktor </a:t>
            </a:r>
            <a:r>
              <a:rPr lang="it-IT" b="1" dirty="0" err="1"/>
              <a:t>Šklovskij</a:t>
            </a:r>
            <a:r>
              <a:rPr lang="it-IT" b="1" dirty="0"/>
              <a:t> (1893-1984)</a:t>
            </a:r>
            <a:endParaRPr lang="it-IT" dirty="0"/>
          </a:p>
        </p:txBody>
      </p:sp>
      <p:sp>
        <p:nvSpPr>
          <p:cNvPr id="3" name="Segnaposto contenuto 2"/>
          <p:cNvSpPr>
            <a:spLocks noGrp="1"/>
          </p:cNvSpPr>
          <p:nvPr>
            <p:ph idx="1"/>
          </p:nvPr>
        </p:nvSpPr>
        <p:spPr>
          <a:xfrm>
            <a:off x="457200" y="1600200"/>
            <a:ext cx="8229600" cy="4806545"/>
          </a:xfrm>
        </p:spPr>
        <p:txBody>
          <a:bodyPr>
            <a:normAutofit fontScale="92500" lnSpcReduction="10000"/>
          </a:bodyPr>
          <a:lstStyle/>
          <a:p>
            <a:r>
              <a:rPr lang="fr-CA" dirty="0" smtClean="0"/>
              <a:t>Introduit certains concepts cruciaux</a:t>
            </a:r>
          </a:p>
          <a:p>
            <a:r>
              <a:rPr lang="fr-CA" dirty="0" smtClean="0"/>
              <a:t>Opposition fondamentale entre histoire (fabula) / récit (intrigue)</a:t>
            </a:r>
          </a:p>
          <a:p>
            <a:r>
              <a:rPr lang="fr-CA" dirty="0" smtClean="0"/>
              <a:t>Fabula = séquence logique des événements selon leur succession </a:t>
            </a:r>
          </a:p>
          <a:p>
            <a:r>
              <a:rPr lang="fr-CA" dirty="0" smtClean="0"/>
              <a:t>Intrigue = leur reconfiguration narrative (</a:t>
            </a:r>
            <a:r>
              <a:rPr lang="fr-CA" dirty="0" err="1" smtClean="0"/>
              <a:t>analepses</a:t>
            </a:r>
            <a:r>
              <a:rPr lang="fr-CA" dirty="0" smtClean="0"/>
              <a:t>, prolepses, déviations, digressions, etc.)</a:t>
            </a:r>
          </a:p>
          <a:p>
            <a:r>
              <a:rPr lang="fr-CA" dirty="0" smtClean="0"/>
              <a:t>Distinction reprise et précisée par le structuralisme (</a:t>
            </a:r>
            <a:r>
              <a:rPr lang="fr-CA" dirty="0" err="1" smtClean="0"/>
              <a:t>cfr</a:t>
            </a:r>
            <a:r>
              <a:rPr lang="fr-CA" dirty="0" smtClean="0"/>
              <a:t>. Genette)</a:t>
            </a:r>
          </a:p>
        </p:txBody>
      </p:sp>
      <p:pic>
        <p:nvPicPr>
          <p:cNvPr id="4" name="Immagine 3" descr="Sklovsky.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0440" y="0"/>
            <a:ext cx="1433559" cy="1918764"/>
          </a:xfrm>
          <a:prstGeom prst="rect">
            <a:avLst/>
          </a:prstGeom>
        </p:spPr>
      </p:pic>
    </p:spTree>
    <p:extLst>
      <p:ext uri="{BB962C8B-B14F-4D97-AF65-F5344CB8AC3E}">
        <p14:creationId xmlns:p14="http://schemas.microsoft.com/office/powerpoint/2010/main" val="18207736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2177</TotalTime>
  <Words>885</Words>
  <Application>Microsoft Macintosh PowerPoint</Application>
  <PresentationFormat>Presentazione su schermo (4:3)</PresentationFormat>
  <Paragraphs>98</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3-Le formalisme russe </vt:lpstr>
      <vt:lpstr>Presentazione di PowerPoint</vt:lpstr>
      <vt:lpstr>Presentazione di PowerPoint</vt:lpstr>
      <vt:lpstr>Une précision importante</vt:lpstr>
      <vt:lpstr>Presentazione di PowerPoint</vt:lpstr>
      <vt:lpstr>courte histoire du mouvement</vt:lpstr>
      <vt:lpstr>Quelques noms</vt:lpstr>
      <vt:lpstr>Presentazione di PowerPoint</vt:lpstr>
      <vt:lpstr>Viktor Šklovskij (1893-1984)</vt:lpstr>
      <vt:lpstr>Vladimir Propp</vt:lpstr>
      <vt:lpstr>Presentazione di PowerPoint</vt:lpstr>
      <vt:lpstr>Остранение/ Ostranenie  / étrangisation / Défamiliarisarion / Distancing effect /  </vt:lpstr>
      <vt:lpstr>Presentazione di PowerPoint</vt:lpstr>
      <vt:lpstr>Presentazione di PowerPoint</vt:lpstr>
      <vt:lpstr>Presentazione di PowerPoint</vt:lpstr>
      <vt:lpstr>Presentazione di PowerPoint</vt:lpstr>
      <vt:lpstr>Presentazione di PowerPoint</vt:lpstr>
      <vt:lpstr>Jean-Marc Ligny, Semences, 2015 </vt:lpstr>
      <vt:lpstr>Presentazione di PowerPoint</vt:lpstr>
      <vt:lpstr>Italo svevo, Argo e il suo padrone, 1927 (Argo et Son maitre)</vt:lpstr>
      <vt:lpstr>Quelques critiques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3-Il formalismo russo </dc:title>
  <dc:creator>Chiara Mengozzi</dc:creator>
  <cp:lastModifiedBy>Chiara Mengozzi</cp:lastModifiedBy>
  <cp:revision>106</cp:revision>
  <dcterms:created xsi:type="dcterms:W3CDTF">2017-10-02T14:08:49Z</dcterms:created>
  <dcterms:modified xsi:type="dcterms:W3CDTF">2020-10-20T13:45:22Z</dcterms:modified>
</cp:coreProperties>
</file>