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64" r:id="rId2"/>
    <p:sldId id="276" r:id="rId3"/>
    <p:sldId id="266" r:id="rId4"/>
    <p:sldId id="267" r:id="rId5"/>
    <p:sldId id="277" r:id="rId6"/>
    <p:sldId id="274" r:id="rId7"/>
    <p:sldId id="268" r:id="rId8"/>
    <p:sldId id="273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730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87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814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312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714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793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638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1024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052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19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41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4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759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12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584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28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9499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3" y="635726"/>
            <a:ext cx="9905998" cy="818606"/>
          </a:xfrm>
        </p:spPr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2041" y="583474"/>
            <a:ext cx="9905998" cy="59131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06" y="130629"/>
            <a:ext cx="11820297" cy="6592388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244045" y="2967335"/>
            <a:ext cx="544285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>
                <a:solidFill>
                  <a:srgbClr val="002060"/>
                </a:solidFill>
              </a:rPr>
              <a:t>VIKTOR EMANUEL FRANKL</a:t>
            </a:r>
          </a:p>
          <a:p>
            <a:endParaRPr lang="cs-CZ" sz="3200" b="1" dirty="0">
              <a:solidFill>
                <a:srgbClr val="002060"/>
              </a:solidFill>
            </a:endParaRPr>
          </a:p>
          <a:p>
            <a:r>
              <a:rPr lang="cs-CZ" sz="3200" b="1" dirty="0">
                <a:solidFill>
                  <a:srgbClr val="002060"/>
                </a:solidFill>
              </a:rPr>
              <a:t>LOGOTERAPIE  A EXISTENCIÁLNÍ ANALÝZA</a:t>
            </a:r>
          </a:p>
        </p:txBody>
      </p:sp>
    </p:spTree>
    <p:extLst>
      <p:ext uri="{BB962C8B-B14F-4D97-AF65-F5344CB8AC3E}">
        <p14:creationId xmlns:p14="http://schemas.microsoft.com/office/powerpoint/2010/main" val="3254654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452718"/>
            <a:ext cx="8946541" cy="57956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„Člověk nejen prostě existuje, ale také se rozhoduje, čím bude v příštím okamžiku, jaká bude jeho existence (…)Má svobodu se v každém okamžiku změnit“ </a:t>
            </a:r>
            <a:r>
              <a:rPr lang="cs-CZ" sz="800" dirty="0" smtClean="0"/>
              <a:t>(ČHS 83-84)</a:t>
            </a:r>
          </a:p>
          <a:p>
            <a:pPr marL="0" indent="0">
              <a:buNone/>
            </a:pPr>
            <a:endParaRPr lang="cs-CZ" sz="2100" dirty="0"/>
          </a:p>
          <a:p>
            <a:pPr marL="0" indent="0">
              <a:buNone/>
            </a:pPr>
            <a:r>
              <a:rPr lang="cs-CZ" sz="2100" dirty="0"/>
              <a:t>„Naší největší svobodou je svoboda zvolit si svůj postoj.“</a:t>
            </a:r>
            <a:br>
              <a:rPr lang="cs-CZ" sz="2100" dirty="0"/>
            </a:br>
            <a:r>
              <a:rPr lang="cs-CZ" sz="2100" dirty="0" smtClean="0"/>
              <a:t> </a:t>
            </a:r>
            <a:endParaRPr lang="cs-CZ" sz="2100" dirty="0"/>
          </a:p>
          <a:p>
            <a:pPr marL="0" indent="0">
              <a:buNone/>
            </a:pPr>
            <a:endParaRPr lang="cs-CZ" sz="800" dirty="0" smtClean="0"/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dirty="0" smtClean="0"/>
              <a:t>„ V minulosti není nic navždy ztraceno, nýbrž naopak navždy </a:t>
            </a:r>
            <a:r>
              <a:rPr lang="cs-CZ" dirty="0"/>
              <a:t>uloženo</a:t>
            </a:r>
            <a:r>
              <a:rPr lang="cs-CZ" dirty="0" smtClean="0"/>
              <a:t>“ </a:t>
            </a:r>
            <a:r>
              <a:rPr lang="cs-CZ" sz="800" dirty="0" smtClean="0"/>
              <a:t>(</a:t>
            </a:r>
            <a:r>
              <a:rPr lang="cs-CZ" sz="800" dirty="0"/>
              <a:t>ČHS </a:t>
            </a:r>
            <a:r>
              <a:rPr lang="cs-CZ" sz="800" dirty="0" smtClean="0"/>
              <a:t>78)</a:t>
            </a:r>
            <a:endParaRPr lang="cs-CZ" sz="8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/>
              <a:t>Když již nemůžeme změnit situaci, jsme vyzýváni změnit sami sebe.“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„Člověk by se neměl ptát po smyslu vlastního života. Měl by si uvědomit, že je to on, kdo je tázán. Život se každého ptá na smysl jeho života - a každý může odpovědět životu jen tím, co </a:t>
            </a:r>
            <a:r>
              <a:rPr lang="cs-CZ" dirty="0" smtClean="0"/>
              <a:t>dělá“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 „Žij tak, jako bys žil po druhé a poprvé dělal vše tak špatně, jak to právě teď hodláš učinit.“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203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687977"/>
          </a:xfrm>
        </p:spPr>
        <p:txBody>
          <a:bodyPr/>
          <a:lstStyle/>
          <a:p>
            <a:r>
              <a:rPr lang="cs-CZ" dirty="0" smtClean="0">
                <a:latin typeface="Arial Rounded MT Bold" panose="020F0704030504030204" pitchFamily="34" charset="0"/>
              </a:rPr>
              <a:t>V. E. FRANKL     biografie</a:t>
            </a:r>
            <a:endParaRPr lang="cs-CZ" dirty="0">
              <a:latin typeface="Arial Rounded MT Bold" panose="020F07040305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3" y="1297576"/>
            <a:ext cx="9905998" cy="537318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1905-1997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/>
              <a:t>Vídeň, židovská rodina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/>
              <a:t>starší bratr, mladší sestra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/>
              <a:t>n</a:t>
            </a:r>
            <a:r>
              <a:rPr lang="cs-CZ" b="1" dirty="0" smtClean="0"/>
              <a:t>a SŠ zájem o filosofii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/>
              <a:t>s</a:t>
            </a:r>
            <a:r>
              <a:rPr lang="cs-CZ" b="1" dirty="0" smtClean="0"/>
              <a:t>tudium medicíny, specializace neurologie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/>
              <a:t>1921 kontakt s Freudem (článek „Ke vzniku mimického souhlasu a nesouhlasu“ , 1925-27 s Adlerem – konflikt a vyloučení ze společnosti pro individuální psychologii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/>
              <a:t>Práce v poradnách pro mládež, přednášky na univerzitě o duševní hygieně, v organizaci socialistické dělnické mládeže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/>
              <a:t>Významná blízká osoba – prof. </a:t>
            </a:r>
            <a:r>
              <a:rPr lang="cs-CZ" b="1" dirty="0" err="1" smtClean="0"/>
              <a:t>Potzl</a:t>
            </a:r>
            <a:r>
              <a:rPr lang="cs-CZ" b="1" dirty="0" smtClean="0"/>
              <a:t>- práce psychoterapeutická již za studií medicíny na univerzitní psychiatrické klinice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/>
              <a:t>Nemocnice </a:t>
            </a:r>
            <a:r>
              <a:rPr lang="cs-CZ" b="1" dirty="0" err="1" smtClean="0"/>
              <a:t>Steinhof</a:t>
            </a:r>
            <a:r>
              <a:rPr lang="cs-CZ" b="1" dirty="0" smtClean="0"/>
              <a:t>, soukromá praxe od 1937, po začátku 2.SV vedení neurologického oddělení v Rothschildově nemocnici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/>
              <a:t>1941 svatba (1946 2. žena)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/>
              <a:t>1942 – 1945 koncentrační tábory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/>
              <a:t>Profesor vídeňské univerzity, hostující profesor několika univerzit v USA, 200 pozvání na univerzity po celém světě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/>
              <a:t>Velký vliv, ale spíše v USA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952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LOGOTERAPIE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471750"/>
            <a:ext cx="8946541" cy="47766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3. Vídeňská psychoterapeutická škola</a:t>
            </a:r>
          </a:p>
          <a:p>
            <a:pPr marL="0" indent="0">
              <a:buNone/>
            </a:pPr>
            <a:r>
              <a:rPr lang="cs-CZ" b="1" dirty="0" smtClean="0"/>
              <a:t>PA= vůle ke slasti, IP vůle k moci, LO vůle ke </a:t>
            </a:r>
            <a:r>
              <a:rPr lang="cs-CZ" b="1" dirty="0" err="1" smtClean="0"/>
              <a:t>smylu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Rozdíl mezi PA a Logoterapií:</a:t>
            </a:r>
          </a:p>
          <a:p>
            <a:pPr marL="0" indent="0">
              <a:buNone/>
            </a:pPr>
            <a:r>
              <a:rPr lang="cs-CZ" b="1" dirty="0" smtClean="0"/>
              <a:t>PA – říkat věci, které jsou mu nepříjemné X LO – slyšet věci, které jsou mu nepříjemné</a:t>
            </a:r>
          </a:p>
          <a:p>
            <a:pPr marL="0" indent="0">
              <a:buNone/>
            </a:pPr>
            <a:r>
              <a:rPr lang="cs-CZ" b="1" dirty="0"/>
              <a:t>o</a:t>
            </a:r>
            <a:r>
              <a:rPr lang="cs-CZ" b="1" dirty="0" smtClean="0"/>
              <a:t>proti PA méně retrospektivní a introspektivní – ruší neurotikovo soustředění se na sebe</a:t>
            </a:r>
          </a:p>
        </p:txBody>
      </p:sp>
    </p:spTree>
    <p:extLst>
      <p:ext uri="{BB962C8B-B14F-4D97-AF65-F5344CB8AC3E}">
        <p14:creationId xmlns:p14="http://schemas.microsoft.com/office/powerpoint/2010/main" val="4098559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Východisko logoterapie – 3 dimenze člověka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Fyzická</a:t>
            </a:r>
          </a:p>
          <a:p>
            <a:r>
              <a:rPr lang="cs-CZ" dirty="0" smtClean="0"/>
              <a:t>Psychologická</a:t>
            </a:r>
          </a:p>
          <a:p>
            <a:r>
              <a:rPr lang="cs-CZ" dirty="0" smtClean="0"/>
              <a:t>Duchovní  - </a:t>
            </a:r>
            <a:r>
              <a:rPr lang="cs-CZ" dirty="0" err="1" smtClean="0"/>
              <a:t>noologická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Logoterapie se vztahuje a cílí na duchovní rozměr člověka</a:t>
            </a:r>
          </a:p>
        </p:txBody>
      </p:sp>
    </p:spTree>
    <p:extLst>
      <p:ext uri="{BB962C8B-B14F-4D97-AF65-F5344CB8AC3E}">
        <p14:creationId xmlns:p14="http://schemas.microsoft.com/office/powerpoint/2010/main" val="3297661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LOGOTERAPIE – smysl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Logos = </a:t>
            </a:r>
            <a:r>
              <a:rPr lang="cs-CZ" b="1" dirty="0" smtClean="0"/>
              <a:t>smysl (duch)</a:t>
            </a: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Primární </a:t>
            </a:r>
            <a:r>
              <a:rPr lang="cs-CZ" b="1" dirty="0"/>
              <a:t>hnací silou v životě je hledání smyslu</a:t>
            </a:r>
          </a:p>
          <a:p>
            <a:pPr marL="0" indent="0">
              <a:buNone/>
            </a:pPr>
            <a:r>
              <a:rPr lang="cs-CZ" b="1" dirty="0"/>
              <a:t>Každý ho může a musí naplnit sám</a:t>
            </a:r>
          </a:p>
          <a:p>
            <a:pPr marL="0" indent="0">
              <a:buNone/>
            </a:pPr>
            <a:r>
              <a:rPr lang="cs-CZ" b="1" dirty="0"/>
              <a:t>Smysl není dán zvnějšku, člověk ho pro sebe musí </a:t>
            </a:r>
            <a:r>
              <a:rPr lang="cs-CZ" b="1" dirty="0" smtClean="0"/>
              <a:t>nalézat</a:t>
            </a:r>
          </a:p>
          <a:p>
            <a:pPr marL="0" indent="0">
              <a:buNone/>
            </a:pPr>
            <a:r>
              <a:rPr lang="cs-CZ" b="1" dirty="0" smtClean="0"/>
              <a:t>Smysl je hodnotou, které člověka nepostrkují, ale táhnou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Mění se od člověka k člověku, v čase, dle podmínek, odhalujeme </a:t>
            </a:r>
            <a:r>
              <a:rPr lang="cs-CZ" b="1" dirty="0" smtClean="0"/>
              <a:t>ho</a:t>
            </a:r>
          </a:p>
          <a:p>
            <a:pPr marL="0" indent="0">
              <a:buNone/>
            </a:pPr>
            <a:r>
              <a:rPr lang="cs-CZ" b="1" dirty="0" smtClean="0"/>
              <a:t>Orgánem smyslu je svědomí</a:t>
            </a:r>
            <a:endParaRPr lang="cs-CZ" b="1" dirty="0"/>
          </a:p>
          <a:p>
            <a:pPr marL="0" indent="0">
              <a:buNone/>
            </a:pPr>
            <a:r>
              <a:rPr lang="cs-CZ" b="1" dirty="0" err="1" smtClean="0"/>
              <a:t>Sebetranscendence</a:t>
            </a:r>
            <a:r>
              <a:rPr lang="cs-CZ" b="1" dirty="0" smtClean="0"/>
              <a:t> – smysl nás přesahuje, díky smyslu přesahujeme sebe </a:t>
            </a:r>
            <a:r>
              <a:rPr lang="cs-CZ" b="1" dirty="0" smtClean="0"/>
              <a:t>sama ( cesta k němu vede přes </a:t>
            </a:r>
            <a:r>
              <a:rPr lang="cs-CZ" b="1" dirty="0" err="1" smtClean="0"/>
              <a:t>sebeodpoutání</a:t>
            </a:r>
            <a:r>
              <a:rPr lang="cs-CZ" b="1" dirty="0" smtClean="0"/>
              <a:t>, odstoupení od sebe, aktuální situace)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err="1" smtClean="0"/>
              <a:t>Suprasmysl</a:t>
            </a:r>
            <a:r>
              <a:rPr lang="cs-CZ" b="1" dirty="0" smtClean="0"/>
              <a:t> – důvěra ve vyšší smysl toho, co se stane (smrt, utrpení)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5960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dát životu smysl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Tři hodnotové skupiny = 3 možnosti, jak dát životu smysl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Tvůrčí hodnoty: ČIN, který si vytyčíme DÍLO, které vytvoříme</a:t>
            </a:r>
          </a:p>
          <a:p>
            <a:pPr marL="0" indent="0">
              <a:buNone/>
            </a:pPr>
            <a:r>
              <a:rPr lang="cs-CZ" dirty="0" smtClean="0"/>
              <a:t>Zážitkové hodnoty: ZÁŽITEK, setkání, láska</a:t>
            </a:r>
          </a:p>
          <a:p>
            <a:pPr marL="0" indent="0">
              <a:buNone/>
            </a:pPr>
            <a:r>
              <a:rPr lang="cs-CZ" dirty="0" smtClean="0"/>
              <a:t>Postojové hodnoty: UTRPENÍ – změna postoje k nezměnitelnému údělu (možnost vidět v utrpení smysl) </a:t>
            </a:r>
            <a:r>
              <a:rPr lang="cs-CZ" sz="800" dirty="0" smtClean="0"/>
              <a:t>(ČHS str.74), </a:t>
            </a:r>
            <a:r>
              <a:rPr lang="cs-CZ" dirty="0" smtClean="0"/>
              <a:t>přijetí výzvy, aby člověk trpěl statečně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6898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LOGOTERAPIE – </a:t>
            </a:r>
            <a:r>
              <a:rPr lang="cs-CZ" dirty="0" err="1" smtClean="0"/>
              <a:t>noogenní</a:t>
            </a:r>
            <a:r>
              <a:rPr lang="cs-CZ" dirty="0" smtClean="0"/>
              <a:t> neuróza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Pokud je vůle ke smyslu zmařena – EXISTENCIÁLNÍ FRUSTRACE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EXISTENCIÁLNÍ FRUSTRACE                  NOOGENNÍ NEURÓZA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519749" y="288253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076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LOGOTERAPIE -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PARADOXNÍ </a:t>
            </a:r>
            <a:r>
              <a:rPr lang="cs-CZ" b="1" dirty="0" smtClean="0"/>
              <a:t>INTENCE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Dreikurs</a:t>
            </a:r>
            <a:r>
              <a:rPr lang="cs-CZ" dirty="0" smtClean="0"/>
              <a:t> 1932, </a:t>
            </a:r>
            <a:r>
              <a:rPr lang="cs-CZ" dirty="0" err="1" smtClean="0"/>
              <a:t>Frankl</a:t>
            </a:r>
            <a:r>
              <a:rPr lang="cs-CZ" dirty="0" smtClean="0"/>
              <a:t> popsal 1947</a:t>
            </a:r>
          </a:p>
          <a:p>
            <a:pPr marL="0" indent="0">
              <a:buNone/>
            </a:pPr>
            <a:r>
              <a:rPr lang="cs-CZ" dirty="0" smtClean="0"/>
              <a:t>Problémem je anticipační úzkost – strach ze strachu. Strach navodí obávané a přání znemožňuje usilovně chtěné</a:t>
            </a:r>
          </a:p>
          <a:p>
            <a:pPr marL="0" indent="0">
              <a:buNone/>
            </a:pPr>
            <a:r>
              <a:rPr lang="cs-CZ" dirty="0" smtClean="0"/>
              <a:t>Založena na léčivém vlivu pokusu fobického pacienta přít si to, čeho se nejvíce obává.</a:t>
            </a:r>
          </a:p>
          <a:p>
            <a:pPr marL="0" indent="0">
              <a:buNone/>
            </a:pPr>
            <a:r>
              <a:rPr lang="cs-CZ" dirty="0" smtClean="0"/>
              <a:t>Logoterapie se pokouší přimět pacienta, aby </a:t>
            </a:r>
            <a:r>
              <a:rPr lang="cs-CZ" dirty="0" err="1" smtClean="0"/>
              <a:t>aby</a:t>
            </a:r>
            <a:r>
              <a:rPr lang="cs-CZ" dirty="0" smtClean="0"/>
              <a:t> se odhodlal k tomu, čeho se bojí.</a:t>
            </a:r>
          </a:p>
          <a:p>
            <a:pPr marL="0" indent="0">
              <a:buNone/>
            </a:pPr>
            <a:r>
              <a:rPr lang="cs-CZ" dirty="0" smtClean="0"/>
              <a:t>Založena na </a:t>
            </a:r>
            <a:r>
              <a:rPr lang="cs-CZ" dirty="0" err="1" smtClean="0"/>
              <a:t>sebedistanci</a:t>
            </a:r>
            <a:r>
              <a:rPr lang="cs-CZ" dirty="0" smtClean="0"/>
              <a:t> a humoru</a:t>
            </a:r>
          </a:p>
          <a:p>
            <a:pPr marL="0" indent="0">
              <a:buNone/>
            </a:pPr>
            <a:r>
              <a:rPr lang="cs-CZ" dirty="0" smtClean="0"/>
              <a:t>Využití: fobická, úzkostná a nutkavá neuróza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DEREFLEXE</a:t>
            </a:r>
          </a:p>
          <a:p>
            <a:pPr marL="0" indent="0">
              <a:buNone/>
            </a:pPr>
            <a:r>
              <a:rPr lang="cs-CZ" dirty="0" smtClean="0"/>
              <a:t>Technika k odstranění </a:t>
            </a:r>
            <a:r>
              <a:rPr lang="cs-CZ" dirty="0" err="1" smtClean="0"/>
              <a:t>hyperintence</a:t>
            </a:r>
            <a:r>
              <a:rPr lang="cs-CZ" dirty="0" smtClean="0"/>
              <a:t> a </a:t>
            </a:r>
            <a:r>
              <a:rPr lang="cs-CZ" dirty="0" err="1" smtClean="0"/>
              <a:t>hyperreflexe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TECHNIKA SPOLEČNÉHO JMENOVATELE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90448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658</TotalTime>
  <Words>548</Words>
  <Application>Microsoft Office PowerPoint</Application>
  <PresentationFormat>Širokoúhlá obrazovka</PresentationFormat>
  <Paragraphs>81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Century Gothic</vt:lpstr>
      <vt:lpstr>Wingdings</vt:lpstr>
      <vt:lpstr>Wingdings 3</vt:lpstr>
      <vt:lpstr>Ion</vt:lpstr>
      <vt:lpstr> </vt:lpstr>
      <vt:lpstr>Prezentace aplikace PowerPoint</vt:lpstr>
      <vt:lpstr>V. E. FRANKL     biografie</vt:lpstr>
      <vt:lpstr>LOGOTERAPIE </vt:lpstr>
      <vt:lpstr>Východisko logoterapie – 3 dimenze člověka</vt:lpstr>
      <vt:lpstr>LOGOTERAPIE – smysl života</vt:lpstr>
      <vt:lpstr>Jak dát životu smysl</vt:lpstr>
      <vt:lpstr>LOGOTERAPIE – noogenní neuróza</vt:lpstr>
      <vt:lpstr>LOGOTERAPIE - techniky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Albert bandura                  sociálně kognitivní teorie osobnosti</dc:title>
  <dc:creator>Valentova</dc:creator>
  <cp:lastModifiedBy>Valentova</cp:lastModifiedBy>
  <cp:revision>43</cp:revision>
  <dcterms:created xsi:type="dcterms:W3CDTF">2020-12-17T02:15:27Z</dcterms:created>
  <dcterms:modified xsi:type="dcterms:W3CDTF">2023-12-30T11:13:02Z</dcterms:modified>
</cp:coreProperties>
</file>