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67" r:id="rId12"/>
    <p:sldId id="268" r:id="rId13"/>
    <p:sldId id="265" r:id="rId14"/>
    <p:sldId id="266"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BFF3-78AE-5DE2-DCE5-AB900CDB33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554D658D-3038-0BF9-8EAD-74E11D52AB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73F79EB3-5BF9-DA03-0D6C-F1B75A96D562}"/>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2C5A77E2-B98A-DA20-8881-D5F0D6447DA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45B9632-BC6D-0FC2-4639-6F72DB21E73A}"/>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3970454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0295-CBEC-A594-BFC6-018A9911C50B}"/>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36DBE2F-8F31-DD45-5DDA-26DE65026F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28A7F167-BADD-DF88-72DA-DB714321BDA0}"/>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566109DA-09C3-959E-9F02-E894B684403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1BD93964-F406-5079-C8BC-07E437A42295}"/>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59708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EE0ADD-CD82-37D9-585E-E214DAFDD5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6900DAAD-E45B-A6AA-9843-7E6B9F06CA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7E192FAC-7BC8-0E14-2FAE-CF56C5451D66}"/>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73BF62B6-D141-4006-4911-25BCAB443217}"/>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E173908E-2932-2A25-3E4B-2DB1C9381F01}"/>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4093446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09B9-4EB7-A4D1-AF49-5DFB94683A6D}"/>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90A2ECE6-519C-F369-FF80-1AF350F4E2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A6D0739C-72AF-A784-2EC3-DC6835D1D8F1}"/>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BB3BC6F4-00F4-14B5-C352-B77B71FEE51A}"/>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32AB1570-9574-AEE7-2898-BF4663866118}"/>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407972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104F-6B76-7213-A923-9C8ECC0C0F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B4ADE7DC-ECDD-51A6-AAF0-95BB795C55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534D31-3FBC-1679-23AA-2839AEB94F7F}"/>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D49A7402-AA25-A4D0-1EC8-06ABFE82D3A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32EBDB96-11E5-0833-05B0-1E37B13D4471}"/>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396761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90261-1CD4-9B45-2944-D81715CE78CE}"/>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49D77B94-EBFD-F615-90C9-D952843795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20A6D3A9-7C31-96CC-55DC-BDE580FD96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BB42E354-5F78-DC57-3961-2870A6E7A185}"/>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6" name="Footer Placeholder 5">
            <a:extLst>
              <a:ext uri="{FF2B5EF4-FFF2-40B4-BE49-F238E27FC236}">
                <a16:creationId xmlns:a16="http://schemas.microsoft.com/office/drawing/2014/main" id="{A4DED08F-6396-9F7D-EB52-83474AC61D54}"/>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6BE1F347-2ABB-2A50-DAF7-1341AE4FD3EC}"/>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101394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93765-F8F3-8D91-D5AC-CA81BDB33B9C}"/>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C705FB8A-F844-5A57-2C01-0D5904BD0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A7165F-8A0C-CA8A-893C-58FCC6C4BC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D6A0D69D-945A-1704-7862-232849FB48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CE23A9-EEB4-9F0F-EB2B-9B6256C5F6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646ACA76-C73D-6503-B39D-74953E7407C3}"/>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8" name="Footer Placeholder 7">
            <a:extLst>
              <a:ext uri="{FF2B5EF4-FFF2-40B4-BE49-F238E27FC236}">
                <a16:creationId xmlns:a16="http://schemas.microsoft.com/office/drawing/2014/main" id="{24ADF69A-3D9A-BE26-96FC-CE698FE8D39E}"/>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B9EAEBAA-F606-8DD8-334B-7CD444AA7D6D}"/>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219905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8297-4356-CC08-165F-A6A2D4D260A3}"/>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2353165C-4F43-BC1E-FF0D-007A19486D98}"/>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4" name="Footer Placeholder 3">
            <a:extLst>
              <a:ext uri="{FF2B5EF4-FFF2-40B4-BE49-F238E27FC236}">
                <a16:creationId xmlns:a16="http://schemas.microsoft.com/office/drawing/2014/main" id="{63F1A6B6-C9CA-E4D4-1611-08E39EFEE557}"/>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CEE1186A-54BA-BE91-BC20-64F648B5776F}"/>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264834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4C1B6F-6FAF-A1A2-C249-6F0F1D3A8A78}"/>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3" name="Footer Placeholder 2">
            <a:extLst>
              <a:ext uri="{FF2B5EF4-FFF2-40B4-BE49-F238E27FC236}">
                <a16:creationId xmlns:a16="http://schemas.microsoft.com/office/drawing/2014/main" id="{CD695742-B786-657A-3EF5-F95950D29F01}"/>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C8FF4B88-61C9-041D-428D-5069FC2C9E83}"/>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4087863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83FC5-C4A7-FF82-CFC9-D727661569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B8A6C0B6-B116-C89F-3A52-583729FE0E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9185923D-B7B9-5349-8275-FDBF095830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42C249-A65F-ABD1-B94B-1A97C15C8597}"/>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6" name="Footer Placeholder 5">
            <a:extLst>
              <a:ext uri="{FF2B5EF4-FFF2-40B4-BE49-F238E27FC236}">
                <a16:creationId xmlns:a16="http://schemas.microsoft.com/office/drawing/2014/main" id="{A3A29D90-BF75-BD48-010C-EA98C7F6DD82}"/>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B0CD64D5-9B15-83FF-2ABF-3F508C463E94}"/>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426373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A0B40-93A0-0261-F904-3AF038348C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2EDED6BC-70D9-5382-9734-23B0301456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719AEBBC-3993-E767-219A-D91297280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72136E-7511-7E15-8095-FE8BE46482DA}"/>
              </a:ext>
            </a:extLst>
          </p:cNvPr>
          <p:cNvSpPr>
            <a:spLocks noGrp="1"/>
          </p:cNvSpPr>
          <p:nvPr>
            <p:ph type="dt" sz="half" idx="10"/>
          </p:nvPr>
        </p:nvSpPr>
        <p:spPr/>
        <p:txBody>
          <a:bodyPr/>
          <a:lstStyle/>
          <a:p>
            <a:fld id="{345BC673-08FE-4796-A749-7D7CC1D76A78}" type="datetimeFigureOut">
              <a:rPr lang="cs-CZ" smtClean="0"/>
              <a:t>02.03.2023</a:t>
            </a:fld>
            <a:endParaRPr lang="cs-CZ"/>
          </a:p>
        </p:txBody>
      </p:sp>
      <p:sp>
        <p:nvSpPr>
          <p:cNvPr id="6" name="Footer Placeholder 5">
            <a:extLst>
              <a:ext uri="{FF2B5EF4-FFF2-40B4-BE49-F238E27FC236}">
                <a16:creationId xmlns:a16="http://schemas.microsoft.com/office/drawing/2014/main" id="{10B8FD41-7DD6-0E07-E5DE-5B78AFF6E818}"/>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9CBEB50A-DF23-5E17-2765-400F51294DFD}"/>
              </a:ext>
            </a:extLst>
          </p:cNvPr>
          <p:cNvSpPr>
            <a:spLocks noGrp="1"/>
          </p:cNvSpPr>
          <p:nvPr>
            <p:ph type="sldNum" sz="quarter" idx="12"/>
          </p:nvPr>
        </p:nvSpPr>
        <p:spPr/>
        <p:txBody>
          <a:bodyPr/>
          <a:lstStyle/>
          <a:p>
            <a:fld id="{713AA97A-319B-4846-85CF-FB9FA9418335}" type="slidenum">
              <a:rPr lang="cs-CZ" smtClean="0"/>
              <a:t>‹#›</a:t>
            </a:fld>
            <a:endParaRPr lang="cs-CZ"/>
          </a:p>
        </p:txBody>
      </p:sp>
    </p:spTree>
    <p:extLst>
      <p:ext uri="{BB962C8B-B14F-4D97-AF65-F5344CB8AC3E}">
        <p14:creationId xmlns:p14="http://schemas.microsoft.com/office/powerpoint/2010/main" val="168885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1928B0-683A-781B-6012-A9807CB0CD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9F34580C-9E12-D3D4-E6BB-DFD1FB187D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AD33E94E-5A06-75B8-C393-F02A0CFD45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BC673-08FE-4796-A749-7D7CC1D76A78}" type="datetimeFigureOut">
              <a:rPr lang="cs-CZ" smtClean="0"/>
              <a:t>02.03.2023</a:t>
            </a:fld>
            <a:endParaRPr lang="cs-CZ"/>
          </a:p>
        </p:txBody>
      </p:sp>
      <p:sp>
        <p:nvSpPr>
          <p:cNvPr id="5" name="Footer Placeholder 4">
            <a:extLst>
              <a:ext uri="{FF2B5EF4-FFF2-40B4-BE49-F238E27FC236}">
                <a16:creationId xmlns:a16="http://schemas.microsoft.com/office/drawing/2014/main" id="{D40C27A9-3ECD-18F2-860F-BEF57F5DD6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7D92A46F-0B19-E869-E1B8-E79050AD95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AA97A-319B-4846-85CF-FB9FA9418335}" type="slidenum">
              <a:rPr lang="cs-CZ" smtClean="0"/>
              <a:t>‹#›</a:t>
            </a:fld>
            <a:endParaRPr lang="cs-CZ"/>
          </a:p>
        </p:txBody>
      </p:sp>
    </p:spTree>
    <p:extLst>
      <p:ext uri="{BB962C8B-B14F-4D97-AF65-F5344CB8AC3E}">
        <p14:creationId xmlns:p14="http://schemas.microsoft.com/office/powerpoint/2010/main" val="1835650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1768-C375-B186-4787-E5F52E50DD90}"/>
              </a:ext>
            </a:extLst>
          </p:cNvPr>
          <p:cNvSpPr>
            <a:spLocks noGrp="1"/>
          </p:cNvSpPr>
          <p:nvPr>
            <p:ph type="ctrTitle"/>
          </p:nvPr>
        </p:nvSpPr>
        <p:spPr>
          <a:xfrm>
            <a:off x="1524000" y="1600199"/>
            <a:ext cx="9144000" cy="2821330"/>
          </a:xfrm>
        </p:spPr>
        <p:txBody>
          <a:bodyPr>
            <a:normAutofit/>
          </a:bodyPr>
          <a:lstStyle/>
          <a:p>
            <a:r>
              <a:rPr lang="cs-CZ" b="1" dirty="0" err="1">
                <a:latin typeface="Garamond" panose="02020404030301010803" pitchFamily="18" charset="0"/>
              </a:rPr>
              <a:t>Contemporary</a:t>
            </a:r>
            <a:r>
              <a:rPr lang="cs-CZ" b="1" dirty="0">
                <a:latin typeface="Garamond" panose="02020404030301010803" pitchFamily="18" charset="0"/>
              </a:rPr>
              <a:t> </a:t>
            </a:r>
            <a:r>
              <a:rPr lang="cs-CZ" b="1" dirty="0" err="1">
                <a:latin typeface="Garamond" panose="02020404030301010803" pitchFamily="18" charset="0"/>
              </a:rPr>
              <a:t>Theories</a:t>
            </a:r>
            <a:r>
              <a:rPr lang="cs-CZ" b="1" dirty="0">
                <a:latin typeface="Garamond" panose="02020404030301010803" pitchFamily="18" charset="0"/>
              </a:rPr>
              <a:t> </a:t>
            </a:r>
            <a:r>
              <a:rPr lang="cs-CZ" b="1" dirty="0" err="1">
                <a:latin typeface="Garamond" panose="02020404030301010803" pitchFamily="18" charset="0"/>
              </a:rPr>
              <a:t>of</a:t>
            </a:r>
            <a:r>
              <a:rPr lang="cs-CZ" b="1" dirty="0">
                <a:latin typeface="Garamond" panose="02020404030301010803" pitchFamily="18" charset="0"/>
              </a:rPr>
              <a:t> </a:t>
            </a:r>
            <a:r>
              <a:rPr lang="cs-CZ" b="1" dirty="0" err="1">
                <a:latin typeface="Garamond" panose="02020404030301010803" pitchFamily="18" charset="0"/>
              </a:rPr>
              <a:t>Consciousness</a:t>
            </a:r>
            <a:br>
              <a:rPr lang="cs-CZ" dirty="0"/>
            </a:br>
            <a:endParaRPr lang="cs-CZ" dirty="0"/>
          </a:p>
        </p:txBody>
      </p:sp>
      <p:sp>
        <p:nvSpPr>
          <p:cNvPr id="3" name="Subtitle 2">
            <a:extLst>
              <a:ext uri="{FF2B5EF4-FFF2-40B4-BE49-F238E27FC236}">
                <a16:creationId xmlns:a16="http://schemas.microsoft.com/office/drawing/2014/main" id="{1AD11508-6316-D906-D2DE-C4B7E32BDF54}"/>
              </a:ext>
            </a:extLst>
          </p:cNvPr>
          <p:cNvSpPr>
            <a:spLocks noGrp="1"/>
          </p:cNvSpPr>
          <p:nvPr>
            <p:ph type="subTitle" idx="1"/>
          </p:nvPr>
        </p:nvSpPr>
        <p:spPr/>
        <p:txBody>
          <a:bodyPr>
            <a:normAutofit/>
          </a:bodyPr>
          <a:lstStyle/>
          <a:p>
            <a:r>
              <a:rPr lang="cs-CZ" sz="4400" b="1" dirty="0">
                <a:solidFill>
                  <a:srgbClr val="C00000"/>
                </a:solidFill>
                <a:latin typeface="Garamond" panose="02020404030301010803" pitchFamily="18" charset="0"/>
              </a:rPr>
              <a:t>2</a:t>
            </a:r>
          </a:p>
          <a:p>
            <a:r>
              <a:rPr lang="cs-CZ" sz="4400" b="1" dirty="0">
                <a:latin typeface="Garamond" panose="02020404030301010803" pitchFamily="18" charset="0"/>
              </a:rPr>
              <a:t>Identity </a:t>
            </a:r>
            <a:r>
              <a:rPr lang="cs-CZ" sz="4400" b="1" dirty="0" err="1">
                <a:latin typeface="Garamond" panose="02020404030301010803" pitchFamily="18" charset="0"/>
              </a:rPr>
              <a:t>Theory</a:t>
            </a:r>
            <a:endParaRPr lang="cs-CZ" sz="4400" b="1" dirty="0">
              <a:latin typeface="Garamond" panose="02020404030301010803" pitchFamily="18" charset="0"/>
            </a:endParaRPr>
          </a:p>
        </p:txBody>
      </p:sp>
    </p:spTree>
    <p:extLst>
      <p:ext uri="{BB962C8B-B14F-4D97-AF65-F5344CB8AC3E}">
        <p14:creationId xmlns:p14="http://schemas.microsoft.com/office/powerpoint/2010/main" val="3610382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CEA6-8024-1DBC-8148-4F77393699C6}"/>
              </a:ext>
            </a:extLst>
          </p:cNvPr>
          <p:cNvSpPr>
            <a:spLocks noGrp="1"/>
          </p:cNvSpPr>
          <p:nvPr>
            <p:ph type="title"/>
          </p:nvPr>
        </p:nvSpPr>
        <p:spPr>
          <a:xfrm>
            <a:off x="664580" y="681037"/>
            <a:ext cx="10515600" cy="1325563"/>
          </a:xfrm>
        </p:spPr>
        <p:txBody>
          <a:bodyPr/>
          <a:lstStyle/>
          <a:p>
            <a:r>
              <a:rPr lang="en-GB" b="1" dirty="0">
                <a:solidFill>
                  <a:srgbClr val="C00000"/>
                </a:solidFill>
                <a:latin typeface="Garamond" panose="02020404030301010803" pitchFamily="18" charset="0"/>
              </a:rPr>
              <a:t>Contingent identity</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84EDCB25-2E7C-332F-9415-A9F2E1C23F38}"/>
              </a:ext>
            </a:extLst>
          </p:cNvPr>
          <p:cNvSpPr>
            <a:spLocks noGrp="1"/>
          </p:cNvSpPr>
          <p:nvPr>
            <p:ph idx="1"/>
          </p:nvPr>
        </p:nvSpPr>
        <p:spPr/>
        <p:txBody>
          <a:bodyPr/>
          <a:lstStyle/>
          <a:p>
            <a:pPr marL="0" indent="0">
              <a:buNone/>
            </a:pPr>
            <a:r>
              <a:rPr lang="en-US" dirty="0">
                <a:effectLst/>
                <a:latin typeface="Garamond" panose="02020404030301010803" pitchFamily="18" charset="0"/>
              </a:rPr>
              <a:t>‘There can be contingent statements of the form "A is identical with B," and a person may well know that something is an A without knowing that it is a B. An illiterate peasant might well be able to talk about his sensations without knowing about his brain processes, just as he can talk about lightning though he knows nothing of electricity.’</a:t>
            </a:r>
          </a:p>
          <a:p>
            <a:pPr marL="0" indent="0">
              <a:buNone/>
            </a:pPr>
            <a:r>
              <a:rPr lang="en-US" dirty="0">
                <a:latin typeface="Garamond" panose="02020404030301010803" pitchFamily="18" charset="0"/>
              </a:rPr>
              <a:t>Smart, ‘Sensations and Brain Processes’</a:t>
            </a:r>
            <a:endParaRPr lang="cs-CZ" dirty="0">
              <a:latin typeface="Garamond" panose="02020404030301010803" pitchFamily="18" charset="0"/>
            </a:endParaRPr>
          </a:p>
        </p:txBody>
      </p:sp>
    </p:spTree>
    <p:extLst>
      <p:ext uri="{BB962C8B-B14F-4D97-AF65-F5344CB8AC3E}">
        <p14:creationId xmlns:p14="http://schemas.microsoft.com/office/powerpoint/2010/main" val="1608727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1D072-2DCF-F360-0AF5-EDEEF2BB4BEB}"/>
              </a:ext>
            </a:extLst>
          </p:cNvPr>
          <p:cNvSpPr>
            <a:spLocks noGrp="1"/>
          </p:cNvSpPr>
          <p:nvPr>
            <p:ph type="title"/>
          </p:nvPr>
        </p:nvSpPr>
        <p:spPr/>
        <p:txBody>
          <a:bodyPr/>
          <a:lstStyle/>
          <a:p>
            <a:r>
              <a:rPr lang="en-GB" b="1" dirty="0">
                <a:solidFill>
                  <a:srgbClr val="C00000"/>
                </a:solidFill>
                <a:latin typeface="Garamond" panose="02020404030301010803" pitchFamily="18" charset="0"/>
              </a:rPr>
              <a:t>The alternative of dualism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A249552-1138-672E-DD1F-6AA783231273}"/>
              </a:ext>
            </a:extLst>
          </p:cNvPr>
          <p:cNvSpPr>
            <a:spLocks noGrp="1"/>
          </p:cNvSpPr>
          <p:nvPr>
            <p:ph idx="1"/>
          </p:nvPr>
        </p:nvSpPr>
        <p:spPr>
          <a:xfrm>
            <a:off x="1104418" y="1455235"/>
            <a:ext cx="10515600" cy="4351338"/>
          </a:xfrm>
        </p:spPr>
        <p:txBody>
          <a:bodyPr/>
          <a:lstStyle/>
          <a:p>
            <a:pPr marL="0" indent="0">
              <a:buNone/>
            </a:pPr>
            <a:r>
              <a:rPr lang="en-GB" dirty="0">
                <a:latin typeface="Garamond" panose="02020404030301010803" pitchFamily="18" charset="0"/>
              </a:rPr>
              <a:t>‘</a:t>
            </a:r>
            <a:r>
              <a:rPr lang="en-US" dirty="0">
                <a:effectLst/>
                <a:latin typeface="Garamond" panose="02020404030301010803" pitchFamily="18" charset="0"/>
              </a:rPr>
              <a:t>The dualist cannot really say that an experience can be composed of nothing. For he holds that experiences are something over and above material processes, that is, that they are a sort of ghost stuff. (Or perhaps ripples in an underlying ghost stuff.) I say that the dualist's hypothesis is a perfectly intelligible one. But I say that experiences are not to be identified with ghost stuff but with brain stuff. This is another hypothesis, and in my view a very plausible one.’</a:t>
            </a:r>
          </a:p>
          <a:p>
            <a:pPr marL="0" indent="0">
              <a:buNone/>
            </a:pPr>
            <a:r>
              <a:rPr lang="en-US" dirty="0">
                <a:latin typeface="Garamond" panose="02020404030301010803" pitchFamily="18" charset="0"/>
              </a:rPr>
              <a:t>Smart, ‘Sensations and Brain Processes’</a:t>
            </a:r>
            <a:endParaRPr lang="cs-CZ" dirty="0">
              <a:latin typeface="Garamond" panose="02020404030301010803" pitchFamily="18" charset="0"/>
            </a:endParaRPr>
          </a:p>
          <a:p>
            <a:pPr marL="0" indent="0">
              <a:buNone/>
            </a:pPr>
            <a:endParaRPr lang="en-US" dirty="0">
              <a:effectLst/>
              <a:latin typeface="Garamond" panose="02020404030301010803" pitchFamily="18" charset="0"/>
            </a:endParaRPr>
          </a:p>
          <a:p>
            <a:pPr marL="0" indent="0">
              <a:buNone/>
            </a:pPr>
            <a:endParaRPr lang="cs-CZ" dirty="0">
              <a:latin typeface="Garamond" panose="02020404030301010803" pitchFamily="18" charset="0"/>
            </a:endParaRPr>
          </a:p>
        </p:txBody>
      </p:sp>
    </p:spTree>
    <p:extLst>
      <p:ext uri="{BB962C8B-B14F-4D97-AF65-F5344CB8AC3E}">
        <p14:creationId xmlns:p14="http://schemas.microsoft.com/office/powerpoint/2010/main" val="9630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FF1F9-83A1-BDC9-723C-5F2A214B3AA5}"/>
              </a:ext>
            </a:extLst>
          </p:cNvPr>
          <p:cNvSpPr>
            <a:spLocks noGrp="1"/>
          </p:cNvSpPr>
          <p:nvPr>
            <p:ph type="title"/>
          </p:nvPr>
        </p:nvSpPr>
        <p:spPr/>
        <p:txBody>
          <a:bodyPr/>
          <a:lstStyle/>
          <a:p>
            <a:r>
              <a:rPr lang="en-GB" b="1" dirty="0">
                <a:solidFill>
                  <a:srgbClr val="C00000"/>
                </a:solidFill>
                <a:latin typeface="Garamond" panose="02020404030301010803" pitchFamily="18" charset="0"/>
              </a:rPr>
              <a:t>Principle of Parsimony against dualism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A42304D-8154-ACA5-A40B-FC4CCCB1FB14}"/>
              </a:ext>
            </a:extLst>
          </p:cNvPr>
          <p:cNvSpPr>
            <a:spLocks noGrp="1"/>
          </p:cNvSpPr>
          <p:nvPr>
            <p:ph idx="1"/>
          </p:nvPr>
        </p:nvSpPr>
        <p:spPr>
          <a:xfrm>
            <a:off x="983848" y="1458410"/>
            <a:ext cx="10613020" cy="4452335"/>
          </a:xfrm>
        </p:spPr>
        <p:txBody>
          <a:bodyPr/>
          <a:lstStyle/>
          <a:p>
            <a:pPr marL="0" indent="0">
              <a:buNone/>
            </a:pPr>
            <a:r>
              <a:rPr lang="en-US" dirty="0">
                <a:effectLst/>
                <a:latin typeface="Garamond" panose="02020404030301010803" pitchFamily="18" charset="0"/>
              </a:rPr>
              <a:t>‘If the brain process theory and dualism are equally consistent with the facts, then the principles of parsimony and simplicity seem to me to decide overwhelmingly in favor of the brain-process theory.’</a:t>
            </a:r>
          </a:p>
          <a:p>
            <a:pPr marL="0" indent="0">
              <a:buNone/>
            </a:pPr>
            <a:r>
              <a:rPr lang="en-US" dirty="0">
                <a:latin typeface="Garamond" panose="02020404030301010803" pitchFamily="18" charset="0"/>
              </a:rPr>
              <a:t>J.J.C. Smart, ‘Sensations and Brain Processes’</a:t>
            </a:r>
            <a:endParaRPr lang="cs-CZ" dirty="0">
              <a:latin typeface="Garamond" panose="02020404030301010803" pitchFamily="18" charset="0"/>
            </a:endParaRPr>
          </a:p>
          <a:p>
            <a:pPr marL="0" indent="0">
              <a:buNone/>
            </a:pPr>
            <a:endParaRPr lang="en-US" dirty="0">
              <a:effectLst/>
              <a:latin typeface="Garamond" panose="02020404030301010803" pitchFamily="18" charset="0"/>
            </a:endParaRPr>
          </a:p>
          <a:p>
            <a:pPr marL="0" indent="0">
              <a:buNone/>
            </a:pPr>
            <a:endParaRPr lang="cs-CZ" dirty="0">
              <a:latin typeface="Garamond" panose="02020404030301010803" pitchFamily="18" charset="0"/>
            </a:endParaRPr>
          </a:p>
        </p:txBody>
      </p:sp>
    </p:spTree>
    <p:extLst>
      <p:ext uri="{BB962C8B-B14F-4D97-AF65-F5344CB8AC3E}">
        <p14:creationId xmlns:p14="http://schemas.microsoft.com/office/powerpoint/2010/main" val="3999038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B4406-B450-E1E4-11B4-29F7B1DBB0EA}"/>
              </a:ext>
            </a:extLst>
          </p:cNvPr>
          <p:cNvSpPr>
            <a:spLocks noGrp="1"/>
          </p:cNvSpPr>
          <p:nvPr>
            <p:ph type="title"/>
          </p:nvPr>
        </p:nvSpPr>
        <p:spPr>
          <a:xfrm>
            <a:off x="988671" y="534786"/>
            <a:ext cx="10515600" cy="1325563"/>
          </a:xfrm>
        </p:spPr>
        <p:txBody>
          <a:bodyPr/>
          <a:lstStyle/>
          <a:p>
            <a:r>
              <a:rPr lang="en-GB" b="1" dirty="0">
                <a:solidFill>
                  <a:srgbClr val="C00000"/>
                </a:solidFill>
                <a:latin typeface="Garamond" panose="02020404030301010803" pitchFamily="18" charset="0"/>
              </a:rPr>
              <a:t>Problems</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2B0BB95C-D8E3-9CF5-EFD6-F706E78ED5C8}"/>
              </a:ext>
            </a:extLst>
          </p:cNvPr>
          <p:cNvSpPr>
            <a:spLocks noGrp="1"/>
          </p:cNvSpPr>
          <p:nvPr>
            <p:ph idx="1"/>
          </p:nvPr>
        </p:nvSpPr>
        <p:spPr>
          <a:xfrm>
            <a:off x="1243314" y="1640430"/>
            <a:ext cx="10515600" cy="4351338"/>
          </a:xfrm>
        </p:spPr>
        <p:txBody>
          <a:bodyPr>
            <a:normAutofit/>
          </a:bodyPr>
          <a:lstStyle/>
          <a:p>
            <a:pPr marL="0" indent="0">
              <a:buNone/>
            </a:pPr>
            <a:r>
              <a:rPr lang="en-GB" sz="3600" dirty="0">
                <a:latin typeface="Garamond" panose="02020404030301010803" pitchFamily="18" charset="0"/>
              </a:rPr>
              <a:t>1. Type-type identity</a:t>
            </a:r>
          </a:p>
          <a:p>
            <a:pPr marL="0" indent="0">
              <a:buNone/>
            </a:pPr>
            <a:r>
              <a:rPr lang="en-GB" sz="3600" dirty="0">
                <a:latin typeface="Garamond" panose="02020404030301010803" pitchFamily="18" charset="0"/>
              </a:rPr>
              <a:t>2. Accounting for ‘mental seeming’</a:t>
            </a:r>
          </a:p>
          <a:p>
            <a:pPr marL="0" indent="0">
              <a:buNone/>
            </a:pPr>
            <a:r>
              <a:rPr lang="en-GB" sz="3600" dirty="0">
                <a:latin typeface="Garamond" panose="02020404030301010803" pitchFamily="18" charset="0"/>
              </a:rPr>
              <a:t>  Where consciousness is concerned, ‘the appearance is 	the reality’ (Searle)</a:t>
            </a:r>
            <a:endParaRPr lang="cs-CZ" sz="3600" dirty="0">
              <a:latin typeface="Garamond" panose="02020404030301010803" pitchFamily="18" charset="0"/>
            </a:endParaRPr>
          </a:p>
        </p:txBody>
      </p:sp>
    </p:spTree>
    <p:extLst>
      <p:ext uri="{BB962C8B-B14F-4D97-AF65-F5344CB8AC3E}">
        <p14:creationId xmlns:p14="http://schemas.microsoft.com/office/powerpoint/2010/main" val="2088236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FA291-F339-C5E0-35A3-75B4D384176A}"/>
              </a:ext>
            </a:extLst>
          </p:cNvPr>
          <p:cNvSpPr>
            <a:spLocks noGrp="1"/>
          </p:cNvSpPr>
          <p:nvPr>
            <p:ph type="title"/>
          </p:nvPr>
        </p:nvSpPr>
        <p:spPr/>
        <p:txBody>
          <a:bodyPr/>
          <a:lstStyle/>
          <a:p>
            <a:r>
              <a:rPr lang="en-GB" b="1" dirty="0">
                <a:solidFill>
                  <a:srgbClr val="C00000"/>
                </a:solidFill>
                <a:latin typeface="Garamond" panose="02020404030301010803" pitchFamily="18" charset="0"/>
              </a:rPr>
              <a:t>Next week</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4EBE5C88-9618-1784-41B1-91A73E8DDEB1}"/>
              </a:ext>
            </a:extLst>
          </p:cNvPr>
          <p:cNvSpPr>
            <a:spLocks noGrp="1"/>
          </p:cNvSpPr>
          <p:nvPr>
            <p:ph idx="1"/>
          </p:nvPr>
        </p:nvSpPr>
        <p:spPr>
          <a:xfrm>
            <a:off x="1034969" y="1594131"/>
            <a:ext cx="10515600" cy="4351338"/>
          </a:xfrm>
        </p:spPr>
        <p:txBody>
          <a:bodyPr>
            <a:normAutofit/>
          </a:bodyPr>
          <a:lstStyle/>
          <a:p>
            <a:r>
              <a:rPr lang="en-GB" sz="3600" dirty="0">
                <a:latin typeface="Garamond" panose="02020404030301010803" pitchFamily="18" charset="0"/>
              </a:rPr>
              <a:t>Functionalism</a:t>
            </a:r>
          </a:p>
          <a:p>
            <a:r>
              <a:rPr lang="en-GB" sz="3600" dirty="0">
                <a:latin typeface="Garamond" panose="02020404030301010803" pitchFamily="18" charset="0"/>
              </a:rPr>
              <a:t>Thomas </a:t>
            </a:r>
            <a:r>
              <a:rPr lang="en-GB" sz="3600" dirty="0" err="1">
                <a:latin typeface="Garamond" panose="02020404030301010803" pitchFamily="18" charset="0"/>
              </a:rPr>
              <a:t>Polger</a:t>
            </a:r>
            <a:r>
              <a:rPr lang="en-GB" sz="3600" dirty="0">
                <a:latin typeface="Garamond" panose="02020404030301010803" pitchFamily="18" charset="0"/>
              </a:rPr>
              <a:t> on Moodle</a:t>
            </a:r>
            <a:endParaRPr lang="cs-CZ" sz="3600" dirty="0">
              <a:latin typeface="Garamond" panose="02020404030301010803" pitchFamily="18" charset="0"/>
            </a:endParaRPr>
          </a:p>
        </p:txBody>
      </p:sp>
    </p:spTree>
    <p:extLst>
      <p:ext uri="{BB962C8B-B14F-4D97-AF65-F5344CB8AC3E}">
        <p14:creationId xmlns:p14="http://schemas.microsoft.com/office/powerpoint/2010/main" val="97833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91112-43E2-FCE7-E78E-D34CF94CC225}"/>
              </a:ext>
            </a:extLst>
          </p:cNvPr>
          <p:cNvSpPr>
            <a:spLocks noGrp="1"/>
          </p:cNvSpPr>
          <p:nvPr>
            <p:ph type="title"/>
          </p:nvPr>
        </p:nvSpPr>
        <p:spPr>
          <a:xfrm>
            <a:off x="1034970" y="712366"/>
            <a:ext cx="10515600" cy="1325563"/>
          </a:xfrm>
        </p:spPr>
        <p:txBody>
          <a:bodyPr/>
          <a:lstStyle/>
          <a:p>
            <a:r>
              <a:rPr lang="cs-CZ" b="1" dirty="0" err="1">
                <a:solidFill>
                  <a:srgbClr val="C00000"/>
                </a:solidFill>
                <a:latin typeface="Garamond" panose="02020404030301010803" pitchFamily="18" charset="0"/>
              </a:rPr>
              <a:t>Materialism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73DBD2E6-1CB3-1CD4-0AA2-86B95BEE5372}"/>
              </a:ext>
            </a:extLst>
          </p:cNvPr>
          <p:cNvSpPr>
            <a:spLocks noGrp="1"/>
          </p:cNvSpPr>
          <p:nvPr>
            <p:ph idx="1"/>
          </p:nvPr>
        </p:nvSpPr>
        <p:spPr>
          <a:xfrm>
            <a:off x="1150717" y="1690688"/>
            <a:ext cx="10515600" cy="4351338"/>
          </a:xfrm>
        </p:spPr>
        <p:txBody>
          <a:bodyPr/>
          <a:lstStyle/>
          <a:p>
            <a:pPr marL="514350" indent="-514350">
              <a:buAutoNum type="arabicPeriod"/>
            </a:pPr>
            <a:r>
              <a:rPr lang="cs-CZ" dirty="0" err="1">
                <a:latin typeface="Garamond" panose="02020404030301010803" pitchFamily="18" charset="0"/>
              </a:rPr>
              <a:t>Behaviourism</a:t>
            </a:r>
            <a:endParaRPr lang="cs-CZ" dirty="0">
              <a:latin typeface="Garamond" panose="02020404030301010803" pitchFamily="18" charset="0"/>
            </a:endParaRPr>
          </a:p>
          <a:p>
            <a:pPr marL="514350" indent="-514350">
              <a:buAutoNum type="arabicPeriod"/>
            </a:pPr>
            <a:r>
              <a:rPr lang="cs-CZ" dirty="0">
                <a:latin typeface="Garamond" panose="02020404030301010803" pitchFamily="18" charset="0"/>
              </a:rPr>
              <a:t>Identity </a:t>
            </a:r>
            <a:r>
              <a:rPr lang="cs-CZ" dirty="0" err="1">
                <a:latin typeface="Garamond" panose="02020404030301010803" pitchFamily="18" charset="0"/>
              </a:rPr>
              <a:t>theory</a:t>
            </a:r>
            <a:endParaRPr lang="cs-CZ" dirty="0">
              <a:latin typeface="Garamond" panose="02020404030301010803" pitchFamily="18" charset="0"/>
            </a:endParaRPr>
          </a:p>
          <a:p>
            <a:pPr marL="514350" indent="-514350">
              <a:buAutoNum type="arabicPeriod"/>
            </a:pPr>
            <a:r>
              <a:rPr lang="cs-CZ" dirty="0" err="1">
                <a:latin typeface="Garamond" panose="02020404030301010803" pitchFamily="18" charset="0"/>
              </a:rPr>
              <a:t>Functionalism</a:t>
            </a:r>
            <a:endParaRPr lang="cs-CZ" dirty="0">
              <a:latin typeface="Garamond" panose="02020404030301010803" pitchFamily="18" charset="0"/>
            </a:endParaRPr>
          </a:p>
          <a:p>
            <a:pPr marL="514350" indent="-514350">
              <a:buAutoNum type="arabicPeriod"/>
            </a:pPr>
            <a:r>
              <a:rPr lang="cs-CZ" dirty="0" err="1">
                <a:latin typeface="Garamond" panose="02020404030301010803" pitchFamily="18" charset="0"/>
              </a:rPr>
              <a:t>Illusionism</a:t>
            </a:r>
            <a:endParaRPr lang="cs-CZ" dirty="0">
              <a:latin typeface="Garamond" panose="02020404030301010803" pitchFamily="18" charset="0"/>
            </a:endParaRPr>
          </a:p>
          <a:p>
            <a:pPr marL="514350" indent="-514350">
              <a:buAutoNum type="arabicPeriod"/>
            </a:pPr>
            <a:r>
              <a:rPr lang="cs-CZ" dirty="0">
                <a:latin typeface="Garamond" panose="02020404030301010803" pitchFamily="18" charset="0"/>
              </a:rPr>
              <a:t>Non-</a:t>
            </a:r>
            <a:r>
              <a:rPr lang="cs-CZ" dirty="0" err="1">
                <a:latin typeface="Garamond" panose="02020404030301010803" pitchFamily="18" charset="0"/>
              </a:rPr>
              <a:t>reductive</a:t>
            </a:r>
            <a:r>
              <a:rPr lang="cs-CZ" dirty="0">
                <a:latin typeface="Garamond" panose="02020404030301010803" pitchFamily="18" charset="0"/>
              </a:rPr>
              <a:t> </a:t>
            </a:r>
            <a:r>
              <a:rPr lang="cs-CZ" dirty="0" err="1">
                <a:latin typeface="Garamond" panose="02020404030301010803" pitchFamily="18" charset="0"/>
              </a:rPr>
              <a:t>biological</a:t>
            </a:r>
            <a:r>
              <a:rPr lang="cs-CZ" dirty="0">
                <a:latin typeface="Garamond" panose="02020404030301010803" pitchFamily="18" charset="0"/>
              </a:rPr>
              <a:t> </a:t>
            </a:r>
            <a:r>
              <a:rPr lang="cs-CZ" dirty="0" err="1">
                <a:latin typeface="Garamond" panose="02020404030301010803" pitchFamily="18" charset="0"/>
              </a:rPr>
              <a:t>Theory</a:t>
            </a:r>
            <a:endParaRPr lang="cs-CZ" dirty="0">
              <a:latin typeface="Garamond" panose="02020404030301010803" pitchFamily="18" charset="0"/>
            </a:endParaRPr>
          </a:p>
          <a:p>
            <a:pPr marL="514350" indent="-514350">
              <a:buAutoNum type="arabicPeriod"/>
            </a:pPr>
            <a:endParaRPr lang="cs-CZ" dirty="0"/>
          </a:p>
        </p:txBody>
      </p:sp>
    </p:spTree>
    <p:extLst>
      <p:ext uri="{BB962C8B-B14F-4D97-AF65-F5344CB8AC3E}">
        <p14:creationId xmlns:p14="http://schemas.microsoft.com/office/powerpoint/2010/main" val="1437046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6895-FF86-D6DD-CCA0-C5B6419FF27F}"/>
              </a:ext>
            </a:extLst>
          </p:cNvPr>
          <p:cNvSpPr>
            <a:spLocks noGrp="1"/>
          </p:cNvSpPr>
          <p:nvPr>
            <p:ph type="title"/>
          </p:nvPr>
        </p:nvSpPr>
        <p:spPr>
          <a:xfrm>
            <a:off x="1139142" y="806490"/>
            <a:ext cx="10515600" cy="1325563"/>
          </a:xfrm>
        </p:spPr>
        <p:txBody>
          <a:bodyPr/>
          <a:lstStyle/>
          <a:p>
            <a:r>
              <a:rPr lang="cs-CZ" b="1" dirty="0">
                <a:solidFill>
                  <a:srgbClr val="C00000"/>
                </a:solidFill>
                <a:latin typeface="Garamond" panose="02020404030301010803" pitchFamily="18" charset="0"/>
              </a:rPr>
              <a:t>Identity </a:t>
            </a:r>
            <a:r>
              <a:rPr lang="cs-CZ" b="1" dirty="0" err="1">
                <a:solidFill>
                  <a:srgbClr val="C00000"/>
                </a:solidFill>
                <a:latin typeface="Garamond" panose="02020404030301010803" pitchFamily="18" charset="0"/>
              </a:rPr>
              <a:t>Theory</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7921772C-AD44-C1D0-F835-9DCEC5E6E5EF}"/>
              </a:ext>
            </a:extLst>
          </p:cNvPr>
          <p:cNvSpPr>
            <a:spLocks noGrp="1"/>
          </p:cNvSpPr>
          <p:nvPr>
            <p:ph idx="1"/>
          </p:nvPr>
        </p:nvSpPr>
        <p:spPr>
          <a:xfrm>
            <a:off x="1440084" y="2132053"/>
            <a:ext cx="10515600" cy="4351338"/>
          </a:xfrm>
        </p:spPr>
        <p:txBody>
          <a:bodyPr>
            <a:normAutofit/>
          </a:bodyPr>
          <a:lstStyle/>
          <a:p>
            <a:pPr marL="0" indent="0">
              <a:buNone/>
            </a:pPr>
            <a:r>
              <a:rPr lang="cs-CZ" sz="3600" dirty="0">
                <a:latin typeface="Garamond" panose="02020404030301010803" pitchFamily="18" charset="0"/>
              </a:rPr>
              <a:t>U.T. Place, </a:t>
            </a:r>
            <a:r>
              <a:rPr lang="en-GB" sz="3600" dirty="0">
                <a:latin typeface="Garamond" panose="02020404030301010803" pitchFamily="18" charset="0"/>
              </a:rPr>
              <a:t>‘Is Consciousness a Brain Process?’, 1956</a:t>
            </a:r>
          </a:p>
          <a:p>
            <a:pPr marL="0" indent="0">
              <a:buNone/>
            </a:pPr>
            <a:r>
              <a:rPr lang="en-GB" sz="3600" dirty="0">
                <a:latin typeface="Garamond" panose="02020404030301010803" pitchFamily="18" charset="0"/>
              </a:rPr>
              <a:t>Herbert Feigl, ‘The Mental and the Physical’, 1958</a:t>
            </a:r>
          </a:p>
          <a:p>
            <a:pPr marL="0" indent="0">
              <a:buNone/>
            </a:pPr>
            <a:r>
              <a:rPr lang="en-GB" sz="3600" dirty="0">
                <a:latin typeface="Garamond" panose="02020404030301010803" pitchFamily="18" charset="0"/>
              </a:rPr>
              <a:t>J.J.C. Smart, ‘Sensations and Brain Processes’, 1959</a:t>
            </a:r>
            <a:endParaRPr lang="cs-CZ" sz="3600" dirty="0">
              <a:latin typeface="Garamond" panose="02020404030301010803" pitchFamily="18" charset="0"/>
            </a:endParaRPr>
          </a:p>
        </p:txBody>
      </p:sp>
    </p:spTree>
    <p:extLst>
      <p:ext uri="{BB962C8B-B14F-4D97-AF65-F5344CB8AC3E}">
        <p14:creationId xmlns:p14="http://schemas.microsoft.com/office/powerpoint/2010/main" val="378805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8A9E-A511-F9A5-74DB-9C7F730D592B}"/>
              </a:ext>
            </a:extLst>
          </p:cNvPr>
          <p:cNvSpPr>
            <a:spLocks noGrp="1"/>
          </p:cNvSpPr>
          <p:nvPr>
            <p:ph type="title"/>
          </p:nvPr>
        </p:nvSpPr>
        <p:spPr>
          <a:xfrm>
            <a:off x="664580" y="592660"/>
            <a:ext cx="11153172" cy="1325563"/>
          </a:xfrm>
        </p:spPr>
        <p:txBody>
          <a:bodyPr/>
          <a:lstStyle/>
          <a:p>
            <a:r>
              <a:rPr lang="en-GB" b="1" dirty="0">
                <a:solidFill>
                  <a:srgbClr val="C00000"/>
                </a:solidFill>
                <a:latin typeface="Garamond" panose="02020404030301010803" pitchFamily="18" charset="0"/>
              </a:rPr>
              <a:t>‘Nomological danglers’ (epiphenomenalism)</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2B4D7AF8-4F4B-1B3A-E2CF-17D4F594F313}"/>
              </a:ext>
            </a:extLst>
          </p:cNvPr>
          <p:cNvSpPr>
            <a:spLocks noGrp="1"/>
          </p:cNvSpPr>
          <p:nvPr>
            <p:ph idx="1"/>
          </p:nvPr>
        </p:nvSpPr>
        <p:spPr>
          <a:xfrm>
            <a:off x="838200" y="1652005"/>
            <a:ext cx="10515600" cy="4351338"/>
          </a:xfrm>
        </p:spPr>
        <p:txBody>
          <a:bodyPr>
            <a:normAutofit/>
          </a:bodyPr>
          <a:lstStyle/>
          <a:p>
            <a:pPr marL="0" indent="0">
              <a:buNone/>
            </a:pPr>
            <a:r>
              <a:rPr lang="en-US" dirty="0">
                <a:effectLst/>
                <a:latin typeface="Garamond" panose="02020404030301010803" pitchFamily="18" charset="0"/>
              </a:rPr>
              <a:t>‘Sensations, states of consciousness, do seem to be the one sort of thing left outside the physicalist picture, and for various reasons I just cannot believe that this can be so. That everything should be explicable in terms of physics (together of course with descriptions of the ways in which the parts are put together--roughly, biology is to physics as radio-engineering is to electro-magnetism) except the occurrence of sensations seems to me to be frankly unbelievable. Such sensations would be "nomological danglers," to use Feigl's expression. It is not often realized how odd would be the laws whereby these nomological danglers would dangle.’</a:t>
            </a:r>
          </a:p>
          <a:p>
            <a:pPr marL="0" indent="0">
              <a:buNone/>
            </a:pPr>
            <a:r>
              <a:rPr lang="en-US" dirty="0">
                <a:latin typeface="Garamond" panose="02020404030301010803" pitchFamily="18" charset="0"/>
              </a:rPr>
              <a:t>J.J.C. Smart, ‘Sensations and Brain Processes’</a:t>
            </a:r>
            <a:endParaRPr lang="cs-CZ" dirty="0">
              <a:latin typeface="Garamond" panose="02020404030301010803" pitchFamily="18" charset="0"/>
            </a:endParaRPr>
          </a:p>
        </p:txBody>
      </p:sp>
    </p:spTree>
    <p:extLst>
      <p:ext uri="{BB962C8B-B14F-4D97-AF65-F5344CB8AC3E}">
        <p14:creationId xmlns:p14="http://schemas.microsoft.com/office/powerpoint/2010/main" val="146196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4D21-56D8-B42E-6A77-A326EA62E087}"/>
              </a:ext>
            </a:extLst>
          </p:cNvPr>
          <p:cNvSpPr>
            <a:spLocks noGrp="1"/>
          </p:cNvSpPr>
          <p:nvPr>
            <p:ph type="title"/>
          </p:nvPr>
        </p:nvSpPr>
        <p:spPr>
          <a:xfrm>
            <a:off x="977096" y="504022"/>
            <a:ext cx="10515600" cy="1325563"/>
          </a:xfrm>
        </p:spPr>
        <p:txBody>
          <a:bodyPr/>
          <a:lstStyle/>
          <a:p>
            <a:r>
              <a:rPr lang="en-GB" b="1" dirty="0">
                <a:solidFill>
                  <a:srgbClr val="C00000"/>
                </a:solidFill>
                <a:latin typeface="Garamond" panose="02020404030301010803" pitchFamily="18" charset="0"/>
              </a:rPr>
              <a:t>Feigl on ‘nomological danglers’</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694A08A-494A-2F26-01F9-EC490D9CF77E}"/>
              </a:ext>
            </a:extLst>
          </p:cNvPr>
          <p:cNvSpPr>
            <a:spLocks noGrp="1"/>
          </p:cNvSpPr>
          <p:nvPr>
            <p:ph idx="1"/>
          </p:nvPr>
        </p:nvSpPr>
        <p:spPr>
          <a:xfrm>
            <a:off x="1139142" y="1690688"/>
            <a:ext cx="10515600" cy="4351338"/>
          </a:xfrm>
        </p:spPr>
        <p:txBody>
          <a:bodyPr/>
          <a:lstStyle/>
          <a:p>
            <a:pPr marL="0" indent="0">
              <a:buNone/>
            </a:pPr>
            <a:r>
              <a:rPr lang="en-US" dirty="0">
                <a:effectLst/>
                <a:latin typeface="Garamond" panose="02020404030301010803" pitchFamily="18" charset="0"/>
              </a:rPr>
              <a:t>‘Nomological ‘danglers,’ i.e., relations which connect intersubjectively confirmable events with events which ex </a:t>
            </a:r>
            <a:r>
              <a:rPr lang="en-US" dirty="0" err="1">
                <a:effectLst/>
                <a:latin typeface="Garamond" panose="02020404030301010803" pitchFamily="18" charset="0"/>
              </a:rPr>
              <a:t>hypothesi</a:t>
            </a:r>
            <a:r>
              <a:rPr lang="en-US" dirty="0">
                <a:effectLst/>
                <a:latin typeface="Garamond" panose="02020404030301010803" pitchFamily="18" charset="0"/>
              </a:rPr>
              <a:t> are in principle not intersubjectively and independently confirmable. Hence, the presence or absence of phenomenal data is not a difference that could conceivably make a difference in the confirmatory physical-observational evidence, i.e., in the publicly observable behavior, or for that matter in the neural processes observed or inferred by the neurophysiologists.’</a:t>
            </a:r>
          </a:p>
          <a:p>
            <a:pPr marL="0" indent="0">
              <a:buNone/>
            </a:pPr>
            <a:r>
              <a:rPr lang="en-GB" sz="2800" dirty="0">
                <a:latin typeface="Garamond" panose="02020404030301010803" pitchFamily="18" charset="0"/>
              </a:rPr>
              <a:t>Herbert Feigl, ‘The Mental and the Physical’, 1958</a:t>
            </a:r>
          </a:p>
          <a:p>
            <a:pPr marL="0" indent="0">
              <a:buNone/>
            </a:pPr>
            <a:endParaRPr lang="cs-CZ" dirty="0"/>
          </a:p>
        </p:txBody>
      </p:sp>
    </p:spTree>
    <p:extLst>
      <p:ext uri="{BB962C8B-B14F-4D97-AF65-F5344CB8AC3E}">
        <p14:creationId xmlns:p14="http://schemas.microsoft.com/office/powerpoint/2010/main" val="257241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EBCFA-7B2A-AF65-1E94-538BE6BBE11D}"/>
              </a:ext>
            </a:extLst>
          </p:cNvPr>
          <p:cNvSpPr>
            <a:spLocks noGrp="1"/>
          </p:cNvSpPr>
          <p:nvPr>
            <p:ph type="title"/>
          </p:nvPr>
        </p:nvSpPr>
        <p:spPr>
          <a:xfrm>
            <a:off x="444661" y="417170"/>
            <a:ext cx="10515600" cy="1325563"/>
          </a:xfrm>
        </p:spPr>
        <p:txBody>
          <a:bodyPr/>
          <a:lstStyle/>
          <a:p>
            <a:r>
              <a:rPr lang="en-GB" b="1" dirty="0">
                <a:solidFill>
                  <a:srgbClr val="C00000"/>
                </a:solidFill>
                <a:latin typeface="Garamond" panose="02020404030301010803" pitchFamily="18" charset="0"/>
              </a:rPr>
              <a:t>What kind of identity?</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EF909C0-3149-FE5C-3C23-4F89EE9EF340}"/>
              </a:ext>
            </a:extLst>
          </p:cNvPr>
          <p:cNvSpPr>
            <a:spLocks noGrp="1"/>
          </p:cNvSpPr>
          <p:nvPr>
            <p:ph idx="1"/>
          </p:nvPr>
        </p:nvSpPr>
        <p:spPr>
          <a:xfrm>
            <a:off x="676153" y="1569113"/>
            <a:ext cx="11674033" cy="4351338"/>
          </a:xfrm>
        </p:spPr>
        <p:txBody>
          <a:bodyPr>
            <a:normAutofit/>
          </a:bodyPr>
          <a:lstStyle/>
          <a:p>
            <a:r>
              <a:rPr lang="en-GB" sz="3600" dirty="0">
                <a:latin typeface="Garamond" panose="02020404030301010803" pitchFamily="18" charset="0"/>
              </a:rPr>
              <a:t>Not correlation or parallelism</a:t>
            </a:r>
          </a:p>
          <a:p>
            <a:r>
              <a:rPr lang="en-GB" sz="3600" dirty="0">
                <a:latin typeface="Garamond" panose="02020404030301010803" pitchFamily="18" charset="0"/>
              </a:rPr>
              <a:t>Not identity of definition (‘a square is an equilateral rectangle’)</a:t>
            </a:r>
          </a:p>
          <a:p>
            <a:r>
              <a:rPr lang="en-GB" sz="3600" dirty="0">
                <a:latin typeface="Garamond" panose="02020404030301010803" pitchFamily="18" charset="0"/>
              </a:rPr>
              <a:t>Identity of composition</a:t>
            </a:r>
            <a:endParaRPr lang="cs-CZ" sz="3600" dirty="0">
              <a:latin typeface="Garamond" panose="02020404030301010803" pitchFamily="18" charset="0"/>
            </a:endParaRPr>
          </a:p>
        </p:txBody>
      </p:sp>
    </p:spTree>
    <p:extLst>
      <p:ext uri="{BB962C8B-B14F-4D97-AF65-F5344CB8AC3E}">
        <p14:creationId xmlns:p14="http://schemas.microsoft.com/office/powerpoint/2010/main" val="213500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1AB6-70E4-1171-FA50-0FAEA154C3F7}"/>
              </a:ext>
            </a:extLst>
          </p:cNvPr>
          <p:cNvSpPr>
            <a:spLocks noGrp="1"/>
          </p:cNvSpPr>
          <p:nvPr>
            <p:ph type="title"/>
          </p:nvPr>
        </p:nvSpPr>
        <p:spPr/>
        <p:txBody>
          <a:bodyPr/>
          <a:lstStyle/>
          <a:p>
            <a:r>
              <a:rPr lang="en-GB" b="1" dirty="0">
                <a:solidFill>
                  <a:srgbClr val="C00000"/>
                </a:solidFill>
                <a:latin typeface="Garamond" panose="02020404030301010803" pitchFamily="18" charset="0"/>
              </a:rPr>
              <a:t>Identities of composition</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27C30B6-9F52-2172-3D80-2F7D9DEF9E1F}"/>
              </a:ext>
            </a:extLst>
          </p:cNvPr>
          <p:cNvSpPr>
            <a:spLocks noGrp="1"/>
          </p:cNvSpPr>
          <p:nvPr>
            <p:ph idx="1"/>
          </p:nvPr>
        </p:nvSpPr>
        <p:spPr>
          <a:xfrm>
            <a:off x="1185441" y="1563366"/>
            <a:ext cx="10515600" cy="4351338"/>
          </a:xfrm>
        </p:spPr>
        <p:txBody>
          <a:bodyPr>
            <a:normAutofit/>
          </a:bodyPr>
          <a:lstStyle/>
          <a:p>
            <a:r>
              <a:rPr lang="en-GB" sz="3600" dirty="0">
                <a:latin typeface="Garamond" panose="02020404030301010803" pitchFamily="18" charset="0"/>
              </a:rPr>
              <a:t>‘His table is an old box’</a:t>
            </a:r>
          </a:p>
          <a:p>
            <a:r>
              <a:rPr lang="en-GB" sz="3600" dirty="0">
                <a:latin typeface="Garamond" panose="02020404030301010803" pitchFamily="18" charset="0"/>
              </a:rPr>
              <a:t>‘A cloud is a mass of water droplets’</a:t>
            </a:r>
          </a:p>
          <a:p>
            <a:r>
              <a:rPr lang="en-GB" sz="3600" dirty="0">
                <a:latin typeface="Garamond" panose="02020404030301010803" pitchFamily="18" charset="0"/>
              </a:rPr>
              <a:t>‘Lightning is electrical discharge’</a:t>
            </a:r>
          </a:p>
          <a:p>
            <a:endParaRPr lang="cs-CZ" sz="3600" dirty="0">
              <a:latin typeface="Garamond" panose="02020404030301010803" pitchFamily="18" charset="0"/>
            </a:endParaRPr>
          </a:p>
        </p:txBody>
      </p:sp>
    </p:spTree>
    <p:extLst>
      <p:ext uri="{BB962C8B-B14F-4D97-AF65-F5344CB8AC3E}">
        <p14:creationId xmlns:p14="http://schemas.microsoft.com/office/powerpoint/2010/main" val="3702926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1AB6-70E4-1171-FA50-0FAEA154C3F7}"/>
              </a:ext>
            </a:extLst>
          </p:cNvPr>
          <p:cNvSpPr>
            <a:spLocks noGrp="1"/>
          </p:cNvSpPr>
          <p:nvPr>
            <p:ph type="title"/>
          </p:nvPr>
        </p:nvSpPr>
        <p:spPr/>
        <p:txBody>
          <a:bodyPr/>
          <a:lstStyle/>
          <a:p>
            <a:r>
              <a:rPr lang="en-GB" b="1" dirty="0">
                <a:solidFill>
                  <a:srgbClr val="C00000"/>
                </a:solidFill>
                <a:latin typeface="Garamond" panose="02020404030301010803" pitchFamily="18" charset="0"/>
              </a:rPr>
              <a:t>Identities of composition</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D27C30B6-9F52-2172-3D80-2F7D9DEF9E1F}"/>
              </a:ext>
            </a:extLst>
          </p:cNvPr>
          <p:cNvSpPr>
            <a:spLocks noGrp="1"/>
          </p:cNvSpPr>
          <p:nvPr>
            <p:ph idx="1"/>
          </p:nvPr>
        </p:nvSpPr>
        <p:spPr>
          <a:xfrm>
            <a:off x="1185441" y="1563366"/>
            <a:ext cx="10515600" cy="4351338"/>
          </a:xfrm>
        </p:spPr>
        <p:txBody>
          <a:bodyPr>
            <a:normAutofit/>
          </a:bodyPr>
          <a:lstStyle/>
          <a:p>
            <a:r>
              <a:rPr lang="en-GB" sz="3600" dirty="0">
                <a:latin typeface="Garamond" panose="02020404030301010803" pitchFamily="18" charset="0"/>
              </a:rPr>
              <a:t>‘His table is an old box’</a:t>
            </a:r>
          </a:p>
          <a:p>
            <a:r>
              <a:rPr lang="en-GB" sz="3600" dirty="0">
                <a:latin typeface="Garamond" panose="02020404030301010803" pitchFamily="18" charset="0"/>
              </a:rPr>
              <a:t>‘A cloud is a mass of water droplets’</a:t>
            </a:r>
          </a:p>
          <a:p>
            <a:r>
              <a:rPr lang="en-GB" sz="3600" dirty="0">
                <a:latin typeface="Garamond" panose="02020404030301010803" pitchFamily="18" charset="0"/>
              </a:rPr>
              <a:t>‘Lightning is electrical discharge’</a:t>
            </a:r>
          </a:p>
          <a:p>
            <a:r>
              <a:rPr lang="en-GB" sz="3600" i="1" dirty="0">
                <a:latin typeface="Garamond" panose="02020404030301010803" pitchFamily="18" charset="0"/>
              </a:rPr>
              <a:t>‘Experiences are brain stuff’</a:t>
            </a:r>
          </a:p>
          <a:p>
            <a:r>
              <a:rPr lang="en-GB" sz="3600" i="1" dirty="0">
                <a:latin typeface="Garamond" panose="02020404030301010803" pitchFamily="18" charset="0"/>
              </a:rPr>
              <a:t>‘Sensations are brain processes’</a:t>
            </a:r>
          </a:p>
          <a:p>
            <a:r>
              <a:rPr lang="en-GB" sz="3600" i="1" dirty="0">
                <a:latin typeface="Garamond" panose="02020404030301010803" pitchFamily="18" charset="0"/>
              </a:rPr>
              <a:t>‘Pain is a certain firing of C-fibres’</a:t>
            </a:r>
          </a:p>
          <a:p>
            <a:endParaRPr lang="cs-CZ" sz="3600" dirty="0">
              <a:latin typeface="Garamond" panose="02020404030301010803" pitchFamily="18" charset="0"/>
            </a:endParaRPr>
          </a:p>
        </p:txBody>
      </p:sp>
    </p:spTree>
    <p:extLst>
      <p:ext uri="{BB962C8B-B14F-4D97-AF65-F5344CB8AC3E}">
        <p14:creationId xmlns:p14="http://schemas.microsoft.com/office/powerpoint/2010/main" val="1858988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434FB-FAEB-E2A9-CB70-49ECE876E0D6}"/>
              </a:ext>
            </a:extLst>
          </p:cNvPr>
          <p:cNvSpPr>
            <a:spLocks noGrp="1"/>
          </p:cNvSpPr>
          <p:nvPr>
            <p:ph type="title"/>
          </p:nvPr>
        </p:nvSpPr>
        <p:spPr>
          <a:xfrm>
            <a:off x="1034970" y="573469"/>
            <a:ext cx="10515600" cy="1325563"/>
          </a:xfrm>
        </p:spPr>
        <p:txBody>
          <a:bodyPr/>
          <a:lstStyle/>
          <a:p>
            <a:r>
              <a:rPr lang="en-GB" b="1" dirty="0">
                <a:solidFill>
                  <a:srgbClr val="C00000"/>
                </a:solidFill>
                <a:latin typeface="Garamond" panose="02020404030301010803" pitchFamily="18" charset="0"/>
              </a:rPr>
              <a:t>‘Sensations are brain processes’</a:t>
            </a:r>
            <a:endParaRPr lang="cs-CZ"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E1AA56BB-F7F8-DAD2-A7EC-DD95B8FDB891}"/>
              </a:ext>
            </a:extLst>
          </p:cNvPr>
          <p:cNvSpPr>
            <a:spLocks noGrp="1"/>
          </p:cNvSpPr>
          <p:nvPr>
            <p:ph idx="1"/>
          </p:nvPr>
        </p:nvSpPr>
        <p:spPr>
          <a:xfrm>
            <a:off x="1243314" y="1690688"/>
            <a:ext cx="10515600" cy="4351338"/>
          </a:xfrm>
        </p:spPr>
        <p:txBody>
          <a:bodyPr>
            <a:normAutofit/>
          </a:bodyPr>
          <a:lstStyle/>
          <a:p>
            <a:r>
              <a:rPr lang="en-GB" sz="3600" dirty="0">
                <a:latin typeface="Garamond" panose="02020404030301010803" pitchFamily="18" charset="0"/>
              </a:rPr>
              <a:t>Reduction</a:t>
            </a:r>
          </a:p>
          <a:p>
            <a:r>
              <a:rPr lang="en-GB" sz="3600" dirty="0">
                <a:latin typeface="Garamond" panose="02020404030301010803" pitchFamily="18" charset="0"/>
              </a:rPr>
              <a:t>Necessary but not ‘a priori’ identity</a:t>
            </a:r>
            <a:endParaRPr lang="cs-CZ" sz="3600" dirty="0">
              <a:latin typeface="Garamond" panose="02020404030301010803" pitchFamily="18" charset="0"/>
            </a:endParaRPr>
          </a:p>
        </p:txBody>
      </p:sp>
    </p:spTree>
    <p:extLst>
      <p:ext uri="{BB962C8B-B14F-4D97-AF65-F5344CB8AC3E}">
        <p14:creationId xmlns:p14="http://schemas.microsoft.com/office/powerpoint/2010/main" val="3062451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683</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Garamond</vt:lpstr>
      <vt:lpstr>Office Theme</vt:lpstr>
      <vt:lpstr>Contemporary Theories of Consciousness </vt:lpstr>
      <vt:lpstr>Materialism</vt:lpstr>
      <vt:lpstr>Identity Theory</vt:lpstr>
      <vt:lpstr>‘Nomological danglers’ (epiphenomenalism)</vt:lpstr>
      <vt:lpstr>Feigl on ‘nomological danglers’</vt:lpstr>
      <vt:lpstr>What kind of identity?</vt:lpstr>
      <vt:lpstr>Identities of composition</vt:lpstr>
      <vt:lpstr>Identities of composition</vt:lpstr>
      <vt:lpstr>‘Sensations are brain processes’</vt:lpstr>
      <vt:lpstr>Contingent identity</vt:lpstr>
      <vt:lpstr>The alternative of dualism</vt:lpstr>
      <vt:lpstr>Principle of Parsimony against dualism</vt:lpstr>
      <vt:lpstr>Problems</vt:lpstr>
      <vt:lpstr>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Theories of Consciousness </dc:title>
  <dc:creator>Anna Hill</dc:creator>
  <cp:lastModifiedBy>Anna Hill</cp:lastModifiedBy>
  <cp:revision>1</cp:revision>
  <dcterms:created xsi:type="dcterms:W3CDTF">2023-03-02T09:29:00Z</dcterms:created>
  <dcterms:modified xsi:type="dcterms:W3CDTF">2023-03-02T10:45:50Z</dcterms:modified>
</cp:coreProperties>
</file>