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9"/>
  </p:notesMasterIdLst>
  <p:sldIdLst>
    <p:sldId id="256" r:id="rId2"/>
    <p:sldId id="273" r:id="rId3"/>
    <p:sldId id="276" r:id="rId4"/>
    <p:sldId id="319" r:id="rId5"/>
    <p:sldId id="331" r:id="rId6"/>
    <p:sldId id="334" r:id="rId7"/>
    <p:sldId id="329" r:id="rId8"/>
    <p:sldId id="318" r:id="rId9"/>
    <p:sldId id="316" r:id="rId10"/>
    <p:sldId id="335" r:id="rId11"/>
    <p:sldId id="303" r:id="rId12"/>
    <p:sldId id="305" r:id="rId13"/>
    <p:sldId id="288" r:id="rId14"/>
    <p:sldId id="292" r:id="rId15"/>
    <p:sldId id="298" r:id="rId16"/>
    <p:sldId id="299" r:id="rId17"/>
    <p:sldId id="336" r:id="rId18"/>
    <p:sldId id="300" r:id="rId19"/>
    <p:sldId id="309" r:id="rId20"/>
    <p:sldId id="310" r:id="rId21"/>
    <p:sldId id="311" r:id="rId22"/>
    <p:sldId id="313" r:id="rId23"/>
    <p:sldId id="293" r:id="rId24"/>
    <p:sldId id="296" r:id="rId25"/>
    <p:sldId id="294" r:id="rId26"/>
    <p:sldId id="297" r:id="rId27"/>
    <p:sldId id="314" r:id="rId28"/>
    <p:sldId id="320" r:id="rId29"/>
    <p:sldId id="333" r:id="rId30"/>
    <p:sldId id="327" r:id="rId31"/>
    <p:sldId id="328" r:id="rId32"/>
    <p:sldId id="322" r:id="rId33"/>
    <p:sldId id="326" r:id="rId34"/>
    <p:sldId id="321" r:id="rId35"/>
    <p:sldId id="323" r:id="rId36"/>
    <p:sldId id="324" r:id="rId37"/>
    <p:sldId id="325" r:id="rId38"/>
    <p:sldId id="330" r:id="rId39"/>
    <p:sldId id="289" r:id="rId40"/>
    <p:sldId id="257" r:id="rId41"/>
    <p:sldId id="266" r:id="rId42"/>
    <p:sldId id="332" r:id="rId43"/>
    <p:sldId id="258" r:id="rId44"/>
    <p:sldId id="265" r:id="rId45"/>
    <p:sldId id="263" r:id="rId46"/>
    <p:sldId id="262" r:id="rId47"/>
    <p:sldId id="267" r:id="rId48"/>
    <p:sldId id="268" r:id="rId49"/>
    <p:sldId id="269" r:id="rId50"/>
    <p:sldId id="270" r:id="rId51"/>
    <p:sldId id="286" r:id="rId52"/>
    <p:sldId id="271" r:id="rId53"/>
    <p:sldId id="308" r:id="rId54"/>
    <p:sldId id="278" r:id="rId55"/>
    <p:sldId id="280" r:id="rId56"/>
    <p:sldId id="306" r:id="rId57"/>
    <p:sldId id="307" r:id="rId5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3346C-C7F6-4FA3-98E2-B2E95DAC1D11}" type="datetimeFigureOut">
              <a:rPr lang="cs-CZ" smtClean="0"/>
              <a:pPr/>
              <a:t>09.12.2019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F4FCF-DA17-426C-A9E0-44792BBE283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042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09.12.2019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09.12.2019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09.12.2019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09.12.2019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09.12.2019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9jsrzlDRy4g?t=180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t_6nlbXjv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c7K4-LUG7B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usinessinfo.cz/cs/clanky/podnikatelsky-plan-a-strategie-23349.html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qp0HIF3SfI4?t=119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Analýzy trhu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Finanční řízení</a:t>
            </a:r>
            <a:br>
              <a:rPr lang="cs-CZ" dirty="0"/>
            </a:br>
            <a:r>
              <a:rPr lang="cs-CZ" dirty="0"/>
              <a:t>a </a:t>
            </a:r>
            <a:br>
              <a:rPr lang="cs-CZ" dirty="0"/>
            </a:br>
            <a:r>
              <a:rPr lang="cs-CZ" dirty="0"/>
              <a:t>Business plán II.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Projekty a jejich hodnocení/postup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hlinkClick r:id="rId2"/>
              </a:rPr>
              <a:t>https://youtu.be/9jsrzlDRy4g?t=1801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2858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HODNOCENÍ BP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/>
              <a:t>jasnost a zřetelnost</a:t>
            </a:r>
          </a:p>
          <a:p>
            <a:r>
              <a:rPr lang="cs-CZ" dirty="0"/>
              <a:t>komplexnost informací o oboru a konkurenci</a:t>
            </a:r>
          </a:p>
          <a:p>
            <a:r>
              <a:rPr lang="cs-CZ" dirty="0"/>
              <a:t>kvalita a zkušenost zakladatele, kvalita týmu</a:t>
            </a:r>
          </a:p>
          <a:p>
            <a:r>
              <a:rPr lang="cs-CZ" dirty="0"/>
              <a:t>propracovanost obchodní a marketingové strategie</a:t>
            </a:r>
          </a:p>
          <a:p>
            <a:r>
              <a:rPr lang="cs-CZ" dirty="0"/>
              <a:t>finanční atraktivita</a:t>
            </a:r>
          </a:p>
          <a:p>
            <a:r>
              <a:rPr lang="cs-CZ" dirty="0"/>
              <a:t>možnost ochrany myšlenky</a:t>
            </a:r>
          </a:p>
          <a:p>
            <a:r>
              <a:rPr lang="cs-CZ" dirty="0"/>
              <a:t>promyšlenost prvních kroků</a:t>
            </a:r>
          </a:p>
          <a:p>
            <a:r>
              <a:rPr lang="cs-CZ" dirty="0"/>
              <a:t>důvěra předkladatele ve vlastní projekt</a:t>
            </a:r>
          </a:p>
          <a:p>
            <a:r>
              <a:rPr lang="cs-CZ" dirty="0"/>
              <a:t>míra rizik a plán jejich omezení</a:t>
            </a:r>
          </a:p>
          <a:p>
            <a:r>
              <a:rPr lang="cs-CZ" dirty="0"/>
              <a:t>společenský přínos plánu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8566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Den 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hlinkClick r:id="rId2"/>
              </a:rPr>
              <a:t>https://www.youtube.com/watch?v=Mt_6nlbXjvM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856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pPr>
              <a:buNone/>
            </a:pPr>
            <a:r>
              <a:rPr lang="cs-CZ" dirty="0"/>
              <a:t>     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   vnějšího prostředí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  <a:p>
            <a:pPr>
              <a:buNone/>
            </a:pPr>
            <a:r>
              <a:rPr lang="cs-CZ" dirty="0"/>
              <a:t>       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   vnitřního prostředí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analýza portfolia</a:t>
            </a:r>
          </a:p>
          <a:p>
            <a:endParaRPr lang="cs-CZ" dirty="0"/>
          </a:p>
          <a:p>
            <a:r>
              <a:rPr lang="cs-CZ" dirty="0"/>
              <a:t>finanční analýza</a:t>
            </a:r>
          </a:p>
          <a:p>
            <a:pPr marL="0" indent="0">
              <a:buNone/>
            </a:pPr>
            <a:r>
              <a:rPr lang="cs-CZ" dirty="0"/>
              <a:t>   (rentabilita, likvidita, aktivita, zadluženost)</a:t>
            </a:r>
          </a:p>
        </p:txBody>
      </p:sp>
    </p:spTree>
    <p:extLst>
      <p:ext uri="{BB962C8B-B14F-4D97-AF65-F5344CB8AC3E}">
        <p14:creationId xmlns:p14="http://schemas.microsoft.com/office/powerpoint/2010/main" val="1053792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portfolia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      </a:t>
            </a:r>
          </a:p>
          <a:p>
            <a:pPr marL="0" indent="0">
              <a:buNone/>
            </a:pPr>
            <a:r>
              <a:rPr lang="cs-CZ" dirty="0"/>
              <a:t>                              pro fy s více produkty</a:t>
            </a:r>
          </a:p>
        </p:txBody>
      </p:sp>
    </p:spTree>
    <p:extLst>
      <p:ext uri="{BB962C8B-B14F-4D97-AF65-F5344CB8AC3E}">
        <p14:creationId xmlns:p14="http://schemas.microsoft.com/office/powerpoint/2010/main" val="34377098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portfolia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matice</a:t>
            </a:r>
          </a:p>
          <a:p>
            <a:r>
              <a:rPr lang="cs-CZ" dirty="0"/>
              <a:t>konkurenční prostředí pro každý produkt</a:t>
            </a:r>
          </a:p>
          <a:p>
            <a:r>
              <a:rPr lang="cs-CZ" dirty="0"/>
              <a:t>konkurenceschopnost vlastních produktů</a:t>
            </a:r>
          </a:p>
          <a:p>
            <a:r>
              <a:rPr lang="cs-CZ" dirty="0"/>
              <a:t>definování hlavních úkolů, příležitostí a ohrožení</a:t>
            </a:r>
          </a:p>
          <a:p>
            <a:r>
              <a:rPr lang="cs-CZ" dirty="0"/>
              <a:t>zajištění financí a dalších zdrojů na podporu strategií  aktivit</a:t>
            </a:r>
          </a:p>
          <a:p>
            <a:r>
              <a:rPr lang="cs-CZ" dirty="0"/>
              <a:t>srovnání aktivit z hlediska ziskovosti a priorit</a:t>
            </a:r>
          </a:p>
          <a:p>
            <a:r>
              <a:rPr lang="cs-CZ" dirty="0"/>
              <a:t>zhodnotit vyváženost portfolia</a:t>
            </a:r>
          </a:p>
          <a:p>
            <a:r>
              <a:rPr lang="cs-CZ" dirty="0"/>
              <a:t>zvážit opatření pro „vyplnění mezer“</a:t>
            </a:r>
          </a:p>
        </p:txBody>
      </p:sp>
    </p:spTree>
    <p:extLst>
      <p:ext uri="{BB962C8B-B14F-4D97-AF65-F5344CB8AC3E}">
        <p14:creationId xmlns:p14="http://schemas.microsoft.com/office/powerpoint/2010/main" val="29298677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portfolio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konkurence</a:t>
            </a:r>
          </a:p>
          <a:p>
            <a:endParaRPr lang="cs-CZ" dirty="0"/>
          </a:p>
          <a:p>
            <a:r>
              <a:rPr lang="cs-CZ" dirty="0"/>
              <a:t>konkurenceschopnost produktu/služby</a:t>
            </a:r>
          </a:p>
          <a:p>
            <a:endParaRPr lang="cs-CZ" dirty="0"/>
          </a:p>
          <a:p>
            <a:r>
              <a:rPr lang="cs-CZ" dirty="0"/>
              <a:t>zdroje</a:t>
            </a:r>
          </a:p>
          <a:p>
            <a:endParaRPr lang="cs-CZ" dirty="0"/>
          </a:p>
          <a:p>
            <a:r>
              <a:rPr lang="cs-CZ" dirty="0"/>
              <a:t>priority aktivit</a:t>
            </a:r>
          </a:p>
        </p:txBody>
      </p:sp>
    </p:spTree>
    <p:extLst>
      <p:ext uri="{BB962C8B-B14F-4D97-AF65-F5344CB8AC3E}">
        <p14:creationId xmlns:p14="http://schemas.microsoft.com/office/powerpoint/2010/main" val="15990083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BCG matice</a:t>
            </a:r>
            <a:br>
              <a:rPr lang="cs-CZ" dirty="0"/>
            </a:br>
            <a:r>
              <a:rPr lang="cs-CZ" dirty="0"/>
              <a:t>růst trhu a tržní pozice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37491808"/>
              </p:ext>
            </p:extLst>
          </p:nvPr>
        </p:nvGraphicFramePr>
        <p:xfrm>
          <a:off x="251520" y="1695088"/>
          <a:ext cx="8554343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54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r>
                        <a:rPr lang="cs-CZ" dirty="0"/>
                        <a:t>hodnocení portfolia produktů v marketingovém a prodejním</a:t>
                      </a:r>
                      <a:r>
                        <a:rPr lang="cs-CZ" baseline="0" dirty="0"/>
                        <a:t> </a:t>
                      </a:r>
                      <a:r>
                        <a:rPr lang="cs-CZ" dirty="0"/>
                        <a:t>plánování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858706"/>
              </p:ext>
            </p:extLst>
          </p:nvPr>
        </p:nvGraphicFramePr>
        <p:xfrm>
          <a:off x="1619672" y="2492897"/>
          <a:ext cx="6096000" cy="3096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4707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Vysoký tržní podíl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Nízký tržní podíl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7072">
                <a:tc>
                  <a:txBody>
                    <a:bodyPr/>
                    <a:lstStyle/>
                    <a:p>
                      <a:r>
                        <a:rPr lang="cs-CZ" dirty="0"/>
                        <a:t>Vysoká míra růstu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Hvězdy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Otazníky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2199">
                <a:tc>
                  <a:txBody>
                    <a:bodyPr/>
                    <a:lstStyle/>
                    <a:p>
                      <a:r>
                        <a:rPr lang="cs-CZ" dirty="0"/>
                        <a:t>Nízká míra růstu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Dojné krávy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Bídní psi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55679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analýza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844824"/>
            <a:ext cx="6264696" cy="3816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9191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116632"/>
            <a:ext cx="8534400" cy="792088"/>
          </a:xfrm>
        </p:spPr>
        <p:txBody>
          <a:bodyPr/>
          <a:lstStyle/>
          <a:p>
            <a:r>
              <a:rPr lang="cs-CZ" dirty="0"/>
              <a:t>plán (</a:t>
            </a:r>
            <a:r>
              <a:rPr lang="cs-CZ" dirty="0" err="1"/>
              <a:t>odpole</a:t>
            </a:r>
            <a:r>
              <a:rPr lang="cs-CZ" dirty="0"/>
              <a:t>)dne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    II. - 7.11.2019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    upřesnění a testování hypotéz</a:t>
            </a:r>
          </a:p>
          <a:p>
            <a:r>
              <a:rPr lang="cs-CZ" dirty="0"/>
              <a:t>    experimentování</a:t>
            </a:r>
          </a:p>
          <a:p>
            <a:r>
              <a:rPr lang="cs-CZ" dirty="0"/>
              <a:t>    modely procesů</a:t>
            </a:r>
          </a:p>
          <a:p>
            <a:r>
              <a:rPr lang="cs-CZ" dirty="0"/>
              <a:t>    analytické nástroje</a:t>
            </a:r>
          </a:p>
          <a:p>
            <a:r>
              <a:rPr lang="cs-CZ" dirty="0"/>
              <a:t>    (PESTEL, SWOT, 4P/4C)</a:t>
            </a:r>
          </a:p>
          <a:p>
            <a:r>
              <a:rPr lang="cs-CZ" dirty="0"/>
              <a:t>    analýza rizik</a:t>
            </a:r>
          </a:p>
          <a:p>
            <a:r>
              <a:rPr lang="cs-CZ" dirty="0"/>
              <a:t>    úprava plánu (?)</a:t>
            </a:r>
          </a:p>
          <a:p>
            <a:pPr>
              <a:buNone/>
            </a:pPr>
            <a:r>
              <a:rPr lang="cs-CZ" dirty="0"/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24798521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FA: stavové ukazatele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horizontální analýza</a:t>
            </a:r>
          </a:p>
          <a:p>
            <a:pPr marL="0" indent="0">
              <a:buNone/>
            </a:pPr>
            <a:r>
              <a:rPr lang="cs-CZ" dirty="0"/>
              <a:t>    (vývoj jednotlivých položek Rozvahy a Výsledovky</a:t>
            </a:r>
          </a:p>
          <a:p>
            <a:pPr marL="0" indent="0">
              <a:buNone/>
            </a:pPr>
            <a:r>
              <a:rPr lang="cs-CZ" dirty="0"/>
              <a:t>      v čase)</a:t>
            </a:r>
          </a:p>
          <a:p>
            <a:endParaRPr lang="cs-CZ" i="1" dirty="0">
              <a:solidFill>
                <a:srgbClr val="FF0000"/>
              </a:solidFill>
            </a:endParaRPr>
          </a:p>
          <a:p>
            <a:r>
              <a:rPr lang="cs-CZ" dirty="0"/>
              <a:t>vertikální analýza</a:t>
            </a:r>
          </a:p>
          <a:p>
            <a:pPr marL="0" indent="0">
              <a:buNone/>
            </a:pPr>
            <a:r>
              <a:rPr lang="cs-CZ" dirty="0"/>
              <a:t>    (zjišťování podílu jednotlivých položek na celku,        </a:t>
            </a:r>
          </a:p>
          <a:p>
            <a:pPr marL="0" indent="0">
              <a:buNone/>
            </a:pPr>
            <a:r>
              <a:rPr lang="cs-CZ" dirty="0"/>
              <a:t>      Rozvaha a Výsledovka)</a:t>
            </a:r>
          </a:p>
        </p:txBody>
      </p:sp>
    </p:spTree>
    <p:extLst>
      <p:ext uri="{BB962C8B-B14F-4D97-AF65-F5344CB8AC3E}">
        <p14:creationId xmlns:p14="http://schemas.microsoft.com/office/powerpoint/2010/main" val="36503189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FA: rozdílové a tokové ukazatele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r>
              <a:rPr lang="cs-CZ" dirty="0"/>
              <a:t>analýza fondů</a:t>
            </a:r>
          </a:p>
          <a:p>
            <a:pPr marL="0" indent="0">
              <a:buNone/>
            </a:pPr>
            <a:r>
              <a:rPr lang="cs-CZ" dirty="0"/>
              <a:t>    (peněžní prostředky, pasiva, aktiva)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r>
              <a:rPr lang="cs-CZ" dirty="0"/>
              <a:t>cash </a:t>
            </a:r>
            <a:r>
              <a:rPr lang="cs-CZ" dirty="0" err="1"/>
              <a:t>flow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(rozdíl mezi příjmy a výdaji za určité období)</a:t>
            </a:r>
          </a:p>
        </p:txBody>
      </p:sp>
    </p:spTree>
    <p:extLst>
      <p:ext uri="{BB962C8B-B14F-4D97-AF65-F5344CB8AC3E}">
        <p14:creationId xmlns:p14="http://schemas.microsoft.com/office/powerpoint/2010/main" val="12693712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FA: poměrové ukazatele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rentabilita</a:t>
            </a:r>
          </a:p>
          <a:p>
            <a:endParaRPr lang="cs-CZ" dirty="0"/>
          </a:p>
          <a:p>
            <a:r>
              <a:rPr lang="cs-CZ" dirty="0"/>
              <a:t>aktivita</a:t>
            </a:r>
          </a:p>
          <a:p>
            <a:endParaRPr lang="cs-CZ" dirty="0"/>
          </a:p>
          <a:p>
            <a:r>
              <a:rPr lang="cs-CZ" dirty="0"/>
              <a:t>likvidita</a:t>
            </a:r>
          </a:p>
          <a:p>
            <a:endParaRPr lang="cs-CZ" dirty="0"/>
          </a:p>
          <a:p>
            <a:r>
              <a:rPr lang="cs-CZ" dirty="0"/>
              <a:t>zadluženost</a:t>
            </a:r>
          </a:p>
          <a:p>
            <a:endParaRPr lang="cs-CZ" dirty="0"/>
          </a:p>
          <a:p>
            <a:r>
              <a:rPr lang="cs-CZ" dirty="0"/>
              <a:t>kapitálový trh</a:t>
            </a:r>
          </a:p>
        </p:txBody>
      </p:sp>
    </p:spTree>
    <p:extLst>
      <p:ext uri="{BB962C8B-B14F-4D97-AF65-F5344CB8AC3E}">
        <p14:creationId xmlns:p14="http://schemas.microsoft.com/office/powerpoint/2010/main" val="41242326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rentabilita (výnosnost)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celková efektivnost podniku a </a:t>
            </a:r>
            <a:r>
              <a:rPr lang="cs-CZ" b="1" dirty="0"/>
              <a:t>schopnost tvořit zisk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aktiva (ROA): ročně v %</a:t>
            </a:r>
          </a:p>
          <a:p>
            <a:endParaRPr lang="cs-CZ" dirty="0"/>
          </a:p>
          <a:p>
            <a:r>
              <a:rPr lang="cs-CZ" dirty="0"/>
              <a:t>tržby (ROS): zisk z „koruny“/t=výkon</a:t>
            </a:r>
          </a:p>
          <a:p>
            <a:endParaRPr lang="cs-CZ" dirty="0"/>
          </a:p>
          <a:p>
            <a:r>
              <a:rPr lang="cs-CZ" dirty="0"/>
              <a:t>kapitál (ROE): ročně v %=výnosnost kapitálu</a:t>
            </a:r>
          </a:p>
        </p:txBody>
      </p:sp>
    </p:spTree>
    <p:extLst>
      <p:ext uri="{BB962C8B-B14F-4D97-AF65-F5344CB8AC3E}">
        <p14:creationId xmlns:p14="http://schemas.microsoft.com/office/powerpoint/2010/main" val="22285847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likvidita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                 </a:t>
            </a:r>
          </a:p>
          <a:p>
            <a:pPr marL="0" indent="0">
              <a:buNone/>
            </a:pPr>
            <a:r>
              <a:rPr lang="cs-CZ" dirty="0"/>
              <a:t>                         </a:t>
            </a:r>
            <a:r>
              <a:rPr lang="cs-CZ" b="1" dirty="0"/>
              <a:t>schopnost dostát závazkům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porovnání platební schopnosti v jednotlivých obdobích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běžná („repetice“ pokrytí závazků při prodeji aktiv)</a:t>
            </a:r>
          </a:p>
          <a:p>
            <a:endParaRPr lang="cs-CZ" dirty="0"/>
          </a:p>
          <a:p>
            <a:r>
              <a:rPr lang="cs-CZ" dirty="0"/>
              <a:t>pohotová (pokrytí závazků po odečtení zásob), </a:t>
            </a:r>
          </a:p>
          <a:p>
            <a:pPr marL="0" indent="0">
              <a:buNone/>
            </a:pPr>
            <a:r>
              <a:rPr lang="cs-CZ" dirty="0"/>
              <a:t>                                       u služeb: L=</a:t>
            </a:r>
            <a:r>
              <a:rPr lang="cs-CZ" dirty="0" err="1"/>
              <a:t>Lp</a:t>
            </a:r>
            <a:endParaRPr lang="cs-CZ" dirty="0"/>
          </a:p>
          <a:p>
            <a:endParaRPr lang="cs-CZ" dirty="0"/>
          </a:p>
          <a:p>
            <a:r>
              <a:rPr lang="cs-CZ" dirty="0"/>
              <a:t>okamžitá (schopnost uhradit krátkodobé závazky)</a:t>
            </a:r>
          </a:p>
        </p:txBody>
      </p:sp>
    </p:spTree>
    <p:extLst>
      <p:ext uri="{BB962C8B-B14F-4D97-AF65-F5344CB8AC3E}">
        <p14:creationId xmlns:p14="http://schemas.microsoft.com/office/powerpoint/2010/main" val="15548423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aktivita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                      </a:t>
            </a:r>
            <a:r>
              <a:rPr lang="cs-CZ" b="1" dirty="0"/>
              <a:t>schopnost využívat zdroje</a:t>
            </a:r>
          </a:p>
          <a:p>
            <a:pPr marL="0" indent="0">
              <a:buNone/>
            </a:pPr>
            <a:r>
              <a:rPr lang="cs-CZ" dirty="0"/>
              <a:t>                            doba vazby prostředků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doba obratu  zásob</a:t>
            </a:r>
          </a:p>
          <a:p>
            <a:endParaRPr lang="cs-CZ" dirty="0"/>
          </a:p>
          <a:p>
            <a:r>
              <a:rPr lang="cs-CZ" dirty="0"/>
              <a:t>doba obratu pohledávek</a:t>
            </a:r>
          </a:p>
        </p:txBody>
      </p:sp>
    </p:spTree>
    <p:extLst>
      <p:ext uri="{BB962C8B-B14F-4D97-AF65-F5344CB8AC3E}">
        <p14:creationId xmlns:p14="http://schemas.microsoft.com/office/powerpoint/2010/main" val="21625483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zadluženost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</a:t>
            </a:r>
          </a:p>
          <a:p>
            <a:pPr marL="0" indent="0">
              <a:buNone/>
            </a:pPr>
            <a:r>
              <a:rPr lang="cs-CZ" dirty="0"/>
              <a:t>             </a:t>
            </a:r>
            <a:r>
              <a:rPr lang="cs-CZ" b="1" dirty="0"/>
              <a:t>identifikátor úvěrového zatížení fy</a:t>
            </a:r>
          </a:p>
        </p:txBody>
      </p:sp>
    </p:spTree>
    <p:extLst>
      <p:ext uri="{BB962C8B-B14F-4D97-AF65-F5344CB8AC3E}">
        <p14:creationId xmlns:p14="http://schemas.microsoft.com/office/powerpoint/2010/main" val="28860071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FA: analýza soustav ukazatelů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pyramidové rozklady</a:t>
            </a:r>
          </a:p>
          <a:p>
            <a:pPr marL="0" indent="0">
              <a:buNone/>
            </a:pPr>
            <a:r>
              <a:rPr lang="cs-CZ" dirty="0"/>
              <a:t>   (rozklad ukazatelů na dílčí)</a:t>
            </a:r>
          </a:p>
          <a:p>
            <a:endParaRPr lang="cs-CZ" dirty="0"/>
          </a:p>
          <a:p>
            <a:r>
              <a:rPr lang="cs-CZ" dirty="0" err="1"/>
              <a:t>DuPontův</a:t>
            </a:r>
            <a:r>
              <a:rPr lang="cs-CZ" dirty="0"/>
              <a:t> rozklad</a:t>
            </a:r>
          </a:p>
          <a:p>
            <a:pPr marL="0" indent="0">
              <a:buNone/>
            </a:pPr>
            <a:r>
              <a:rPr lang="cs-CZ" dirty="0"/>
              <a:t>     (rozklad ukazatele návratnosti na čistá provozní </a:t>
            </a:r>
          </a:p>
          <a:p>
            <a:pPr marL="0" indent="0">
              <a:buNone/>
            </a:pPr>
            <a:r>
              <a:rPr lang="cs-CZ"/>
              <a:t>       aktiva.)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62702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zisk</a:t>
            </a:r>
            <a:br>
              <a:rPr lang="cs-CZ" dirty="0"/>
            </a:br>
            <a:r>
              <a:rPr lang="cs-CZ" dirty="0"/>
              <a:t>JAK „SE DĚLÁ“?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pPr marL="0" indent="0">
              <a:buNone/>
            </a:pPr>
            <a:r>
              <a:rPr lang="cs-CZ" dirty="0"/>
              <a:t>         snížením nákladů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zvýšením výnosů</a:t>
            </a:r>
          </a:p>
        </p:txBody>
      </p:sp>
    </p:spTree>
    <p:extLst>
      <p:ext uri="{BB962C8B-B14F-4D97-AF65-F5344CB8AC3E}">
        <p14:creationId xmlns:p14="http://schemas.microsoft.com/office/powerpoint/2010/main" val="13081765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now-how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https://</a:t>
            </a:r>
            <a:r>
              <a:rPr lang="cs-CZ" dirty="0">
                <a:hlinkClick r:id="rId2"/>
              </a:rPr>
              <a:t>www.youtube.com/watch?v=c7K4-LUG7BE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6248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Lean</a:t>
            </a:r>
            <a:r>
              <a:rPr lang="cs-CZ" dirty="0"/>
              <a:t> </a:t>
            </a:r>
            <a:r>
              <a:rPr lang="cs-CZ" dirty="0" err="1"/>
              <a:t>Canvas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</p:txBody>
      </p:sp>
      <p:pic>
        <p:nvPicPr>
          <p:cNvPr id="4" name="Picture 4" descr="C:\Users\Uživatel\Pictures\Canv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7992887" cy="47525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367567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příjmy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 </a:t>
            </a:r>
          </a:p>
          <a:p>
            <a:pPr marL="0" indent="0">
              <a:buNone/>
            </a:pPr>
            <a:r>
              <a:rPr lang="cs-CZ" dirty="0"/>
              <a:t>      reálné toky peněz za provedené činnosti firmy</a:t>
            </a:r>
          </a:p>
        </p:txBody>
      </p:sp>
    </p:spTree>
    <p:extLst>
      <p:ext uri="{BB962C8B-B14F-4D97-AF65-F5344CB8AC3E}">
        <p14:creationId xmlns:p14="http://schemas.microsoft.com/office/powerpoint/2010/main" val="10865843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cash </a:t>
            </a:r>
            <a:r>
              <a:rPr lang="cs-CZ" dirty="0" err="1"/>
              <a:t>flow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  příjmy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výdaje</a:t>
            </a:r>
          </a:p>
        </p:txBody>
      </p:sp>
    </p:spTree>
    <p:extLst>
      <p:ext uri="{BB962C8B-B14F-4D97-AF65-F5344CB8AC3E}">
        <p14:creationId xmlns:p14="http://schemas.microsoft.com/office/powerpoint/2010/main" val="33125481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    fixní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variabilní</a:t>
            </a:r>
          </a:p>
        </p:txBody>
      </p:sp>
    </p:spTree>
    <p:extLst>
      <p:ext uri="{BB962C8B-B14F-4D97-AF65-F5344CB8AC3E}">
        <p14:creationId xmlns:p14="http://schemas.microsoft.com/office/powerpoint/2010/main" val="40439816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BEP</a:t>
            </a:r>
          </a:p>
        </p:txBody>
      </p:sp>
      <p:pic>
        <p:nvPicPr>
          <p:cNvPr id="2051" name="Picture 3" descr="C:\Users\Pavla Povolná\Pictures\Bodzvratu +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772816"/>
            <a:ext cx="525658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9557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náklady</a:t>
            </a:r>
            <a:br>
              <a:rPr lang="cs-CZ" dirty="0"/>
            </a:br>
            <a:r>
              <a:rPr lang="cs-CZ" dirty="0"/>
              <a:t>(kalkulace ceny)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b="1" dirty="0"/>
          </a:p>
          <a:p>
            <a:endParaRPr lang="cs-CZ" b="1" dirty="0"/>
          </a:p>
          <a:p>
            <a:r>
              <a:rPr lang="cs-CZ" b="1" dirty="0"/>
              <a:t>přímé</a:t>
            </a:r>
            <a:r>
              <a:rPr lang="cs-CZ" dirty="0"/>
              <a:t> – stanoveny na jednotku produkce </a:t>
            </a:r>
          </a:p>
          <a:p>
            <a:pPr marL="0" indent="0">
              <a:buNone/>
            </a:pPr>
            <a:r>
              <a:rPr lang="cs-CZ" dirty="0"/>
              <a:t>      (základní materiál, mzdy výrobních dělníků)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nepřímé (režijní)</a:t>
            </a:r>
            <a:r>
              <a:rPr lang="cs-CZ" dirty="0"/>
              <a:t> - jsou společné celé produkci </a:t>
            </a:r>
          </a:p>
          <a:p>
            <a:pPr marL="0" indent="0">
              <a:buNone/>
            </a:pPr>
            <a:r>
              <a:rPr lang="cs-CZ" dirty="0"/>
              <a:t>       (např. odpisy, nájemné apod.)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41588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náklady</a:t>
            </a:r>
            <a:br>
              <a:rPr lang="cs-CZ" dirty="0"/>
            </a:br>
            <a:r>
              <a:rPr lang="cs-CZ" dirty="0"/>
              <a:t>(účetnictví)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b="1" dirty="0"/>
          </a:p>
          <a:p>
            <a:r>
              <a:rPr lang="cs-CZ" b="1" dirty="0"/>
              <a:t>provozní</a:t>
            </a:r>
            <a:r>
              <a:rPr lang="cs-CZ" dirty="0"/>
              <a:t> - zejména spotřeba materiálu a energií, náklady na opravy a údržbu, mzdové náklady či odpisy.</a:t>
            </a:r>
          </a:p>
          <a:p>
            <a:endParaRPr lang="cs-CZ" dirty="0"/>
          </a:p>
          <a:p>
            <a:r>
              <a:rPr lang="cs-CZ" b="1" dirty="0"/>
              <a:t>finanční</a:t>
            </a:r>
            <a:r>
              <a:rPr lang="cs-CZ" dirty="0"/>
              <a:t> - zejména bankovní poplatky, úroky z úvěrů.</a:t>
            </a:r>
          </a:p>
          <a:p>
            <a:endParaRPr lang="cs-CZ" dirty="0"/>
          </a:p>
          <a:p>
            <a:r>
              <a:rPr lang="cs-CZ" b="1" dirty="0"/>
              <a:t>mimořádné</a:t>
            </a:r>
            <a:r>
              <a:rPr lang="cs-CZ" dirty="0"/>
              <a:t> - lze je těžko ovlivnit :-( např. škody.</a:t>
            </a:r>
          </a:p>
        </p:txBody>
      </p:sp>
    </p:spTree>
    <p:extLst>
      <p:ext uri="{BB962C8B-B14F-4D97-AF65-F5344CB8AC3E}">
        <p14:creationId xmlns:p14="http://schemas.microsoft.com/office/powerpoint/2010/main" val="231631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náklady</a:t>
            </a:r>
            <a:br>
              <a:rPr lang="cs-CZ" dirty="0"/>
            </a:br>
            <a:r>
              <a:rPr lang="cs-CZ" dirty="0"/>
              <a:t>(„ekonomicky-teoreticky“)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b="1" dirty="0"/>
          </a:p>
          <a:p>
            <a:r>
              <a:rPr lang="cs-CZ" b="1" dirty="0"/>
              <a:t>explicitní</a:t>
            </a:r>
            <a:r>
              <a:rPr lang="cs-CZ" dirty="0"/>
              <a:t> - jsou to účetní náklady skutečně vynaložené.</a:t>
            </a:r>
          </a:p>
          <a:p>
            <a:endParaRPr lang="cs-CZ" dirty="0"/>
          </a:p>
          <a:p>
            <a:r>
              <a:rPr lang="cs-CZ" b="1" dirty="0"/>
              <a:t>implicitní</a:t>
            </a:r>
            <a:r>
              <a:rPr lang="cs-CZ" dirty="0"/>
              <a:t> - náklady, která firma nehradí  náklady obětovaných příležitostí.</a:t>
            </a:r>
          </a:p>
        </p:txBody>
      </p:sp>
    </p:spTree>
    <p:extLst>
      <p:ext uri="{BB962C8B-B14F-4D97-AF65-F5344CB8AC3E}">
        <p14:creationId xmlns:p14="http://schemas.microsoft.com/office/powerpoint/2010/main" val="8941492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utopené náklady</a:t>
            </a:r>
          </a:p>
        </p:txBody>
      </p:sp>
      <p:pic>
        <p:nvPicPr>
          <p:cNvPr id="1026" name="Picture 2" descr="C:\Users\Pavla Povolná\Pictures\utopenec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916832"/>
            <a:ext cx="3024336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9143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</a:t>
            </a:r>
          </a:p>
        </p:txBody>
      </p:sp>
      <p:pic>
        <p:nvPicPr>
          <p:cNvPr id="4098" name="Picture 2" descr="C:\Users\Pavla Povolná\Pictures\rozvaha-rozpis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344" y="1700808"/>
            <a:ext cx="5356800" cy="4464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69715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vnější prostředí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PESTEL</a:t>
            </a:r>
          </a:p>
          <a:p>
            <a:endParaRPr lang="cs-CZ" dirty="0"/>
          </a:p>
          <a:p>
            <a:r>
              <a:rPr lang="cs-CZ" dirty="0" err="1"/>
              <a:t>Porterův</a:t>
            </a:r>
            <a:r>
              <a:rPr lang="cs-CZ" dirty="0"/>
              <a:t> model pěti sil (5F)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8468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životnost jednotlivých „políček“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CO KONKRÉTNĚ pro TO uděláte? </a:t>
            </a:r>
          </a:p>
          <a:p>
            <a:pPr marL="0" indent="0">
              <a:buNone/>
            </a:pPr>
            <a:r>
              <a:rPr lang="cs-CZ" dirty="0"/>
              <a:t>                  popis procesu (postup: step by step)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prostředí realizace (vnější a vnitřní podmínky)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zdroje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produkt/služba</a:t>
            </a:r>
          </a:p>
          <a:p>
            <a:pPr marL="2194560" lvl="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40726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PEST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503920" cy="4572000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Makroprostředí</a:t>
            </a:r>
          </a:p>
          <a:p>
            <a:endParaRPr lang="cs-CZ" dirty="0"/>
          </a:p>
          <a:p>
            <a:r>
              <a:rPr lang="cs-CZ" dirty="0"/>
              <a:t>základ pro SWOT analýzu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/>
              <a:t>3 základní otázky PEST</a:t>
            </a:r>
            <a:br>
              <a:rPr lang="cs-CZ" dirty="0"/>
            </a:br>
            <a:r>
              <a:rPr lang="cs-CZ" dirty="0" err="1"/>
              <a:t>makrookolí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které faktory mají vliv na podnik </a:t>
            </a:r>
          </a:p>
          <a:p>
            <a:endParaRPr lang="cs-CZ" dirty="0"/>
          </a:p>
          <a:p>
            <a:r>
              <a:rPr lang="cs-CZ" dirty="0"/>
              <a:t>jaké jsou možné účinky těchto faktorů</a:t>
            </a:r>
          </a:p>
          <a:p>
            <a:endParaRPr lang="cs-CZ" dirty="0"/>
          </a:p>
          <a:p>
            <a:r>
              <a:rPr lang="cs-CZ" dirty="0"/>
              <a:t>které jsou v blízké budoucnosti pro podnik nejdůležitější?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FAKTORY a VLIVY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vliv na podnik</a:t>
            </a:r>
          </a:p>
          <a:p>
            <a:endParaRPr lang="cs-CZ" dirty="0"/>
          </a:p>
          <a:p>
            <a:r>
              <a:rPr lang="cs-CZ" dirty="0"/>
              <a:t>účinky</a:t>
            </a:r>
          </a:p>
          <a:p>
            <a:endParaRPr lang="cs-CZ" dirty="0"/>
          </a:p>
          <a:p>
            <a:r>
              <a:rPr lang="cs-CZ" dirty="0"/>
              <a:t>význam/t</a:t>
            </a:r>
          </a:p>
        </p:txBody>
      </p:sp>
    </p:spTree>
    <p:extLst>
      <p:ext uri="{BB962C8B-B14F-4D97-AF65-F5344CB8AC3E}">
        <p14:creationId xmlns:p14="http://schemas.microsoft.com/office/powerpoint/2010/main" val="4913246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PESTEL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844824"/>
            <a:ext cx="8503920" cy="4392488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/>
              <a:t>P</a:t>
            </a:r>
            <a:r>
              <a:rPr lang="cs-CZ" dirty="0"/>
              <a:t>olitické vlivy</a:t>
            </a:r>
          </a:p>
          <a:p>
            <a:pPr marL="0" indent="0">
              <a:buNone/>
            </a:pPr>
            <a:r>
              <a:rPr lang="cs-CZ" dirty="0"/>
              <a:t>     Instituce přímo i nepřímo se podílející na řízení státu</a:t>
            </a:r>
          </a:p>
          <a:p>
            <a:pPr marL="0" indent="0">
              <a:buNone/>
            </a:pPr>
            <a:r>
              <a:rPr lang="cs-CZ" dirty="0"/>
              <a:t>    (antimonopolní zákony, ochrana ŽP, ochrana spotřebitele, </a:t>
            </a:r>
          </a:p>
          <a:p>
            <a:pPr marL="0" indent="0">
              <a:buNone/>
            </a:pPr>
            <a:r>
              <a:rPr lang="cs-CZ" dirty="0"/>
              <a:t>     odstoupení od smlouvy, daňová politika, regulace zahraničního</a:t>
            </a:r>
          </a:p>
          <a:p>
            <a:pPr marL="0" indent="0">
              <a:buNone/>
            </a:pPr>
            <a:r>
              <a:rPr lang="cs-CZ" dirty="0"/>
              <a:t>     obchodu, pracovní právo, politická stabilita)</a:t>
            </a:r>
          </a:p>
          <a:p>
            <a:r>
              <a:rPr lang="cs-CZ" b="1" dirty="0"/>
              <a:t>E</a:t>
            </a:r>
            <a:r>
              <a:rPr lang="cs-CZ" dirty="0"/>
              <a:t>konomické fa</a:t>
            </a:r>
          </a:p>
          <a:p>
            <a:pPr marL="0" indent="0">
              <a:buNone/>
            </a:pPr>
            <a:r>
              <a:rPr lang="cs-CZ" dirty="0"/>
              <a:t>    (hospodářské cykly, trendy HDP, devizové kurzy, kupní síla, </a:t>
            </a:r>
          </a:p>
          <a:p>
            <a:pPr marL="0" indent="0">
              <a:buNone/>
            </a:pPr>
            <a:r>
              <a:rPr lang="cs-CZ" dirty="0"/>
              <a:t>      úrokové míry, nezaměstnanost, inflace, nezaměstnanost, daňové </a:t>
            </a:r>
          </a:p>
          <a:p>
            <a:pPr marL="0" indent="0">
              <a:buNone/>
            </a:pPr>
            <a:r>
              <a:rPr lang="cs-CZ" dirty="0"/>
              <a:t>      zatížení)</a:t>
            </a:r>
          </a:p>
          <a:p>
            <a:r>
              <a:rPr lang="cs-CZ" b="1" dirty="0"/>
              <a:t>S</a:t>
            </a:r>
            <a:r>
              <a:rPr lang="cs-CZ" dirty="0"/>
              <a:t>ociálně – kulturní fa</a:t>
            </a:r>
          </a:p>
          <a:p>
            <a:r>
              <a:rPr lang="cs-CZ" dirty="0"/>
              <a:t>(demografie, mobilita, vzdělání, hodnotový systém</a:t>
            </a:r>
          </a:p>
          <a:p>
            <a:r>
              <a:rPr lang="cs-CZ" b="1" dirty="0"/>
              <a:t>T</a:t>
            </a:r>
            <a:r>
              <a:rPr lang="cs-CZ" dirty="0"/>
              <a:t>echnologické vlivy (R a D)</a:t>
            </a:r>
          </a:p>
          <a:p>
            <a:r>
              <a:rPr lang="cs-CZ" b="1" dirty="0"/>
              <a:t>E</a:t>
            </a:r>
            <a:r>
              <a:rPr lang="cs-CZ" dirty="0"/>
              <a:t>kologické fa</a:t>
            </a:r>
          </a:p>
          <a:p>
            <a:r>
              <a:rPr lang="cs-CZ" b="1" dirty="0"/>
              <a:t>L</a:t>
            </a:r>
            <a:r>
              <a:rPr lang="cs-CZ" dirty="0"/>
              <a:t>egislativní (národní a evropské normy)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Porterův</a:t>
            </a:r>
            <a:r>
              <a:rPr lang="cs-CZ" dirty="0"/>
              <a:t> model</a:t>
            </a:r>
            <a:br>
              <a:rPr lang="cs-CZ" dirty="0"/>
            </a:br>
            <a:r>
              <a:rPr lang="cs-CZ" dirty="0"/>
              <a:t>(analýza okolí)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dodavatel</a:t>
            </a:r>
          </a:p>
          <a:p>
            <a:endParaRPr lang="cs-CZ" dirty="0"/>
          </a:p>
          <a:p>
            <a:r>
              <a:rPr lang="cs-CZ" dirty="0"/>
              <a:t>substituty</a:t>
            </a:r>
          </a:p>
          <a:p>
            <a:endParaRPr lang="cs-CZ" dirty="0"/>
          </a:p>
          <a:p>
            <a:r>
              <a:rPr lang="cs-CZ" dirty="0"/>
              <a:t>rivalita firem</a:t>
            </a:r>
          </a:p>
          <a:p>
            <a:endParaRPr lang="cs-CZ" dirty="0"/>
          </a:p>
          <a:p>
            <a:r>
              <a:rPr lang="cs-CZ" dirty="0"/>
              <a:t>zákazníci</a:t>
            </a:r>
          </a:p>
          <a:p>
            <a:endParaRPr lang="cs-CZ" dirty="0"/>
          </a:p>
          <a:p>
            <a:r>
              <a:rPr lang="cs-CZ" dirty="0"/>
              <a:t>noví konkurenti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Porterův</a:t>
            </a:r>
            <a:r>
              <a:rPr lang="cs-CZ" dirty="0"/>
              <a:t> model – </a:t>
            </a:r>
            <a:r>
              <a:rPr lang="cs-CZ" dirty="0" err="1"/>
              <a:t>five</a:t>
            </a:r>
            <a:r>
              <a:rPr lang="cs-CZ" dirty="0"/>
              <a:t> </a:t>
            </a:r>
            <a:r>
              <a:rPr lang="cs-CZ" dirty="0" err="1"/>
              <a:t>forces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/>
              <a:t>zákazníci</a:t>
            </a:r>
          </a:p>
          <a:p>
            <a:endParaRPr lang="cs-CZ" dirty="0"/>
          </a:p>
          <a:p>
            <a:r>
              <a:rPr lang="cs-CZ" dirty="0"/>
              <a:t>dodavatelé</a:t>
            </a:r>
          </a:p>
          <a:p>
            <a:endParaRPr lang="cs-CZ" dirty="0"/>
          </a:p>
          <a:p>
            <a:r>
              <a:rPr lang="cs-CZ" dirty="0"/>
              <a:t>noví konkurenti</a:t>
            </a:r>
          </a:p>
          <a:p>
            <a:endParaRPr lang="cs-CZ" dirty="0"/>
          </a:p>
          <a:p>
            <a:r>
              <a:rPr lang="cs-CZ" dirty="0"/>
              <a:t>substituty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rivalita firem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konkurence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vědomí existence</a:t>
            </a:r>
          </a:p>
          <a:p>
            <a:endParaRPr lang="cs-CZ" dirty="0"/>
          </a:p>
          <a:p>
            <a:r>
              <a:rPr lang="cs-CZ" dirty="0"/>
              <a:t>malí konkurenti</a:t>
            </a:r>
          </a:p>
          <a:p>
            <a:endParaRPr lang="cs-CZ" dirty="0"/>
          </a:p>
          <a:p>
            <a:r>
              <a:rPr lang="cs-CZ" dirty="0"/>
              <a:t>skuteční</a:t>
            </a:r>
          </a:p>
          <a:p>
            <a:endParaRPr lang="cs-CZ" dirty="0"/>
          </a:p>
          <a:p>
            <a:r>
              <a:rPr lang="cs-CZ" dirty="0"/>
              <a:t>přednosti</a:t>
            </a:r>
          </a:p>
          <a:p>
            <a:pPr>
              <a:buNone/>
            </a:pPr>
            <a:r>
              <a:rPr lang="cs-CZ" dirty="0"/>
              <a:t>     (dotaz na zákazníka)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vědomí existence</a:t>
            </a:r>
          </a:p>
          <a:p>
            <a:endParaRPr lang="cs-CZ" dirty="0"/>
          </a:p>
          <a:p>
            <a:r>
              <a:rPr lang="cs-CZ" dirty="0"/>
              <a:t>velcí konkurenti</a:t>
            </a:r>
          </a:p>
          <a:p>
            <a:endParaRPr lang="cs-CZ" dirty="0"/>
          </a:p>
          <a:p>
            <a:r>
              <a:rPr lang="cs-CZ" dirty="0"/>
              <a:t>potenciální</a:t>
            </a:r>
          </a:p>
          <a:p>
            <a:endParaRPr lang="cs-CZ" dirty="0"/>
          </a:p>
          <a:p>
            <a:r>
              <a:rPr lang="cs-CZ" dirty="0"/>
              <a:t>nedostatky</a:t>
            </a:r>
          </a:p>
          <a:p>
            <a:pPr>
              <a:buNone/>
            </a:pPr>
            <a:r>
              <a:rPr lang="cs-CZ" dirty="0"/>
              <a:t>    (dotaz na zákazníka)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Marketingová strategie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výběr cílového trhu</a:t>
            </a:r>
          </a:p>
          <a:p>
            <a:endParaRPr lang="cs-CZ" dirty="0"/>
          </a:p>
          <a:p>
            <a:r>
              <a:rPr lang="cs-CZ" dirty="0"/>
              <a:t>určení tržní pozice produktu</a:t>
            </a:r>
          </a:p>
          <a:p>
            <a:endParaRPr lang="cs-CZ" dirty="0"/>
          </a:p>
          <a:p>
            <a:r>
              <a:rPr lang="cs-CZ" dirty="0"/>
              <a:t>rozhodnutí o marketingovém mixu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Marketingová strategie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    </a:t>
            </a:r>
          </a:p>
          <a:p>
            <a:pPr>
              <a:buNone/>
            </a:pPr>
            <a:r>
              <a:rPr lang="cs-CZ" dirty="0"/>
              <a:t>    výběr cílového trhu</a:t>
            </a:r>
          </a:p>
          <a:p>
            <a:pPr>
              <a:buNone/>
            </a:pPr>
            <a:r>
              <a:rPr lang="cs-CZ" dirty="0"/>
              <a:t>    předchozí segmentace</a:t>
            </a:r>
          </a:p>
          <a:p>
            <a:pPr>
              <a:buNone/>
            </a:pPr>
            <a:r>
              <a:rPr lang="cs-CZ" dirty="0"/>
              <a:t>     Hodnota trhu: velikost a kupní síla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Marketingová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      </a:t>
            </a:r>
          </a:p>
          <a:p>
            <a:pPr>
              <a:buNone/>
            </a:pPr>
            <a:r>
              <a:rPr lang="cs-CZ" dirty="0"/>
              <a:t>                          určení tržní pozice produktu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 identifikace možné konkurenční výhody produktu, </a:t>
            </a:r>
          </a:p>
          <a:p>
            <a:r>
              <a:rPr lang="cs-CZ" dirty="0"/>
              <a:t> soulad s marketingovým posláním firmy a jejími  možnostmi, přednost vůči konkurenci.</a:t>
            </a:r>
          </a:p>
          <a:p>
            <a:r>
              <a:rPr lang="cs-CZ" dirty="0"/>
              <a:t>efektivní způsob komunikace a propagace výhody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související oblasti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plánování (</a:t>
            </a:r>
            <a:r>
              <a:rPr lang="cs-CZ" dirty="0" err="1"/>
              <a:t>planning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rozhodování (</a:t>
            </a:r>
            <a:r>
              <a:rPr lang="cs-CZ" dirty="0" err="1"/>
              <a:t>decision</a:t>
            </a:r>
            <a:r>
              <a:rPr lang="cs-CZ" dirty="0"/>
              <a:t> </a:t>
            </a:r>
            <a:r>
              <a:rPr lang="cs-CZ" dirty="0" err="1"/>
              <a:t>making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řízení rizik (risk management)</a:t>
            </a:r>
          </a:p>
          <a:p>
            <a:endParaRPr lang="cs-CZ" dirty="0"/>
          </a:p>
          <a:p>
            <a:r>
              <a:rPr lang="cs-CZ" dirty="0"/>
              <a:t>strategické řízení (</a:t>
            </a:r>
            <a:r>
              <a:rPr lang="cs-CZ" dirty="0" err="1"/>
              <a:t>strategic</a:t>
            </a:r>
            <a:r>
              <a:rPr lang="cs-CZ" dirty="0"/>
              <a:t> management)</a:t>
            </a:r>
          </a:p>
        </p:txBody>
      </p:sp>
    </p:spTree>
    <p:extLst>
      <p:ext uri="{BB962C8B-B14F-4D97-AF65-F5344CB8AC3E}">
        <p14:creationId xmlns:p14="http://schemas.microsoft.com/office/powerpoint/2010/main" val="63782038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Marketingová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       marketingový mix</a:t>
            </a:r>
          </a:p>
          <a:p>
            <a:pPr>
              <a:buNone/>
            </a:pPr>
            <a:r>
              <a:rPr lang="cs-CZ" dirty="0"/>
              <a:t>                     4P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produkt (</a:t>
            </a:r>
            <a:r>
              <a:rPr lang="cs-CZ" b="1" dirty="0" err="1"/>
              <a:t>p</a:t>
            </a:r>
            <a:r>
              <a:rPr lang="cs-CZ" dirty="0" err="1"/>
              <a:t>roduct</a:t>
            </a:r>
            <a:r>
              <a:rPr lang="cs-CZ" dirty="0"/>
              <a:t>)</a:t>
            </a:r>
          </a:p>
          <a:p>
            <a:r>
              <a:rPr lang="cs-CZ" dirty="0"/>
              <a:t>cena (</a:t>
            </a:r>
            <a:r>
              <a:rPr lang="cs-CZ" b="1" dirty="0" err="1"/>
              <a:t>p</a:t>
            </a:r>
            <a:r>
              <a:rPr lang="cs-CZ" dirty="0" err="1"/>
              <a:t>rice</a:t>
            </a:r>
            <a:r>
              <a:rPr lang="cs-CZ" dirty="0"/>
              <a:t>)</a:t>
            </a:r>
          </a:p>
          <a:p>
            <a:r>
              <a:rPr lang="cs-CZ" dirty="0"/>
              <a:t>distribuce (</a:t>
            </a:r>
            <a:r>
              <a:rPr lang="cs-CZ" b="1" dirty="0" err="1"/>
              <a:t>p</a:t>
            </a:r>
            <a:r>
              <a:rPr lang="cs-CZ" dirty="0" err="1"/>
              <a:t>lace</a:t>
            </a:r>
            <a:r>
              <a:rPr lang="cs-CZ" dirty="0"/>
              <a:t>)</a:t>
            </a:r>
          </a:p>
          <a:p>
            <a:r>
              <a:rPr lang="cs-CZ" dirty="0"/>
              <a:t>propagace (</a:t>
            </a:r>
            <a:r>
              <a:rPr lang="cs-CZ" b="1" dirty="0" err="1"/>
              <a:t>p</a:t>
            </a:r>
            <a:r>
              <a:rPr lang="cs-CZ" dirty="0" err="1"/>
              <a:t>romotion</a:t>
            </a:r>
            <a:r>
              <a:rPr lang="cs-CZ" dirty="0"/>
              <a:t>)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  <a:p>
            <a:pPr>
              <a:buNone/>
            </a:pPr>
            <a:r>
              <a:rPr lang="cs-CZ" dirty="0"/>
              <a:t>      marketingový mix</a:t>
            </a:r>
          </a:p>
          <a:p>
            <a:pPr>
              <a:buNone/>
            </a:pPr>
            <a:r>
              <a:rPr lang="cs-CZ" dirty="0"/>
              <a:t>                    4C</a:t>
            </a:r>
          </a:p>
          <a:p>
            <a:r>
              <a:rPr lang="cs-CZ" dirty="0"/>
              <a:t>zákazník (</a:t>
            </a:r>
            <a:r>
              <a:rPr lang="cs-CZ" b="1" dirty="0" err="1"/>
              <a:t>c</a:t>
            </a:r>
            <a:r>
              <a:rPr lang="cs-CZ" dirty="0" err="1"/>
              <a:t>ustomer</a:t>
            </a:r>
            <a:r>
              <a:rPr lang="cs-CZ" dirty="0"/>
              <a:t>)</a:t>
            </a:r>
          </a:p>
          <a:p>
            <a:r>
              <a:rPr lang="cs-CZ" dirty="0"/>
              <a:t>náklady na zákazníka (</a:t>
            </a:r>
            <a:r>
              <a:rPr lang="cs-CZ" b="1" dirty="0" err="1"/>
              <a:t>c</a:t>
            </a:r>
            <a:r>
              <a:rPr lang="cs-CZ" dirty="0" err="1"/>
              <a:t>ost</a:t>
            </a:r>
            <a:r>
              <a:rPr lang="cs-CZ" dirty="0"/>
              <a:t>)</a:t>
            </a:r>
          </a:p>
          <a:p>
            <a:r>
              <a:rPr lang="cs-CZ" dirty="0"/>
              <a:t>pohodlná dostupnost (</a:t>
            </a:r>
            <a:r>
              <a:rPr lang="cs-CZ" b="1" dirty="0" err="1"/>
              <a:t>c</a:t>
            </a:r>
            <a:r>
              <a:rPr lang="cs-CZ" dirty="0" err="1"/>
              <a:t>onvenience</a:t>
            </a:r>
            <a:r>
              <a:rPr lang="cs-CZ" dirty="0"/>
              <a:t>)</a:t>
            </a:r>
          </a:p>
          <a:p>
            <a:r>
              <a:rPr lang="cs-CZ" dirty="0"/>
              <a:t>komunikace (</a:t>
            </a:r>
            <a:r>
              <a:rPr lang="cs-CZ" b="1" dirty="0" err="1"/>
              <a:t>c</a:t>
            </a:r>
            <a:r>
              <a:rPr lang="cs-CZ" dirty="0" err="1"/>
              <a:t>ommunications</a:t>
            </a:r>
            <a:r>
              <a:rPr lang="cs-CZ" dirty="0"/>
              <a:t>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Marketingový mix – 4P</a:t>
            </a:r>
          </a:p>
        </p:txBody>
      </p:sp>
      <p:pic>
        <p:nvPicPr>
          <p:cNvPr id="18434" name="Picture 2" descr="C:\Users\Uživatel\Pictures\stůl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2060848"/>
            <a:ext cx="4896544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908720"/>
          </a:xfrm>
        </p:spPr>
        <p:txBody>
          <a:bodyPr/>
          <a:lstStyle/>
          <a:p>
            <a:r>
              <a:rPr lang="cs-CZ" dirty="0"/>
              <a:t>4+3=7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politics</a:t>
            </a:r>
            <a:r>
              <a:rPr lang="cs-CZ" dirty="0"/>
              <a:t> (politicko-společenské rozhodnutí)</a:t>
            </a:r>
          </a:p>
          <a:p>
            <a:endParaRPr lang="cs-CZ" dirty="0"/>
          </a:p>
          <a:p>
            <a:r>
              <a:rPr lang="cs-CZ" dirty="0"/>
              <a:t>public </a:t>
            </a:r>
            <a:r>
              <a:rPr lang="cs-CZ" dirty="0" err="1"/>
              <a:t>opinion</a:t>
            </a:r>
            <a:r>
              <a:rPr lang="cs-CZ" dirty="0"/>
              <a:t> (veřejné mínění)</a:t>
            </a:r>
          </a:p>
          <a:p>
            <a:endParaRPr lang="cs-CZ" dirty="0"/>
          </a:p>
          <a:p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(lidské zdroje)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https://www.businessinfo.cz/cs/clanky/podnikatelsky-plan-a-strategie-23349.html#!</a:t>
            </a:r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SWOT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</a:t>
            </a:r>
          </a:p>
          <a:p>
            <a:pPr marL="0" indent="0">
              <a:buNone/>
            </a:pPr>
            <a:r>
              <a:rPr lang="cs-CZ" dirty="0"/>
              <a:t>                      pomůcka pro volbu strategie</a:t>
            </a:r>
          </a:p>
        </p:txBody>
      </p:sp>
    </p:spTree>
    <p:extLst>
      <p:ext uri="{BB962C8B-B14F-4D97-AF65-F5344CB8AC3E}">
        <p14:creationId xmlns:p14="http://schemas.microsoft.com/office/powerpoint/2010/main" val="22803056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SWOT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err="1"/>
              <a:t>Strengths</a:t>
            </a:r>
            <a:r>
              <a:rPr lang="cs-CZ" dirty="0"/>
              <a:t> –silné stránky </a:t>
            </a:r>
          </a:p>
          <a:p>
            <a:endParaRPr lang="cs-CZ" dirty="0"/>
          </a:p>
          <a:p>
            <a:r>
              <a:rPr lang="cs-CZ" dirty="0" err="1"/>
              <a:t>Weaknesses</a:t>
            </a:r>
            <a:r>
              <a:rPr lang="cs-CZ" dirty="0"/>
              <a:t> –slabé stránky </a:t>
            </a:r>
          </a:p>
          <a:p>
            <a:endParaRPr lang="cs-CZ" dirty="0"/>
          </a:p>
          <a:p>
            <a:r>
              <a:rPr lang="cs-CZ" dirty="0" err="1"/>
              <a:t>Opportunities</a:t>
            </a:r>
            <a:r>
              <a:rPr lang="cs-CZ" dirty="0"/>
              <a:t> –příležitosti </a:t>
            </a:r>
          </a:p>
          <a:p>
            <a:endParaRPr lang="cs-CZ" dirty="0"/>
          </a:p>
          <a:p>
            <a:r>
              <a:rPr lang="cs-CZ" dirty="0" err="1"/>
              <a:t>Threats</a:t>
            </a:r>
            <a:r>
              <a:rPr lang="cs-CZ" dirty="0"/>
              <a:t> –hrozby </a:t>
            </a:r>
          </a:p>
        </p:txBody>
      </p:sp>
    </p:spTree>
    <p:extLst>
      <p:ext uri="{BB962C8B-B14F-4D97-AF65-F5344CB8AC3E}">
        <p14:creationId xmlns:p14="http://schemas.microsoft.com/office/powerpoint/2010/main" val="84545674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SWOT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44824"/>
            <a:ext cx="7056784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822075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cs-CZ" dirty="0" err="1"/>
              <a:t>Gantův</a:t>
            </a:r>
            <a:r>
              <a:rPr lang="cs-CZ" dirty="0"/>
              <a:t> graf</a:t>
            </a:r>
            <a:br>
              <a:rPr lang="cs-CZ" dirty="0"/>
            </a:br>
            <a:r>
              <a:rPr lang="cs-CZ" dirty="0"/>
              <a:t>(časový plán aktivit)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074" name="Picture 2" descr="C:\Users\Pavla Povolná\Pictures\Gant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276872"/>
            <a:ext cx="6120680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423204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rizik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aktivum</a:t>
            </a:r>
            <a:r>
              <a:rPr lang="cs-CZ" dirty="0"/>
              <a:t> (</a:t>
            </a:r>
            <a:r>
              <a:rPr lang="cs-CZ" dirty="0" err="1"/>
              <a:t>asset</a:t>
            </a:r>
            <a:r>
              <a:rPr lang="cs-CZ" dirty="0"/>
              <a:t>) –co má být chráněno</a:t>
            </a:r>
          </a:p>
          <a:p>
            <a:endParaRPr lang="cs-CZ" dirty="0"/>
          </a:p>
          <a:p>
            <a:r>
              <a:rPr lang="cs-CZ" b="1" dirty="0"/>
              <a:t>hrozba</a:t>
            </a:r>
            <a:r>
              <a:rPr lang="cs-CZ" dirty="0"/>
              <a:t> (</a:t>
            </a:r>
            <a:r>
              <a:rPr lang="cs-CZ" dirty="0" err="1"/>
              <a:t>threat</a:t>
            </a:r>
            <a:r>
              <a:rPr lang="cs-CZ" dirty="0"/>
              <a:t>) – narušení důvěrnosti, integrity a dostupnosti aktiva</a:t>
            </a:r>
          </a:p>
          <a:p>
            <a:endParaRPr lang="cs-CZ" dirty="0"/>
          </a:p>
          <a:p>
            <a:r>
              <a:rPr lang="cs-CZ" b="1" dirty="0"/>
              <a:t>zranitelnost</a:t>
            </a:r>
            <a:r>
              <a:rPr lang="cs-CZ" dirty="0"/>
              <a:t> (vulnerability) – vlastnost aktiva nebo slabina na úrovni fyzické, logické nebo administrativní bezpečnosti, která může být zneužita hrozbou</a:t>
            </a:r>
          </a:p>
          <a:p>
            <a:endParaRPr lang="cs-CZ" dirty="0"/>
          </a:p>
          <a:p>
            <a:r>
              <a:rPr lang="cs-CZ" b="1" dirty="0"/>
              <a:t>riziko</a:t>
            </a:r>
            <a:r>
              <a:rPr lang="cs-CZ" dirty="0"/>
              <a:t> – pravděpodobnost, že hrozba zneužije zranitelnost a způsobí narušení důvěrnosti, integrity nebo dostupnosti</a:t>
            </a:r>
          </a:p>
          <a:p>
            <a:endParaRPr lang="cs-CZ" dirty="0"/>
          </a:p>
          <a:p>
            <a:r>
              <a:rPr lang="cs-CZ" b="1" dirty="0"/>
              <a:t>opatření</a:t>
            </a:r>
            <a:r>
              <a:rPr lang="cs-CZ" dirty="0"/>
              <a:t> (</a:t>
            </a:r>
            <a:r>
              <a:rPr lang="cs-CZ" dirty="0" err="1"/>
              <a:t>countermeasure</a:t>
            </a:r>
            <a:r>
              <a:rPr lang="cs-CZ" dirty="0"/>
              <a:t>) – opatření na úrovni fyzické logické nebo administrativní bezpečnosti, které snižuje zranitelnost a chrání aktivum před danou hrozbou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410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BUSINESS PLÁN -  6 hlavních otázek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700808"/>
            <a:ext cx="8503920" cy="4608512"/>
          </a:xfrm>
        </p:spPr>
        <p:txBody>
          <a:bodyPr>
            <a:normAutofit fontScale="85000" lnSpcReduction="20000"/>
          </a:bodyPr>
          <a:lstStyle/>
          <a:p>
            <a:endParaRPr lang="cs-CZ" dirty="0"/>
          </a:p>
          <a:p>
            <a:r>
              <a:rPr lang="cs-CZ" dirty="0"/>
              <a:t>KDO? (zákazník, jeho potřeby a problémy)</a:t>
            </a:r>
          </a:p>
          <a:p>
            <a:endParaRPr lang="cs-CZ" dirty="0"/>
          </a:p>
          <a:p>
            <a:r>
              <a:rPr lang="cs-CZ" dirty="0"/>
              <a:t>PROČ?  (vize, mise, strategické cíle)</a:t>
            </a:r>
          </a:p>
          <a:p>
            <a:endParaRPr lang="cs-CZ" dirty="0"/>
          </a:p>
          <a:p>
            <a:r>
              <a:rPr lang="cs-CZ" dirty="0"/>
              <a:t>JAK? (zisk)</a:t>
            </a:r>
          </a:p>
          <a:p>
            <a:endParaRPr lang="cs-CZ" dirty="0"/>
          </a:p>
          <a:p>
            <a:r>
              <a:rPr lang="cs-CZ" dirty="0"/>
              <a:t>CO a KDY? (akční plán – harmonogram aktivit v čase)</a:t>
            </a:r>
          </a:p>
          <a:p>
            <a:endParaRPr lang="cs-CZ" dirty="0"/>
          </a:p>
          <a:p>
            <a:r>
              <a:rPr lang="cs-CZ" dirty="0"/>
              <a:t>KDE? (finanční plán - zdroje)</a:t>
            </a:r>
          </a:p>
          <a:p>
            <a:endParaRPr lang="cs-CZ" dirty="0"/>
          </a:p>
          <a:p>
            <a:r>
              <a:rPr lang="cs-CZ" dirty="0"/>
              <a:t>KDO? (lidé, týmy, motivace)</a:t>
            </a:r>
          </a:p>
        </p:txBody>
      </p:sp>
    </p:spTree>
    <p:extLst>
      <p:ext uri="{BB962C8B-B14F-4D97-AF65-F5344CB8AC3E}">
        <p14:creationId xmlns:p14="http://schemas.microsoft.com/office/powerpoint/2010/main" val="3990883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PROČ?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hlinkClick r:id="rId2"/>
              </a:rPr>
              <a:t>https://youtu.be/qp0HIF3SfI4?t=119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5:50</a:t>
            </a:r>
          </a:p>
        </p:txBody>
      </p:sp>
    </p:spTree>
    <p:extLst>
      <p:ext uri="{BB962C8B-B14F-4D97-AF65-F5344CB8AC3E}">
        <p14:creationId xmlns:p14="http://schemas.microsoft.com/office/powerpoint/2010/main" val="3577945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testování hypotéz BP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   analýza trhu</a:t>
            </a:r>
          </a:p>
          <a:p>
            <a:r>
              <a:rPr lang="cs-CZ" dirty="0"/>
              <a:t>   analytické nástroje</a:t>
            </a:r>
          </a:p>
          <a:p>
            <a:r>
              <a:rPr lang="cs-CZ" dirty="0"/>
              <a:t>   segmentace</a:t>
            </a:r>
          </a:p>
          <a:p>
            <a:r>
              <a:rPr lang="cs-CZ" dirty="0"/>
              <a:t>   nástroje měření spokojenosti zákazníků</a:t>
            </a:r>
          </a:p>
          <a:p>
            <a:r>
              <a:rPr lang="cs-CZ" dirty="0"/>
              <a:t>   marketingový mix</a:t>
            </a:r>
          </a:p>
          <a:p>
            <a:r>
              <a:rPr lang="cs-CZ" dirty="0"/>
              <a:t>   vztahy mezi řízením lidských zdrojů a strategií pro  </a:t>
            </a:r>
          </a:p>
          <a:p>
            <a:pPr marL="0" indent="0">
              <a:buNone/>
            </a:pPr>
            <a:r>
              <a:rPr lang="cs-CZ" dirty="0"/>
              <a:t>       hlavní část podnikání  </a:t>
            </a:r>
          </a:p>
          <a:p>
            <a:r>
              <a:rPr lang="cs-CZ" dirty="0"/>
              <a:t>   finanční plánování a jeho vztah k tvorbě firemní </a:t>
            </a:r>
          </a:p>
          <a:p>
            <a:pPr marL="0" indent="0">
              <a:buNone/>
            </a:pPr>
            <a:r>
              <a:rPr lang="cs-CZ" dirty="0"/>
              <a:t>       strategie (PESTEL, SWOT), experimentování,</a:t>
            </a:r>
          </a:p>
          <a:p>
            <a:pPr marL="0" indent="0">
              <a:buNone/>
            </a:pPr>
            <a:r>
              <a:rPr lang="cs-CZ" dirty="0"/>
              <a:t>       modely procesů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9616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SWOT</a:t>
            </a:r>
          </a:p>
          <a:p>
            <a:endParaRPr lang="cs-CZ" dirty="0"/>
          </a:p>
          <a:p>
            <a:r>
              <a:rPr lang="cs-CZ" dirty="0"/>
              <a:t>PEST(EL)</a:t>
            </a:r>
          </a:p>
          <a:p>
            <a:endParaRPr lang="cs-CZ" dirty="0"/>
          </a:p>
          <a:p>
            <a:r>
              <a:rPr lang="cs-CZ" dirty="0"/>
              <a:t>MM- 4C,4P</a:t>
            </a:r>
          </a:p>
          <a:p>
            <a:endParaRPr lang="cs-CZ" dirty="0"/>
          </a:p>
          <a:p>
            <a:r>
              <a:rPr lang="cs-CZ" dirty="0"/>
              <a:t>finanční </a:t>
            </a:r>
          </a:p>
          <a:p>
            <a:endParaRPr lang="cs-CZ" dirty="0"/>
          </a:p>
          <a:p>
            <a:r>
              <a:rPr lang="cs-CZ" dirty="0"/>
              <a:t>rizika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9971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1800</TotalTime>
  <Words>1257</Words>
  <Application>Microsoft Office PowerPoint</Application>
  <PresentationFormat>Předvádění na obrazovce (4:3)</PresentationFormat>
  <Paragraphs>416</Paragraphs>
  <Slides>57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57</vt:i4>
      </vt:variant>
    </vt:vector>
  </HeadingPairs>
  <TitlesOfParts>
    <vt:vector size="62" baseType="lpstr">
      <vt:lpstr>Calibri</vt:lpstr>
      <vt:lpstr>Georgia</vt:lpstr>
      <vt:lpstr>Wingdings</vt:lpstr>
      <vt:lpstr>Wingdings 2</vt:lpstr>
      <vt:lpstr>Administrativní</vt:lpstr>
      <vt:lpstr>Finanční řízení a  Business plán II.</vt:lpstr>
      <vt:lpstr>plán (odpole)dne</vt:lpstr>
      <vt:lpstr>Lean Canvas</vt:lpstr>
      <vt:lpstr>životnost jednotlivých „políček“</vt:lpstr>
      <vt:lpstr>související oblasti řízení</vt:lpstr>
      <vt:lpstr>BUSINESS PLÁN -  6 hlavních otázek</vt:lpstr>
      <vt:lpstr>PROČ?</vt:lpstr>
      <vt:lpstr>testování hypotéz BP</vt:lpstr>
      <vt:lpstr>analýzy</vt:lpstr>
      <vt:lpstr>Projekty a jejich hodnocení/postup</vt:lpstr>
      <vt:lpstr>KRITÉRIA HODNOCENÍ BP</vt:lpstr>
      <vt:lpstr>Den D</vt:lpstr>
      <vt:lpstr>ANALÝZA</vt:lpstr>
      <vt:lpstr>vnitřní prostředí</vt:lpstr>
      <vt:lpstr>analýza portfolia</vt:lpstr>
      <vt:lpstr>analýza portfolia</vt:lpstr>
      <vt:lpstr>portfolio</vt:lpstr>
      <vt:lpstr>BCG matice růst trhu a tržní pozice</vt:lpstr>
      <vt:lpstr>finanční analýza</vt:lpstr>
      <vt:lpstr>FA: stavové ukazatele</vt:lpstr>
      <vt:lpstr>FA: rozdílové a tokové ukazatele</vt:lpstr>
      <vt:lpstr>FA: poměrové ukazatele</vt:lpstr>
      <vt:lpstr>rentabilita (výnosnost)</vt:lpstr>
      <vt:lpstr>likvidita</vt:lpstr>
      <vt:lpstr>aktivita</vt:lpstr>
      <vt:lpstr>zadluženost</vt:lpstr>
      <vt:lpstr>FA: analýza soustav ukazatelů</vt:lpstr>
      <vt:lpstr>zisk JAK „SE DĚLÁ“?</vt:lpstr>
      <vt:lpstr>now-how</vt:lpstr>
      <vt:lpstr>příjmy</vt:lpstr>
      <vt:lpstr>  cash flow</vt:lpstr>
      <vt:lpstr>náklady</vt:lpstr>
      <vt:lpstr>BEP</vt:lpstr>
      <vt:lpstr>náklady (kalkulace ceny)</vt:lpstr>
      <vt:lpstr>náklady (účetnictví)</vt:lpstr>
      <vt:lpstr>náklady („ekonomicky-teoreticky“)</vt:lpstr>
      <vt:lpstr>utopené náklady</vt:lpstr>
      <vt:lpstr>ROZVAHA</vt:lpstr>
      <vt:lpstr>vnější prostředí</vt:lpstr>
      <vt:lpstr>PEST analýza</vt:lpstr>
      <vt:lpstr>3 základní otázky PEST makrookolí</vt:lpstr>
      <vt:lpstr>FAKTORY a VLIVY</vt:lpstr>
      <vt:lpstr>PESTEL</vt:lpstr>
      <vt:lpstr>Porterův model (analýza okolí)</vt:lpstr>
      <vt:lpstr>Porterův model – five forces</vt:lpstr>
      <vt:lpstr>Analýza konkurence</vt:lpstr>
      <vt:lpstr>Marketingová strategie</vt:lpstr>
      <vt:lpstr>Marketingová strategie</vt:lpstr>
      <vt:lpstr>Marketingová strategie</vt:lpstr>
      <vt:lpstr>Marketingová strategie</vt:lpstr>
      <vt:lpstr>Marketingový mix – 4P</vt:lpstr>
      <vt:lpstr>4+3=7</vt:lpstr>
      <vt:lpstr>SWOT</vt:lpstr>
      <vt:lpstr>SWOT analýza</vt:lpstr>
      <vt:lpstr>SWOT</vt:lpstr>
      <vt:lpstr>Gantův graf (časový plán aktivit)</vt:lpstr>
      <vt:lpstr>Analýza rizik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řízení a  Business plán</dc:title>
  <dc:creator>Uživatel</dc:creator>
  <cp:lastModifiedBy>katedra.rs</cp:lastModifiedBy>
  <cp:revision>94</cp:revision>
  <dcterms:created xsi:type="dcterms:W3CDTF">2019-10-18T19:09:25Z</dcterms:created>
  <dcterms:modified xsi:type="dcterms:W3CDTF">2019-12-09T11:16:39Z</dcterms:modified>
</cp:coreProperties>
</file>