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E449DBFD-C0D1-CC92-3DDA-4A7F41410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A9F3C312-6F0B-F166-B445-E9FFBB13E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F4A960BC-1EE4-346E-9F2A-4AD5D0E24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797958D9-3DAF-DDA0-78F0-A29E85B677F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EDC71DC-4003-A0A2-F605-4550B0CE562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B1773FB9-75AB-B3FD-8910-1CD446C04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E7F97A8D-C3F3-69EF-9074-0706E9F99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6067C5B4-81AA-5176-CE4C-8125A4A670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AF99DB41-9176-6E7A-C298-CB35B936F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95C49395-8669-CA40-052A-1830A3D798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0A7878F8-D225-EBF5-08E0-417D0D396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21357F79-EE72-28CD-9F58-2F941358D7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46815D56-14AF-A1F1-9533-AC1B2D562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FB8FD693-0A0E-15D3-9682-19EFD0CB39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D3B1265F-7F80-1E7A-B521-4B5F0F646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3BB8EB39-AF38-3A50-F9D5-98943E0EEF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443A6A1A-99E8-4A21-F8B0-0BDD70281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6E8A0A66-E12D-25CE-313C-9A9879A29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589C1879-67A6-FC1D-21BA-66B8D01B1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C557C787-FD40-8C24-1FAC-462A5162E9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E9BD1A81-55BE-DAC8-C764-F62427D37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501188C1-5197-A2C9-2566-C91CA69741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474B6657-951D-39DC-7DE3-886027171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E9B4CF05-19D8-1A3C-5F3F-9438CA580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470AF036-EADC-D57D-4ACE-20393931C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FECC1025-A697-863C-165B-B91599ADE3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38D61FD8-EC88-491F-AE00-2383EF8EA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B4A37706-AD97-0001-AB16-1717428AB4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>
            <a:extLst>
              <a:ext uri="{FF2B5EF4-FFF2-40B4-BE49-F238E27FC236}">
                <a16:creationId xmlns:a16="http://schemas.microsoft.com/office/drawing/2014/main" id="{0B6E2F93-0BDE-4E03-2694-4351AFBB1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EE08E79C-BF77-2C51-80A7-7BEC4A1335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C877870A-7882-92BF-01B6-9E1769084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9915204A-DF7D-5E36-597D-C3DD509DEC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8B358B79-3356-7175-B21E-818991A6C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DB99CDD9-0A85-42A9-06F6-D6C0BF2EA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ADBB9B47-DD12-BFA1-DAF1-CCAA9803A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7C6AF3EE-A74D-22D4-820C-3E34320FB0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A641B5A4-DFEE-CD8A-2804-5E394EF0C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6C0EAF89-2071-5B6A-61FE-7954B4D46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8ED79A1C-5AC7-1395-62BE-32BECB056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32E610E2-F5DE-0C71-9C1E-F75D581C727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55F80A3D-F647-FB97-A4D0-FB7F6417B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949F8F46-0D8B-D505-6F24-DA64AB7679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EA600F6A-E920-7794-12AD-E4A0D064F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949F8F46-0D8B-D505-6F24-DA64AB76793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-14224000" y="-11796713"/>
            <a:ext cx="16638588" cy="124809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EA600F6A-E920-7794-12AD-E4A0D064F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3700" cy="4103688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337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4FBE82A3-A2A9-3D32-5110-F2FCF349EC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Text Box 2">
            <a:extLst>
              <a:ext uri="{FF2B5EF4-FFF2-40B4-BE49-F238E27FC236}">
                <a16:creationId xmlns:a16="http://schemas.microsoft.com/office/drawing/2014/main" id="{BCA87C01-164F-E187-608B-A3B171D7C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406ED241-8124-03CB-6E46-E719FB5AC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423065BE-EF15-BEF3-EADF-4D12ED60B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F47F5AC7-4398-26BB-3F09-D0897039E0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62880891-7180-13AC-2570-DC45EA6FC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D0AADE3D-5D64-492D-64FC-2F268F5D46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5BC69ABD-1F00-6F38-BC2B-C602489AD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F9BBCC9E-FC6C-D145-8211-0EE638C49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B08CDD96-1C6F-7C1C-3F7E-F85183DDD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F821AD21-4079-7DF8-EAB4-035D4ADD8D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FCCCFBE6-4102-8327-9774-808A75959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21F7AADA-725D-DC32-A6A4-F49116580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97357FCF-EC52-5E99-0E42-13B198628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F6DD96-67C9-A0C8-1566-7674F7649A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99B46B-8611-6DA0-A4CC-8363A32FC48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D57213-7DCD-5100-28AC-2114ECAEAF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F0744-B07D-2B46-808A-CDBF43B4978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02238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658677-C881-D04C-FEA2-42E59CC951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E8C9C5-6049-448E-3F5D-D10296D1F9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25F9-633C-708C-F2FB-C0632E5213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7A64D-6E20-F846-81D4-2FF0DC6119F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4909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F06141-9D61-3EA2-D2AD-2B11B1AD746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A03DE5-1908-EA69-8015-6DFF280503A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AC8E8-23D0-3C6B-71F8-DA002DF1C80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7AC0C-48FC-A246-ACD1-500F43A589C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08525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1A8CFA5-0964-71EB-8533-D9609BBEB9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92C100-1180-1265-C01B-27E3D272B6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2ECCB7-DFEF-5CC4-61A3-2EB272DDC2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60E9F-53BE-8543-9ADF-C698F06C0E7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14893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EA448A-0BF9-0AE4-2182-4ADD9F3469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99519-9A73-69F6-CA06-6A69584AF40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B0BAB-E867-96FF-250F-0ABC80AA213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C1D4E-77C2-8249-9577-0F41ED116A6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9566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690474-06EF-0D22-0C54-C45D77B5BE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A73E1C-6A9C-87A4-3E77-E0DA04E036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1F60B9-A0BC-0850-B91A-B08DDBFA101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1DB54-9FF1-8243-82A0-57FA2A6FC35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0916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247214-014D-8620-64C5-405277FFA0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B144787-82FD-073C-E88B-F18F140B0B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0EF8D3B-D549-3ADB-B352-233828211D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66F74-B393-5D4F-8A08-8B8A995B0B5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11078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450FBC-B936-D83A-0374-EE5CC3D9876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B98946D-2620-A022-02EA-BD681EBEE40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CC73DE50-6B2D-74AE-9B49-908E5FB08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C8093-4AB2-5A4A-86E6-992088EB0FB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25751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A18B4B6-C527-D383-B712-A9663B492D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A2DB34-9EF4-2BDA-F19E-B425C8889A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C5FEE7-35A9-0A61-8E91-00FE9F3D6E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798A7-8B1B-3646-810D-8252CD698B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4945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0F9F809F-9675-FCFB-E92F-DD99F4BD04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22F356-143B-28CA-55F1-C5C0A33D360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9AA5B1-AE71-D31A-87B5-C3E9B677A5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2A883-1131-BA4C-BFFE-19F0B22DB0E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8660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C6ACB20-33E1-AB8D-0876-AC3F9FFEB29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05D4ABA-6EDB-02D9-4EB7-CBD9A5DF27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6DB4909-FC14-DC98-595B-5442EB93BEB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F019C-18A6-0C47-8DAA-1E4B2519323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685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2642FDC-824D-CDFA-1CC7-04708F6847E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5B5D691-6F37-0EC7-3EC7-B8665AB87D4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D9E5303-0497-73FA-20B3-34CF26E249D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3E310-48EA-1A47-B3A5-7873D3E0B99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9085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0F25680-0EC2-BB8C-1446-A8662B9BC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CA8CF4-A1B4-0427-B225-F285991E1A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C8DC65F-7422-5D75-3122-9337E674A3D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1371295-B8AE-1E74-31EB-9F0A85BB87D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D9787A-D106-B5A9-E49C-7B8972BDCDF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7358094-28BA-FE42-BA7D-3416B6B38C0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E8553236-6446-67CB-9423-7A02A8F17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FCC87EE-30D0-F16E-D421-C916EC3530E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EA098965-C33A-C06C-9BB1-A056513DF1B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60363" y="301625"/>
            <a:ext cx="8496300" cy="60356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IV. slovesná třída RG obsahuje 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мёрзнуть, гаснут</a:t>
            </a:r>
            <a:r>
              <a:rPr lang="cs-CZ" altLang="de-CZ" sz="2800" i="1">
                <a:latin typeface="Times New Roman" panose="02020603050405020304" pitchFamily="18" charset="0"/>
              </a:rPr>
              <a:t>ь</a:t>
            </a:r>
            <a:r>
              <a:rPr lang="cs-CZ" altLang="de-CZ" sz="2800">
                <a:latin typeface="Times New Roman" panose="02020603050405020304" pitchFamily="18" charset="0"/>
              </a:rPr>
              <a:t>, čili odpovídá 9. třídě u I/Ď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V. třída RG se zakládá na tom, že v infinitivním kmeni je na konci vokál, který v prézentním kmeni chybí a dochází ke kmenovým alternacím: </a:t>
            </a:r>
            <a:r>
              <a:rPr lang="ru-RU" altLang="de-CZ" sz="2800" i="1">
                <a:latin typeface="Times New Roman" panose="02020603050405020304" pitchFamily="18" charset="0"/>
              </a:rPr>
              <a:t>плакать – плачу, брать – беру, врать – вру, колоть – колю</a:t>
            </a:r>
            <a:r>
              <a:rPr lang="cs-CZ" altLang="de-CZ" sz="2800">
                <a:latin typeface="Times New Roman" panose="02020603050405020304" pitchFamily="18" charset="0"/>
              </a:rPr>
              <a:t>. Zde jsou tedy slovesa 6. třídy u I/Ď spojena s typem </a:t>
            </a:r>
            <a:r>
              <a:rPr lang="ru-RU" altLang="de-CZ" sz="2800" i="1">
                <a:latin typeface="Times New Roman" panose="02020603050405020304" pitchFamily="18" charset="0"/>
              </a:rPr>
              <a:t>колоть</a:t>
            </a:r>
            <a:r>
              <a:rPr lang="cs-CZ" altLang="de-CZ" sz="2800">
                <a:latin typeface="Times New Roman" panose="02020603050405020304" pitchFamily="18" charset="0"/>
              </a:rPr>
              <a:t>, který u těchto autorů patří do neproduktivních skupin. V RG tato třída se dále člení do tří podtříd (1. s inf. kmenem na 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a konsonantem v prézentu, druhá s inf. kmenem na </a:t>
            </a:r>
            <a:r>
              <a:rPr lang="cs-CZ" altLang="de-CZ" sz="2800" i="1">
                <a:latin typeface="Times New Roman" panose="02020603050405020304" pitchFamily="18" charset="0"/>
              </a:rPr>
              <a:t>o</a:t>
            </a:r>
            <a:r>
              <a:rPr lang="cs-CZ" altLang="de-CZ" sz="2800">
                <a:latin typeface="Times New Roman" panose="02020603050405020304" pitchFamily="18" charset="0"/>
              </a:rPr>
              <a:t>, třetí s inf. kmenem na </a:t>
            </a:r>
            <a:r>
              <a:rPr lang="cs-CZ" altLang="de-CZ" sz="2800" i="1">
                <a:latin typeface="Times New Roman" panose="02020603050405020304" pitchFamily="18" charset="0"/>
              </a:rPr>
              <a:t>e</a:t>
            </a:r>
            <a:r>
              <a:rPr lang="cs-CZ" altLang="de-CZ" sz="2800">
                <a:latin typeface="Times New Roman" panose="02020603050405020304" pitchFamily="18" charset="0"/>
              </a:rPr>
              <a:t> jako </a:t>
            </a:r>
            <a:r>
              <a:rPr lang="ru-RU" altLang="de-CZ" sz="2800" i="1">
                <a:latin typeface="Times New Roman" panose="02020603050405020304" pitchFamily="18" charset="0"/>
              </a:rPr>
              <a:t>реветь</a:t>
            </a:r>
            <a:r>
              <a:rPr lang="cs-CZ" altLang="de-CZ" sz="2800">
                <a:latin typeface="Times New Roman" panose="02020603050405020304" pitchFamily="18" charset="0"/>
              </a:rPr>
              <a:t>).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Z těchto podtříd má první ještě tři podskupiny: 1. s inf. kmenem na 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a konsonantem jako </a:t>
            </a:r>
            <a:r>
              <a:rPr lang="ru-RU" altLang="de-CZ" sz="2800" i="1">
                <a:latin typeface="Times New Roman" panose="02020603050405020304" pitchFamily="18" charset="0"/>
              </a:rPr>
              <a:t>писать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B0A9C32C-B6EF-56CC-C81F-74F168117E5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357188"/>
            <a:ext cx="8567737" cy="58356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druhá s prézentním kmenem na </a:t>
            </a:r>
            <a:r>
              <a:rPr lang="cs-CZ" altLang="de-CZ" sz="2800" i="1">
                <a:latin typeface="Times New Roman" panose="02020603050405020304" pitchFamily="18" charset="0"/>
              </a:rPr>
              <a:t>j</a:t>
            </a:r>
            <a:r>
              <a:rPr lang="cs-CZ" altLang="de-CZ" sz="2800">
                <a:latin typeface="Times New Roman" panose="02020603050405020304" pitchFamily="18" charset="0"/>
              </a:rPr>
              <a:t> jako </a:t>
            </a:r>
            <a:r>
              <a:rPr lang="ru-RU" altLang="de-CZ" sz="2800" i="1">
                <a:latin typeface="Times New Roman" panose="02020603050405020304" pitchFamily="18" charset="0"/>
              </a:rPr>
              <a:t>смеяться</a:t>
            </a:r>
            <a:r>
              <a:rPr lang="cs-CZ" altLang="de-CZ" sz="2800">
                <a:latin typeface="Times New Roman" panose="02020603050405020304" pitchFamily="18" charset="0"/>
              </a:rPr>
              <a:t>, třetí s inf. kmenem na 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a pohyblivým vokálem jako </a:t>
            </a:r>
            <a:r>
              <a:rPr lang="ru-RU" altLang="de-CZ" sz="2800" i="1">
                <a:latin typeface="Times New Roman" panose="02020603050405020304" pitchFamily="18" charset="0"/>
              </a:rPr>
              <a:t>брать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VI. třída RG obsahuje slovesa, u nichž jsou préteritální a prézentní kmen dle RG totožné: </a:t>
            </a:r>
            <a:r>
              <a:rPr lang="ru-RU" altLang="de-CZ" sz="2800" i="1">
                <a:latin typeface="Times New Roman" panose="02020603050405020304" pitchFamily="18" charset="0"/>
              </a:rPr>
              <a:t>мочь, беречь, лечь, везти, нести, грести, сест</a:t>
            </a:r>
            <a:r>
              <a:rPr lang="cs-CZ" altLang="de-CZ" sz="2800" i="1">
                <a:latin typeface="Times New Roman" panose="02020603050405020304" pitchFamily="18" charset="0"/>
              </a:rPr>
              <a:t>ь</a:t>
            </a:r>
            <a:r>
              <a:rPr lang="cs-CZ" altLang="de-CZ" sz="2800">
                <a:latin typeface="Times New Roman" panose="02020603050405020304" pitchFamily="18" charset="0"/>
              </a:rPr>
              <a:t> atd. Jsou to tedy většinou slovesa 10. třídy I/Ď. „Totožnost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préteritálního a prézentního kmene je relativní, protože prézentní kmen vystupuje vždy ve dvou alomorfech, např. /mog/ -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/mož/, /pek/ - /peč/, ale i /n,os/ - /n,os,/ nebo /v,oz/ -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/v,oz,/. RG je třídí do dvou podtříd, první s velárním kmenem, druhou s ostatními konsonanty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B46FD93F-651B-D833-DEB3-2BA153CBCAA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301625"/>
            <a:ext cx="8513762" cy="63944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VII. slovesná třída RG (1980) jsou 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вести, мести, жить, деть</a:t>
            </a:r>
            <a:r>
              <a:rPr lang="cs-CZ" altLang="de-CZ" sz="2800">
                <a:latin typeface="Times New Roman" panose="02020603050405020304" pitchFamily="18" charset="0"/>
              </a:rPr>
              <a:t>, která u I/Ď patří do 10. třídy nebo k neproduktivním vzorům a izolovaným slovesům. RG tuto třídu definuje výčtem konsonantů, které v prézentním na rozdíl od préteritálního (infinitivního) kmene stojí: /t/, /d/, /v/, /n/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VIII. slovesná třída RG jsou 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давать</a:t>
            </a:r>
            <a:r>
              <a:rPr lang="cs-CZ" altLang="de-CZ" sz="2800">
                <a:latin typeface="Times New Roman" panose="02020603050405020304" pitchFamily="18" charset="0"/>
              </a:rPr>
              <a:t>, u nichž alternuje sufix /va/ infinitivního kmene s /j/ v prézentu. U I/Ď je to jedna z neproduktivních skupin. RG konstatuje, že kromě uvedeného střídání tato třída se podobá na její první třídu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IX. slovesná třída jsou slovesa s /a/ v infinitivním kmeni a s nazálním konsonantem v prézentním kmeni: </a:t>
            </a:r>
            <a:r>
              <a:rPr lang="ru-RU" altLang="de-CZ" sz="2800" i="1">
                <a:latin typeface="Times New Roman" panose="02020603050405020304" pitchFamily="18" charset="0"/>
              </a:rPr>
              <a:t>жать – жму, жать – жну, начать – начну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AE3A004F-1A3E-9108-DB8E-A1F7319CCF2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586787" cy="6408738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I/Ď je to další z neproduktivních vzorů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X. slovesná třída v RG jsou slovesa 2. konjugace, to znamená slovesa s vokály </a:t>
            </a:r>
            <a:r>
              <a:rPr lang="cs-CZ" altLang="de-CZ" sz="2800" i="1">
                <a:latin typeface="Times New Roman" panose="02020603050405020304" pitchFamily="18" charset="0"/>
              </a:rPr>
              <a:t>a, e, i</a:t>
            </a:r>
            <a:r>
              <a:rPr lang="cs-CZ" altLang="de-CZ" sz="2800">
                <a:latin typeface="Times New Roman" panose="02020603050405020304" pitchFamily="18" charset="0"/>
              </a:rPr>
              <a:t> v infinitivním kmeni a a konsonantem v kmeni prézentním: </a:t>
            </a:r>
            <a:r>
              <a:rPr lang="ru-RU" altLang="de-CZ" sz="2800" i="1">
                <a:latin typeface="Times New Roman" panose="02020603050405020304" pitchFamily="18" charset="0"/>
              </a:rPr>
              <a:t>белить, обидеть, кричать</a:t>
            </a:r>
            <a:r>
              <a:rPr lang="cs-CZ" altLang="de-CZ" sz="2800">
                <a:latin typeface="Times New Roman" panose="02020603050405020304" pitchFamily="18" charset="0"/>
              </a:rPr>
              <a:t>. U I/Ď jsou to tedy slovesa tří tříd, 5., 7. a 8. RG je zařazuje do tří podtříd, které odpovídají třem uvedeným třídám u I/Ď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RG počítá kromě svých tříd ještě s několika izolovanými slovesy: </a:t>
            </a:r>
            <a:r>
              <a:rPr lang="ru-RU" altLang="de-CZ" sz="2800" i="1">
                <a:latin typeface="Times New Roman" panose="02020603050405020304" pitchFamily="18" charset="0"/>
              </a:rPr>
              <a:t>хотеть, бежать, идти, ехать, быть, дать, есть</a:t>
            </a:r>
            <a:r>
              <a:rPr lang="cs-CZ" altLang="de-CZ" sz="2800">
                <a:latin typeface="Times New Roman" panose="02020603050405020304" pitchFamily="18" charset="0"/>
              </a:rPr>
              <a:t> a několik dalších.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BEAA4CBF-3C24-547F-5D05-D183974BA26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15900"/>
            <a:ext cx="8496300" cy="61912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Vidíme tedy, že tím, že základní princip – třídění podle vztahu infinitivního (resp. préteritálního) kmene a kmene prézentního – je totožný, se třídění Isačenka/Ďuroviče a třídění RG (1980) dá bez větších problému vzájemně převést. Rozdíl je spíše v hierarchizaci faktů než v zásadně jiném přístupu. Někde jedna nebo druhá mluvnice používá jistou tvaroslovnou vlastnost výš než ta druhá, jinde zase níž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Isačenkovo třídění má tu výhodu, že odděluje produktivní slovesné vzory (prvních pět tříd) od neproduktivních. V RG oproti tomu jsou např. v I. a v X. třídě produktivní vzory spolu s naprosto izolovanými a málo početnými.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6C711CFE-9F32-1150-F317-5C7F996F7D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578850" cy="6394450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Nevýhoda je, že Isačenkovi a po něm Ďuroviči zůstává celá řada sloves v tzv. neproduktivních skupinách, které nejsou slovesné třídy, ale ani izolovaná slovesa. V podstatě by I/Ď mohli mít i 18 nebo 19 slovesných tříd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 druhé straně potřebuje RG poměrně složitou hierarchii: třídy – podtřídy – skupiny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(Shodné) číslo zrovna deseti slovesných tříd je tedy v obou případech do jisté míry arbitrární; možná je vyvoláno i jinými než přímo morfologickými důvody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každém případě je vidět, že segmentace slovesa a jeho zařazení do paradigmat je mnohem méně jednoznačné, než je tomu u substantiva: počítáme-li principiální možnost různé segmentace koncovek dvou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5074D331-7CF3-9B59-45DD-22F6357A384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4338" y="301625"/>
            <a:ext cx="8513762" cy="6323013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základních konjugací (</a:t>
            </a:r>
            <a:r>
              <a:rPr lang="cs-CZ" altLang="de-CZ" sz="2800" i="1" dirty="0">
                <a:latin typeface="Times New Roman" panose="02020603050405020304" pitchFamily="18" charset="0"/>
              </a:rPr>
              <a:t>u,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oš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iš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ot</a:t>
            </a:r>
            <a:r>
              <a:rPr lang="cs-CZ" altLang="de-CZ" sz="2800" i="1" dirty="0">
                <a:latin typeface="Times New Roman" panose="02020603050405020304" pitchFamily="18" charset="0"/>
              </a:rPr>
              <a:t>/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it</a:t>
            </a:r>
            <a:r>
              <a:rPr lang="cs-CZ" altLang="de-CZ" sz="2800" dirty="0">
                <a:latin typeface="Times New Roman" panose="02020603050405020304" pitchFamily="18" charset="0"/>
              </a:rPr>
              <a:t>  nebo </a:t>
            </a:r>
            <a:r>
              <a:rPr lang="cs-CZ" altLang="de-CZ" sz="2800" i="1" dirty="0">
                <a:latin typeface="Times New Roman" panose="02020603050405020304" pitchFamily="18" charset="0"/>
              </a:rPr>
              <a:t>u,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š</a:t>
            </a:r>
            <a:r>
              <a:rPr lang="cs-CZ" altLang="de-CZ" sz="2800" i="1" dirty="0">
                <a:latin typeface="Times New Roman" panose="02020603050405020304" pitchFamily="18" charset="0"/>
              </a:rPr>
              <a:t>, t</a:t>
            </a:r>
            <a:r>
              <a:rPr lang="cs-CZ" altLang="de-CZ" sz="2800" dirty="0">
                <a:latin typeface="Times New Roman" panose="02020603050405020304" pitchFamily="18" charset="0"/>
              </a:rPr>
              <a:t>?) a násobíme-li ji s možnými rozdíly v jednotlivých slovesných třídách, tak vidíme, že bychom mohli mít poměrně mnoho různých slovesných systémů, které by všechny do té či jiné míry mohly být oprávněné. Srov.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Thelin</a:t>
            </a:r>
            <a:r>
              <a:rPr lang="cs-CZ" altLang="de-CZ" sz="2800" dirty="0">
                <a:latin typeface="Times New Roman" panose="02020603050405020304" pitchFamily="18" charset="0"/>
              </a:rPr>
              <a:t> (1975): </a:t>
            </a:r>
            <a:r>
              <a:rPr lang="en-GB" altLang="de-CZ" sz="2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Towards a theory of verb stem formation and conjugation in modern Russian: with an excursus on so-called e-o alternations and mobile vowels</a:t>
            </a:r>
            <a:r>
              <a:rPr lang="en-GB" altLang="de-CZ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cs-CZ" altLang="de-CZ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Uppsala 1975.</a:t>
            </a:r>
          </a:p>
          <a:p>
            <a:pPr marL="342900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Souvisí to nakonec s typologickými vlastnostmi nominálního a verbálního systému v ruštině, resp. ve slovanštině obecně: sloveso není tvořeno tak klasicky podle flektivního typu, jak je tomu u (ruského či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F69278C4-A019-ADA5-751A-6EAEB137A3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85775" y="373063"/>
            <a:ext cx="8442325" cy="629602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slovanského) podstatného jména se svými silně syntetizovanými koncovkami. Sloveso má mnohem více aglutinačních rysů, než je tomu u substantiva a jsou rozpory mezi možností formální segmentace a otázkou významu či funkce všech případně segmentovaných morfémů (viz /o/ vs. /i/ v časování prézentu)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Historické hledisko se může silněji uplatnit, než je tomu u substantiva, srov. např. třídění slovesa obvyklé v češtině s pěti slovesnými třídami podle „tematického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elementu v prézentu: 1. -</a:t>
            </a:r>
            <a:r>
              <a:rPr lang="cs-CZ" altLang="de-CZ" sz="2800" i="1" dirty="0">
                <a:latin typeface="Times New Roman" panose="02020603050405020304" pitchFamily="18" charset="0"/>
              </a:rPr>
              <a:t>e</a:t>
            </a:r>
            <a:r>
              <a:rPr lang="cs-CZ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i="1" dirty="0">
                <a:latin typeface="Times New Roman" panose="02020603050405020304" pitchFamily="18" charset="0"/>
              </a:rPr>
              <a:t>(nést, brát, mazat, péct)</a:t>
            </a:r>
            <a:r>
              <a:rPr lang="cs-CZ" altLang="de-CZ" sz="2800" dirty="0">
                <a:latin typeface="Times New Roman" panose="02020603050405020304" pitchFamily="18" charset="0"/>
              </a:rPr>
              <a:t>, 2. -</a:t>
            </a:r>
            <a:r>
              <a:rPr lang="cs-CZ" altLang="de-CZ" sz="2800" i="1" dirty="0">
                <a:latin typeface="Times New Roman" panose="02020603050405020304" pitchFamily="18" charset="0"/>
              </a:rPr>
              <a:t>ne</a:t>
            </a:r>
            <a:r>
              <a:rPr lang="cs-CZ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i="1" dirty="0">
                <a:latin typeface="Times New Roman" panose="02020603050405020304" pitchFamily="18" charset="0"/>
              </a:rPr>
              <a:t>(tisknout, minout, začít)</a:t>
            </a:r>
            <a:r>
              <a:rPr lang="cs-CZ" altLang="de-CZ" sz="2800" dirty="0">
                <a:latin typeface="Times New Roman" panose="02020603050405020304" pitchFamily="18" charset="0"/>
              </a:rPr>
              <a:t>, 3. -</a:t>
            </a:r>
            <a:r>
              <a:rPr lang="cs-CZ" altLang="de-CZ" sz="2800" i="1" dirty="0">
                <a:latin typeface="Times New Roman" panose="02020603050405020304" pitchFamily="18" charset="0"/>
              </a:rPr>
              <a:t>je</a:t>
            </a:r>
            <a:r>
              <a:rPr lang="cs-CZ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i="1" dirty="0">
                <a:latin typeface="Times New Roman" panose="02020603050405020304" pitchFamily="18" charset="0"/>
              </a:rPr>
              <a:t>(krýt, kupovat)</a:t>
            </a:r>
            <a:r>
              <a:rPr lang="cs-CZ" altLang="de-CZ" sz="2800" dirty="0">
                <a:latin typeface="Times New Roman" panose="02020603050405020304" pitchFamily="18" charset="0"/>
              </a:rPr>
              <a:t>, 4.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í</a:t>
            </a:r>
            <a:r>
              <a:rPr lang="cs-CZ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i="1" dirty="0">
                <a:latin typeface="Times New Roman" panose="02020603050405020304" pitchFamily="18" charset="0"/>
              </a:rPr>
              <a:t>(prosit, trpět, sázet)</a:t>
            </a:r>
            <a:r>
              <a:rPr lang="cs-CZ" altLang="de-CZ" sz="2800" dirty="0">
                <a:latin typeface="Times New Roman" panose="02020603050405020304" pitchFamily="18" charset="0"/>
              </a:rPr>
              <a:t>, 5. -</a:t>
            </a:r>
            <a:r>
              <a:rPr lang="cs-CZ" altLang="de-CZ" sz="2800" i="1" dirty="0">
                <a:latin typeface="Times New Roman" panose="02020603050405020304" pitchFamily="18" charset="0"/>
              </a:rPr>
              <a:t>á</a:t>
            </a:r>
            <a:r>
              <a:rPr lang="cs-CZ" altLang="de-CZ" sz="2800" dirty="0">
                <a:latin typeface="Times New Roman" panose="02020603050405020304" pitchFamily="18" charset="0"/>
              </a:rPr>
              <a:t>- </a:t>
            </a:r>
            <a:r>
              <a:rPr lang="cs-CZ" altLang="de-CZ" sz="2800" i="1" dirty="0">
                <a:latin typeface="Times New Roman" panose="02020603050405020304" pitchFamily="18" charset="0"/>
              </a:rPr>
              <a:t>(dělat)</a:t>
            </a:r>
            <a:r>
              <a:rPr lang="cs-CZ" altLang="de-CZ" sz="2800" dirty="0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CD564719-125C-94E8-3A3C-D6B6B442864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1313" y="215900"/>
            <a:ext cx="8513762" cy="6119813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Toto třídění odpovídá celkem pěkně čtyřem třídám slovanského slovesa podle A. Leskiena pro staroslověnštinu z 19. stol., s rozřazovacím kritériem původního tematického elementu</a:t>
            </a:r>
            <a:r>
              <a:rPr lang="cs-CZ" altLang="de-CZ" sz="2800" i="1">
                <a:latin typeface="Times New Roman" panose="02020603050405020304" pitchFamily="18" charset="0"/>
              </a:rPr>
              <a:t>: o/e, no/ne, jo/je </a:t>
            </a:r>
            <a:r>
              <a:rPr lang="cs-CZ" altLang="de-CZ" sz="2800">
                <a:latin typeface="Times New Roman" panose="02020603050405020304" pitchFamily="18" charset="0"/>
              </a:rPr>
              <a:t>a </a:t>
            </a:r>
            <a:r>
              <a:rPr lang="cs-CZ" altLang="de-CZ" sz="2800" i="1">
                <a:latin typeface="Times New Roman" panose="02020603050405020304" pitchFamily="18" charset="0"/>
              </a:rPr>
              <a:t>o/i</a:t>
            </a:r>
            <a:r>
              <a:rPr lang="cs-CZ" altLang="de-CZ" sz="2800">
                <a:latin typeface="Times New Roman" panose="02020603050405020304" pitchFamily="18" charset="0"/>
              </a:rPr>
              <a:t>, s některými přesuny a k tomu původně neexistující typ </a:t>
            </a:r>
            <a:r>
              <a:rPr lang="cs-CZ" altLang="de-CZ" sz="2800" i="1">
                <a:latin typeface="Times New Roman" panose="02020603050405020304" pitchFamily="18" charset="0"/>
              </a:rPr>
              <a:t>dělat</a:t>
            </a:r>
            <a:r>
              <a:rPr lang="cs-CZ" altLang="de-CZ" sz="2800">
                <a:latin typeface="Times New Roman" panose="02020603050405020304" pitchFamily="18" charset="0"/>
              </a:rPr>
              <a:t> s „tematickým vokálem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á</a:t>
            </a:r>
            <a:r>
              <a:rPr lang="cs-CZ" altLang="de-CZ" sz="2800">
                <a:latin typeface="Times New Roman" panose="02020603050405020304" pitchFamily="18" charset="0"/>
              </a:rPr>
              <a:t>, který není ani ve východní slovanštině, v níž neproběhla kontrakce skupin vokál+j+vokál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Když není třídění jednotné v rámci morfologického popisu jednoho jazyka, o to větší opatrnost je potřebná při srovnání různých slovanských jazyků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E47984B2-7AE6-C7A4-9485-528C89B6106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569325" cy="62690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Tvoření vidových tvarů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Tvoření vidových tvarů probíhá drtivou většinou pomocí slovotvorného materiálu, tedy prefixů a sufixů; proto se celé tvoření často v tvarosloví ruštiny vůbec neuvádí. Je to však nedůsledné, pokud vycházíme z toho, že se jedná o gramatickou kategorii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Dokonavé nebo nedokonavé jsou </a:t>
            </a:r>
            <a:r>
              <a:rPr lang="cs-CZ" altLang="de-CZ" sz="2800" u="sng" dirty="0">
                <a:latin typeface="Times New Roman" panose="02020603050405020304" pitchFamily="18" charset="0"/>
              </a:rPr>
              <a:t>slovesné kmeny</a:t>
            </a:r>
            <a:r>
              <a:rPr lang="cs-CZ" altLang="de-CZ" sz="2800" dirty="0">
                <a:latin typeface="Times New Roman" panose="02020603050405020304" pitchFamily="18" charset="0"/>
              </a:rPr>
              <a:t>. Základní princip je: od jednoduchého slovesa (verbum simplex), které je nedokonavého vidu, se odvozuje prefigované sloveso s jiným významem (skutečný slovotvorný proces); toto odvozené sloveso je dokonavé. Od tohoto odvozeného dokonavého slovesa se zase odvozuje pomocí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sufigace</a:t>
            </a:r>
            <a:r>
              <a:rPr lang="cs-CZ" altLang="de-CZ" sz="2800" dirty="0">
                <a:latin typeface="Times New Roman" panose="02020603050405020304" pitchFamily="18" charset="0"/>
              </a:rPr>
              <a:t> sekundární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06A4859D-8930-C311-917A-878425562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Slovesné třídy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0C43EDD-C751-FEC2-123D-85EF65717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Ruské sloveso se třídí různě. Obyčejně se přitom vychází z poměru mezi infinitivním a prézentním kmenem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Isačenko a Ďurovič operují s 10 slovesnými třídami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BA834B63-19C4-09E3-4538-14354F85289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640763" cy="61928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nedokonavé sloveso, které významově odpovídá druhému slovesu (gramatická derivace):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писать</a:t>
            </a:r>
            <a:r>
              <a:rPr lang="ru-RU" altLang="de-CZ" sz="2800">
                <a:latin typeface="Times New Roman" panose="02020603050405020304" pitchFamily="18" charset="0"/>
              </a:rPr>
              <a:t> (ipf.) =&gt; </a:t>
            </a:r>
            <a:r>
              <a:rPr lang="ru-RU" altLang="de-CZ" sz="2800" i="1">
                <a:latin typeface="Times New Roman" panose="02020603050405020304" pitchFamily="18" charset="0"/>
              </a:rPr>
              <a:t>подписать</a:t>
            </a:r>
            <a:r>
              <a:rPr lang="ru-RU" altLang="de-CZ" sz="2800">
                <a:latin typeface="Times New Roman" panose="02020603050405020304" pitchFamily="18" charset="0"/>
              </a:rPr>
              <a:t> (pf.) =&gt; </a:t>
            </a:r>
            <a:r>
              <a:rPr lang="ru-RU" altLang="de-CZ" sz="2800" i="1">
                <a:latin typeface="Times New Roman" panose="02020603050405020304" pitchFamily="18" charset="0"/>
              </a:rPr>
              <a:t>подписывать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(ipf.)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делать</a:t>
            </a:r>
            <a:r>
              <a:rPr lang="ru-RU" altLang="de-CZ" sz="2800">
                <a:latin typeface="Times New Roman" panose="02020603050405020304" pitchFamily="18" charset="0"/>
              </a:rPr>
              <a:t> (ipf.) =&gt; </a:t>
            </a:r>
            <a:r>
              <a:rPr lang="ru-RU" altLang="de-CZ" sz="2800" i="1">
                <a:latin typeface="Times New Roman" panose="02020603050405020304" pitchFamily="18" charset="0"/>
              </a:rPr>
              <a:t>разделать</a:t>
            </a:r>
            <a:r>
              <a:rPr lang="ru-RU" altLang="de-CZ" sz="2800">
                <a:latin typeface="Times New Roman" panose="02020603050405020304" pitchFamily="18" charset="0"/>
              </a:rPr>
              <a:t> (pf.) =&gt; </a:t>
            </a:r>
            <a:r>
              <a:rPr lang="ru-RU" altLang="de-CZ" sz="2800" i="1">
                <a:latin typeface="Times New Roman" panose="02020603050405020304" pitchFamily="18" charset="0"/>
              </a:rPr>
              <a:t>разделывать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(ipf.)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Takto vznikají tzv. vidové páry, které vystupují všude tam, kde to je sémanticky vhodné: </a:t>
            </a:r>
            <a:r>
              <a:rPr lang="ru-RU" altLang="de-CZ" sz="2800" i="1">
                <a:latin typeface="Times New Roman" panose="02020603050405020304" pitchFamily="18" charset="0"/>
              </a:rPr>
              <a:t>подписывать/ подписать, разделывать/разделать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Původní jednoduchá slovesa se perfektivizují v případě nutnosti pomocí tzv. „prázdného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prefixu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писать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(ipf.) / </a:t>
            </a:r>
            <a:r>
              <a:rPr lang="ru-RU" altLang="de-CZ" sz="2800" i="1">
                <a:latin typeface="Times New Roman" panose="02020603050405020304" pitchFamily="18" charset="0"/>
              </a:rPr>
              <a:t>написать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(pf.)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делать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(ipf.)</a:t>
            </a:r>
            <a:r>
              <a:rPr lang="ru-RU" altLang="de-CZ" sz="2800">
                <a:latin typeface="Times New Roman" panose="02020603050405020304" pitchFamily="18" charset="0"/>
              </a:rPr>
              <a:t> / </a:t>
            </a:r>
            <a:r>
              <a:rPr lang="ru-RU" altLang="de-CZ" sz="2800" i="1">
                <a:latin typeface="Times New Roman" panose="02020603050405020304" pitchFamily="18" charset="0"/>
              </a:rPr>
              <a:t>сделать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(pf.)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7E81ECE5-36C8-6B61-2733-AFDD8EB9688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7852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Přitom je původní sloveso </a:t>
            </a:r>
            <a:r>
              <a:rPr lang="ru-RU" altLang="de-CZ" sz="2800" i="1">
                <a:latin typeface="Times New Roman" panose="02020603050405020304" pitchFamily="18" charset="0"/>
              </a:rPr>
              <a:t>писать</a:t>
            </a:r>
            <a:r>
              <a:rPr lang="cs-CZ" altLang="de-CZ" sz="2800">
                <a:latin typeface="Times New Roman" panose="02020603050405020304" pitchFamily="18" charset="0"/>
              </a:rPr>
              <a:t> imperfectivum tantum,  párové je pouze </a:t>
            </a:r>
            <a:r>
              <a:rPr lang="ru-RU" altLang="de-CZ" sz="2800" i="1">
                <a:latin typeface="Times New Roman" panose="02020603050405020304" pitchFamily="18" charset="0"/>
              </a:rPr>
              <a:t>писать что-то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objektem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Několik málo jednoduchých sloves je dokonavého vidu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давать/дать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, někdy vystupují izolované derivace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покупать/купить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někdy není směr derivace jasný </a:t>
            </a:r>
            <a:r>
              <a:rPr lang="de-CH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поступать/поступить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Dokonavá jsou i slovesa 4. třídy, která vyjadřují jednorázové děje, jako páry se uvádějí např</a:t>
            </a:r>
            <a:r>
              <a:rPr lang="de-CH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кричать/крикнуть, прыгать/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прыгнуть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</a:t>
            </a:r>
            <a:r>
              <a:rPr lang="de-CH" altLang="de-CZ" sz="2800">
                <a:latin typeface="Times New Roman" panose="02020603050405020304" pitchFamily="18" charset="0"/>
              </a:rPr>
              <a:t>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několika případech se nacházejí etymologicky odlišná slovesa synchronně jako vidový pár, tedy jedná se o su-pletivismus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брать/взять, класть/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положить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 Platí to i pro prefigovaná slovesa pohybu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заходить/зайти,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8688B56D-A294-1A4E-328F-FD2957CAC70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713787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приносить/принести, переводить/перевести</a:t>
            </a:r>
            <a:r>
              <a:rPr lang="de-CH" altLang="de-CZ" sz="2800" i="1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r>
              <a:rPr lang="de-CH" altLang="de-CZ" sz="2800" dirty="0">
                <a:latin typeface="Times New Roman" panose="02020603050405020304" pitchFamily="18" charset="0"/>
              </a:rPr>
              <a:t> NB: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simplicia</a:t>
            </a:r>
            <a:r>
              <a:rPr lang="de-CH" altLang="de-CZ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ходить – идти, носить – нести, водить – вести</a:t>
            </a:r>
            <a:r>
              <a:rPr lang="de-CH" altLang="de-CZ" sz="2800" dirty="0">
                <a:latin typeface="Times New Roman" panose="02020603050405020304" pitchFamily="18" charset="0"/>
              </a:rPr>
              <a:t> etc.) </a:t>
            </a:r>
            <a:r>
              <a:rPr lang="cs-CZ" altLang="de-CZ" sz="2800" dirty="0">
                <a:latin typeface="Times New Roman" panose="02020603050405020304" pitchFamily="18" charset="0"/>
              </a:rPr>
              <a:t>nejsou vidové páry, nýbrž všechna nedokonavá. Vyjadřují jednorázové (jednosměrné) pohyby, resp.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nejednorázové</a:t>
            </a:r>
            <a:r>
              <a:rPr lang="cs-CZ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nejednosměrné</a:t>
            </a:r>
            <a:r>
              <a:rPr lang="cs-CZ" altLang="de-CZ" sz="2800" dirty="0">
                <a:latin typeface="Times New Roman" panose="02020603050405020304" pitchFamily="18" charset="0"/>
              </a:rPr>
              <a:t>) pohyby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Několik sloves (převážně přejatá, málo domácích) jsou tzv.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biaspektuální</a:t>
            </a:r>
            <a:r>
              <a:rPr lang="cs-CZ" altLang="de-CZ" sz="2800" dirty="0">
                <a:latin typeface="Times New Roman" panose="02020603050405020304" pitchFamily="18" charset="0"/>
              </a:rPr>
              <a:t>, tedy nemají zvláštní tvary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nedok</a:t>
            </a:r>
            <a:r>
              <a:rPr lang="cs-CZ" altLang="de-CZ" sz="2800" dirty="0">
                <a:latin typeface="Times New Roman" panose="02020603050405020304" pitchFamily="18" charset="0"/>
              </a:rPr>
              <a:t>. a dok. vidu: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i="1" dirty="0" err="1">
                <a:latin typeface="Times New Roman" panose="02020603050405020304" pitchFamily="18" charset="0"/>
              </a:rPr>
              <a:t>ликвидировать</a:t>
            </a:r>
            <a:r>
              <a:rPr lang="de-CH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дезертировать</a:t>
            </a:r>
            <a:r>
              <a:rPr lang="de-CH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велеть, жениться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přejatých sloves dochází částečně k integračním procesům tím, že se tvoří prefigovaný dok. partner (srov. </a:t>
            </a:r>
            <a:r>
              <a:rPr lang="de-CH" altLang="de-CZ" sz="2800" i="1" dirty="0" err="1">
                <a:latin typeface="Times New Roman" panose="02020603050405020304" pitchFamily="18" charset="0"/>
              </a:rPr>
              <a:t>формулировать</a:t>
            </a:r>
            <a:r>
              <a:rPr lang="de-CH" altLang="de-CZ" sz="2800" i="1" dirty="0">
                <a:latin typeface="Times New Roman" panose="02020603050405020304" pitchFamily="18" charset="0"/>
              </a:rPr>
              <a:t> – </a:t>
            </a:r>
            <a:r>
              <a:rPr lang="de-CH" altLang="de-CZ" sz="2800" i="1" dirty="0" err="1">
                <a:latin typeface="Times New Roman" panose="02020603050405020304" pitchFamily="18" charset="0"/>
              </a:rPr>
              <a:t>сфор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мулировать</a:t>
            </a:r>
            <a:r>
              <a:rPr lang="de-CH" altLang="de-CZ" sz="2800" dirty="0">
                <a:latin typeface="Times New Roman" panose="02020603050405020304" pitchFamily="18" charset="0"/>
              </a:rPr>
              <a:t>) </a:t>
            </a:r>
            <a:r>
              <a:rPr lang="cs-CZ" altLang="de-CZ" sz="2800" dirty="0">
                <a:latin typeface="Times New Roman" panose="02020603050405020304" pitchFamily="18" charset="0"/>
              </a:rPr>
              <a:t>nebo – v jedné formálně vymezené skupině – tvořením naopak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1F330CBF-C9AF-144E-1B0F-A543F0440F1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260350"/>
            <a:ext cx="8226425" cy="63706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sufigovaného nedok. partnera </a:t>
            </a:r>
            <a:r>
              <a:rPr lang="ru-RU" altLang="de-CZ" sz="2800" i="1">
                <a:latin typeface="Times New Roman" panose="02020603050405020304" pitchFamily="18" charset="0"/>
              </a:rPr>
              <a:t>(реализ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вывать - реализов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Ne všechna slovesa jsou párová, párovost je závislá na sémantice. Slovesa jako </a:t>
            </a:r>
            <a:r>
              <a:rPr lang="cs-CZ" altLang="de-CZ" sz="2800" i="1">
                <a:latin typeface="Times New Roman" panose="02020603050405020304" pitchFamily="18" charset="0"/>
              </a:rPr>
              <a:t>в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сить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cs-CZ" altLang="de-CZ" sz="2800" i="1">
                <a:latin typeface="Times New Roman" panose="02020603050405020304" pitchFamily="18" charset="0"/>
              </a:rPr>
              <a:t>ходить</a:t>
            </a:r>
            <a:r>
              <a:rPr lang="cs-CZ" altLang="de-CZ" sz="2800">
                <a:latin typeface="Times New Roman" panose="02020603050405020304" pitchFamily="18" charset="0"/>
              </a:rPr>
              <a:t> jsou imperfectiva tantum, slovesa jako </a:t>
            </a:r>
            <a:r>
              <a:rPr lang="ru-RU" altLang="de-CZ" sz="2800" i="1">
                <a:latin typeface="Times New Roman" panose="02020603050405020304" pitchFamily="18" charset="0"/>
              </a:rPr>
              <a:t>очут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ocitnout se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jsou perfectiva tantum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 třeba rozlišovat vid jako binární kategorii a způsoby slovesného děje (=lexikální modifikace děje), jichž je mnoho: ingresivní </a:t>
            </a:r>
            <a:r>
              <a:rPr lang="de-CH" altLang="de-CZ" sz="2800" i="1">
                <a:latin typeface="Times New Roman" panose="02020603050405020304" pitchFamily="18" charset="0"/>
              </a:rPr>
              <a:t>(загоровить, запеть)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evolutivní</a:t>
            </a:r>
            <a:r>
              <a:rPr lang="de-CH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 i="1">
                <a:latin typeface="Times New Roman" panose="02020603050405020304" pitchFamily="18" charset="0"/>
              </a:rPr>
              <a:t>раскричаться</a:t>
            </a:r>
            <a:r>
              <a:rPr lang="de-CH" altLang="de-CZ" sz="2800">
                <a:latin typeface="Times New Roman" panose="02020603050405020304" pitchFamily="18" charset="0"/>
              </a:rPr>
              <a:t>), </a:t>
            </a:r>
            <a:r>
              <a:rPr lang="cs-CZ" altLang="de-CZ" sz="2800">
                <a:latin typeface="Times New Roman" panose="02020603050405020304" pitchFamily="18" charset="0"/>
              </a:rPr>
              <a:t>egresivní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 i="1">
                <a:latin typeface="Times New Roman" panose="02020603050405020304" pitchFamily="18" charset="0"/>
              </a:rPr>
              <a:t>(дописать)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finitivní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 i="1">
                <a:latin typeface="Times New Roman" panose="02020603050405020304" pitchFamily="18" charset="0"/>
              </a:rPr>
              <a:t>(отобедать)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delimitativní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 i="1">
                <a:latin typeface="Times New Roman" panose="02020603050405020304" pitchFamily="18" charset="0"/>
              </a:rPr>
              <a:t>(почитать)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perdurativní</a:t>
            </a:r>
            <a:r>
              <a:rPr lang="de-CH" altLang="de-CZ" sz="2800">
                <a:latin typeface="Times New Roman" panose="02020603050405020304" pitchFamily="18" charset="0"/>
              </a:rPr>
              <a:t> (</a:t>
            </a:r>
            <a:r>
              <a:rPr lang="de-CH" altLang="de-CZ" sz="2800" i="1">
                <a:latin typeface="Times New Roman" panose="02020603050405020304" pitchFamily="18" charset="0"/>
              </a:rPr>
              <a:t>простоять</a:t>
            </a:r>
            <a:r>
              <a:rPr lang="cs-CZ" altLang="de-CZ" sz="2800">
                <a:latin typeface="Times New Roman" panose="02020603050405020304" pitchFamily="18" charset="0"/>
              </a:rPr>
              <a:t>, s povinným údajem času), exhaustativní </a:t>
            </a:r>
            <a:r>
              <a:rPr lang="de-CH" altLang="de-CZ" sz="2800" i="1">
                <a:latin typeface="Times New Roman" panose="02020603050405020304" pitchFamily="18" charset="0"/>
              </a:rPr>
              <a:t>(убегаться)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saturativní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de-CH" altLang="de-CZ" sz="2800" i="1">
                <a:latin typeface="Times New Roman" panose="02020603050405020304" pitchFamily="18" charset="0"/>
              </a:rPr>
              <a:t>(набегаться)</a:t>
            </a:r>
            <a:r>
              <a:rPr lang="de-CH" altLang="de-CZ" sz="2800">
                <a:latin typeface="Times New Roman" panose="02020603050405020304" pitchFamily="18" charset="0"/>
              </a:rPr>
              <a:t> atd. =&gt; Isačenko, Petruchina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B7B387AF-D62E-E4E5-634F-06CE45E398F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1520" y="332656"/>
            <a:ext cx="8226425" cy="59309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Formální rozdíl při tvoření určitých slovesných tvarů je mezi oběma vidy pouze ve futuru, kde dokonavá slovesa nemají opisné tvary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i="1" dirty="0">
                <a:latin typeface="Times New Roman" panose="02020603050405020304" pitchFamily="18" charset="0"/>
              </a:rPr>
              <a:t>(*</a:t>
            </a:r>
            <a:r>
              <a:rPr lang="ru-RU" altLang="de-CZ" sz="2800" i="1" dirty="0">
                <a:latin typeface="Times New Roman" panose="02020603050405020304" pitchFamily="18" charset="0"/>
              </a:rPr>
              <a:t>буду сделать, </a:t>
            </a:r>
            <a:r>
              <a:rPr lang="de-CH" altLang="de-CZ" sz="2800" i="1" dirty="0">
                <a:latin typeface="Times New Roman" panose="02020603050405020304" pitchFamily="18" charset="0"/>
              </a:rPr>
              <a:t>*</a:t>
            </a:r>
            <a:r>
              <a:rPr lang="ru-RU" altLang="de-CZ" sz="2800" i="1" dirty="0">
                <a:latin typeface="Times New Roman" panose="02020603050405020304" pitchFamily="18" charset="0"/>
              </a:rPr>
              <a:t>буду написать, </a:t>
            </a:r>
            <a:r>
              <a:rPr lang="de-CH" altLang="de-CZ" sz="2800" i="1" dirty="0">
                <a:latin typeface="Times New Roman" panose="02020603050405020304" pitchFamily="18" charset="0"/>
              </a:rPr>
              <a:t>*</a:t>
            </a:r>
            <a:r>
              <a:rPr lang="ru-RU" altLang="de-CZ" sz="2800" i="1" dirty="0">
                <a:latin typeface="Times New Roman" panose="02020603050405020304" pitchFamily="18" charset="0"/>
              </a:rPr>
              <a:t>будет очутиться</a:t>
            </a:r>
            <a:r>
              <a:rPr lang="de-CH" altLang="de-CZ" sz="2800" i="1" dirty="0">
                <a:latin typeface="Times New Roman" panose="02020603050405020304" pitchFamily="18" charset="0"/>
              </a:rPr>
              <a:t>)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 pak – zhruba – při tvoření prézentních participiálních tvarů a přechodníku minulého (viz odpovídající části přednášky)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Kromě toho probíhá tvoření určitých (finitních) tvarů pasiva – pokud existují – v závislosti na vidu: nedokonavě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дом строится (строился, будет строится) рабочими, </a:t>
            </a:r>
            <a:r>
              <a:rPr lang="cs-CZ" altLang="de-CZ" sz="2800" dirty="0">
                <a:latin typeface="Times New Roman" panose="02020603050405020304" pitchFamily="18" charset="0"/>
              </a:rPr>
              <a:t>dokonavě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дом был/будет построен рабочими, дом уже построен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18EDF08A-3995-BB9E-A0F6-ABDD83B21AA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50838" y="287338"/>
            <a:ext cx="8577262" cy="6408737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Prefixy jsou polyfunkční, což vede k paralelním tvořením nebo dokonce k homonymním slovesům, kde jedno je tvořeno podle jistých způsobů slovesného děje, jinde je zachován původní prostorový význam prefixu, ještě jinde je prefix využit v nějakém přeneseném smyslu nebo je „prázdný“ v rámci tvoření vidových párů: srov. </a:t>
            </a:r>
            <a:r>
              <a:rPr lang="cs-CZ" altLang="de-DE" sz="2800" i="1">
                <a:latin typeface="Times New Roman" panose="02020603050405020304" pitchFamily="18" charset="0"/>
              </a:rPr>
              <a:t>убегать</a:t>
            </a:r>
            <a:r>
              <a:rPr lang="cs-CZ" altLang="de-DE" sz="2800">
                <a:latin typeface="Times New Roman" panose="02020603050405020304" pitchFamily="18" charset="0"/>
              </a:rPr>
              <a:t> ,utíkat, prchat‘ (prostorový význam), </a:t>
            </a:r>
            <a:r>
              <a:rPr lang="cs-CZ" altLang="de-DE" sz="2800" i="1">
                <a:latin typeface="Times New Roman" panose="02020603050405020304" pitchFamily="18" charset="0"/>
              </a:rPr>
              <a:t>убегаться</a:t>
            </a:r>
            <a:r>
              <a:rPr lang="cs-CZ" altLang="de-DE" sz="2800">
                <a:latin typeface="Times New Roman" panose="02020603050405020304" pitchFamily="18" charset="0"/>
              </a:rPr>
              <a:t> ,uštvat se, uběhat se‘ (způsob slov. děje), </a:t>
            </a:r>
            <a:r>
              <a:rPr lang="cs-CZ" altLang="de-DE" sz="2800" i="1">
                <a:latin typeface="Times New Roman" panose="02020603050405020304" pitchFamily="18" charset="0"/>
              </a:rPr>
              <a:t>усовершенствовать</a:t>
            </a:r>
            <a:r>
              <a:rPr lang="cs-CZ" altLang="de-DE" sz="2800">
                <a:latin typeface="Times New Roman" panose="02020603050405020304" pitchFamily="18" charset="0"/>
              </a:rPr>
              <a:t> ,zdokonalit‘ („prázdný“ prefix, nedok. </a:t>
            </a:r>
            <a:r>
              <a:rPr lang="cs-CZ" altLang="de-DE" sz="2800" i="1">
                <a:latin typeface="Times New Roman" panose="02020603050405020304" pitchFamily="18" charset="0"/>
              </a:rPr>
              <a:t>совершенствовать</a:t>
            </a:r>
            <a:r>
              <a:rPr lang="cs-CZ" altLang="de-DE" sz="2800">
                <a:latin typeface="Times New Roman" panose="02020603050405020304" pitchFamily="18" charset="0"/>
              </a:rPr>
              <a:t>), </a:t>
            </a:r>
            <a:r>
              <a:rPr lang="cs-CZ" altLang="de-DE" sz="2800" i="1">
                <a:latin typeface="Times New Roman" panose="02020603050405020304" pitchFamily="18" charset="0"/>
              </a:rPr>
              <a:t>заговорить1</a:t>
            </a:r>
            <a:r>
              <a:rPr lang="cs-CZ" altLang="de-DE" sz="2800">
                <a:latin typeface="Times New Roman" panose="02020603050405020304" pitchFamily="18" charset="0"/>
              </a:rPr>
              <a:t> ,začít mluvit‘ (způsob sl. děje), </a:t>
            </a:r>
            <a:r>
              <a:rPr lang="cs-CZ" altLang="de-DE" sz="2800" i="1">
                <a:latin typeface="Times New Roman" panose="02020603050405020304" pitchFamily="18" charset="0"/>
              </a:rPr>
              <a:t>заговорить2</a:t>
            </a:r>
            <a:r>
              <a:rPr lang="cs-CZ" altLang="de-DE" sz="2800">
                <a:latin typeface="Times New Roman" panose="02020603050405020304" pitchFamily="18" charset="0"/>
              </a:rPr>
              <a:t> ,zažehnat zaříkáváním‘ (přeneseně, nedok. </a:t>
            </a:r>
            <a:r>
              <a:rPr lang="cs-CZ" altLang="de-DE" sz="2800" i="1">
                <a:latin typeface="Times New Roman" panose="02020603050405020304" pitchFamily="18" charset="0"/>
              </a:rPr>
              <a:t>заговаривать</a:t>
            </a:r>
            <a:r>
              <a:rPr lang="cs-CZ" altLang="de-DE" sz="2800">
                <a:latin typeface="Times New Roman" panose="02020603050405020304" pitchFamily="18" charset="0"/>
              </a:rPr>
              <a:t>), </a:t>
            </a:r>
            <a:r>
              <a:rPr lang="cs-CZ" altLang="de-DE" sz="2800" i="1">
                <a:latin typeface="Times New Roman" panose="02020603050405020304" pitchFamily="18" charset="0"/>
              </a:rPr>
              <a:t>заходить1</a:t>
            </a:r>
            <a:r>
              <a:rPr lang="cs-CZ" altLang="de-DE" sz="2800">
                <a:latin typeface="Times New Roman" panose="02020603050405020304" pitchFamily="18" charset="0"/>
              </a:rPr>
              <a:t> ,začít chodit‘ (způsob sl. děje),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943817EC-D0E8-F370-F9AE-4DF1CA5BBB9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9400" y="215900"/>
            <a:ext cx="8648700" cy="62642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 i="1">
                <a:latin typeface="Times New Roman" panose="02020603050405020304" pitchFamily="18" charset="0"/>
              </a:rPr>
              <a:t>заходить2 (nedok.!)</a:t>
            </a:r>
            <a:r>
              <a:rPr lang="cs-CZ" altLang="de-DE" sz="2800">
                <a:latin typeface="Times New Roman" panose="02020603050405020304" pitchFamily="18" charset="0"/>
              </a:rPr>
              <a:t> ,zacházet, zahýbat (za něco); stavovat se (u někoho, pro někoho); zapadat (o slunci)‘ (více méně jasně prostorově, k dok. slovesu </a:t>
            </a:r>
            <a:r>
              <a:rPr lang="cs-CZ" altLang="de-DE" sz="2800" i="1">
                <a:latin typeface="Times New Roman" panose="02020603050405020304" pitchFamily="18" charset="0"/>
              </a:rPr>
              <a:t>зайти</a:t>
            </a:r>
            <a:r>
              <a:rPr lang="cs-CZ" altLang="de-DE" sz="2800">
                <a:latin typeface="Times New Roman" panose="02020603050405020304" pitchFamily="18" charset="0"/>
              </a:rPr>
              <a:t>) 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</a:rPr>
              <a:t>V rámci „vidových párů“ je třeba si uvědomit, že sémantický vztah mezi nedok. a dok. partnerem není vždy stejný. Srov. </a:t>
            </a:r>
            <a:r>
              <a:rPr lang="cs-CZ" altLang="de-DE" sz="2800" i="1">
                <a:latin typeface="Times New Roman" panose="02020603050405020304" pitchFamily="18" charset="0"/>
              </a:rPr>
              <a:t>слышать/услышать</a:t>
            </a:r>
            <a:r>
              <a:rPr lang="cs-CZ" altLang="de-DE" sz="2800">
                <a:latin typeface="Times New Roman" panose="02020603050405020304" pitchFamily="18" charset="0"/>
              </a:rPr>
              <a:t>, kde dok. vid vlastně vyjadřuje začátek děje, </a:t>
            </a:r>
            <a:r>
              <a:rPr lang="cs-CZ" altLang="de-DE" sz="2800" i="1">
                <a:latin typeface="Times New Roman" panose="02020603050405020304" pitchFamily="18" charset="0"/>
              </a:rPr>
              <a:t>писать/написать (письмо)</a:t>
            </a:r>
            <a:r>
              <a:rPr lang="cs-CZ" altLang="de-DE" sz="2800">
                <a:latin typeface="Times New Roman" panose="02020603050405020304" pitchFamily="18" charset="0"/>
              </a:rPr>
              <a:t>, kde dok. vid vyjadřuje ukončení děje (nedok. vyjadřuje buď jeho pouhou existenci jako fakt, jeho průběh nebo jeho opakování), </a:t>
            </a:r>
            <a:r>
              <a:rPr lang="cs-CZ" altLang="de-DE" sz="2800" i="1">
                <a:latin typeface="Times New Roman" panose="02020603050405020304" pitchFamily="18" charset="0"/>
              </a:rPr>
              <a:t>находить/найти</a:t>
            </a:r>
            <a:r>
              <a:rPr lang="cs-CZ" altLang="de-DE" sz="2800">
                <a:latin typeface="Times New Roman" panose="02020603050405020304" pitchFamily="18" charset="0"/>
              </a:rPr>
              <a:t>, kde dok. vid vyjadřuje momentální děj, zatímco nedok. vyjadřuje jeho existenci jako fakt nebo jeho opakování, ale nikoliv jeho průběh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6EA816B-C32C-E399-E787-5A9163E77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968" y="0"/>
            <a:ext cx="50720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22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186FD240-6F29-9496-4AAE-8BA3D3CC8B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1. třída: slovesa 1. konjugace (tedy na /o/ s infinitivním kmenem na -a- a prézentním kmenem na -aj-, typ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лать – 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лаю – 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лаешь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2. třída: slovesa 1. konjugace s infinitivním kmenem na -e- a prézentním kmenem na -ej-, typ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ю – красн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ешь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3. třída: slovesa 1. konjugace s infinitivním kmenem na -ova- a prézentním kmenem na -uj-, typ </a:t>
            </a:r>
            <a:r>
              <a:rPr lang="ru-RU" altLang="de-CZ" sz="2800" i="1">
                <a:latin typeface="Times New Roman" panose="02020603050405020304" pitchFamily="18" charset="0"/>
              </a:rPr>
              <a:t>рисов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рис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ю – рис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ешь, воев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во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ю – во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ешь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4. třída: slovesa 1. konjugace s infinitivním kmenem na -nu- a prézentním kmenem na -n-/-n,-, typ </a:t>
            </a:r>
            <a:r>
              <a:rPr lang="ru-RU" altLang="de-CZ" sz="2800" i="1">
                <a:latin typeface="Times New Roman" panose="02020603050405020304" pitchFamily="18" charset="0"/>
              </a:rPr>
              <a:t>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кнуть – 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кну - кр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кнешь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66F5C916-9906-C28E-9CB3-8EE3190E7F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713788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5.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>
                <a:latin typeface="Times New Roman" panose="02020603050405020304" pitchFamily="18" charset="0"/>
              </a:rPr>
              <a:t>slovesa</a:t>
            </a:r>
            <a:r>
              <a:rPr lang="de-CH" altLang="de-CZ" sz="2800">
                <a:latin typeface="Times New Roman" panose="02020603050405020304" pitchFamily="18" charset="0"/>
              </a:rPr>
              <a:t> 2.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infinitivním kmenem na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de-CH" altLang="de-CZ" sz="2800">
                <a:latin typeface="Times New Roman" panose="02020603050405020304" pitchFamily="18" charset="0"/>
              </a:rPr>
              <a:t> -i- </a:t>
            </a:r>
            <a:r>
              <a:rPr lang="cs-CZ" altLang="de-CZ" sz="2800">
                <a:latin typeface="Times New Roman" panose="02020603050405020304" pitchFamily="18" charset="0"/>
              </a:rPr>
              <a:t>a prézentním kmenem na palatalizovaný konsonant nebo sykavku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typ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ход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ть – хож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х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дишь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Prvních pět tříd je produktivní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6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r>
              <a:rPr lang="cs-CZ" altLang="de-CZ" sz="2800">
                <a:latin typeface="Times New Roman" panose="02020603050405020304" pitchFamily="18" charset="0"/>
              </a:rPr>
              <a:t> slovesa</a:t>
            </a:r>
            <a:r>
              <a:rPr lang="de-CH" altLang="de-CZ" sz="2800">
                <a:latin typeface="Times New Roman" panose="02020603050405020304" pitchFamily="18" charset="0"/>
              </a:rPr>
              <a:t> 1.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infinitivním kmenem na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de-CH" altLang="de-CZ" sz="2800">
                <a:latin typeface="Times New Roman" panose="02020603050405020304" pitchFamily="18" charset="0"/>
              </a:rPr>
              <a:t>-a- </a:t>
            </a:r>
            <a:r>
              <a:rPr lang="cs-CZ" altLang="de-CZ" sz="2800">
                <a:latin typeface="Times New Roman" panose="02020603050405020304" pitchFamily="18" charset="0"/>
              </a:rPr>
              <a:t>a prézentním kmenem na konsonant </a:t>
            </a:r>
            <a:r>
              <a:rPr lang="de-CH" altLang="de-CZ" sz="2800">
                <a:latin typeface="Times New Roman" panose="02020603050405020304" pitchFamily="18" charset="0"/>
              </a:rPr>
              <a:t>(</a:t>
            </a:r>
            <a:r>
              <a:rPr lang="cs-CZ" altLang="de-CZ" sz="2800">
                <a:latin typeface="Times New Roman" panose="02020603050405020304" pitchFamily="18" charset="0"/>
              </a:rPr>
              <a:t>pokud je párový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pak s tvrdým a měkkým alomorfem</a:t>
            </a:r>
            <a:r>
              <a:rPr lang="de-CH" altLang="de-CZ" sz="2800">
                <a:latin typeface="Times New Roman" panose="02020603050405020304" pitchFamily="18" charset="0"/>
              </a:rPr>
              <a:t>), </a:t>
            </a:r>
            <a:r>
              <a:rPr lang="cs-CZ" altLang="de-CZ" sz="2800">
                <a:latin typeface="Times New Roman" panose="02020603050405020304" pitchFamily="18" charset="0"/>
              </a:rPr>
              <a:t>t</a:t>
            </a:r>
            <a:r>
              <a:rPr lang="de-CH" altLang="de-CZ" sz="2800">
                <a:latin typeface="Times New Roman" panose="02020603050405020304" pitchFamily="18" charset="0"/>
              </a:rPr>
              <a:t>yp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пис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пиш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шешь, сеять – сею – сеешь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7.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r>
              <a:rPr lang="cs-CZ" altLang="de-CZ" sz="2800">
                <a:latin typeface="Times New Roman" panose="02020603050405020304" pitchFamily="18" charset="0"/>
              </a:rPr>
              <a:t> slovesa</a:t>
            </a:r>
            <a:r>
              <a:rPr lang="de-CH" altLang="de-CZ" sz="2800">
                <a:latin typeface="Times New Roman" panose="02020603050405020304" pitchFamily="18" charset="0"/>
              </a:rPr>
              <a:t> 2.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infinitivním kmenem na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de-CH" altLang="de-CZ" sz="2800">
                <a:latin typeface="Times New Roman" panose="02020603050405020304" pitchFamily="18" charset="0"/>
              </a:rPr>
              <a:t>-a-</a:t>
            </a:r>
            <a:r>
              <a:rPr lang="cs-CZ" altLang="de-CZ" sz="2800">
                <a:latin typeface="Times New Roman" panose="02020603050405020304" pitchFamily="18" charset="0"/>
              </a:rPr>
              <a:t> a prézentním kmenem na sykavku nebo palatalizovaný konsonant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typ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держ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держ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д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ржишь, 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ть – 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сто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шь, спать – сплю - спишь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2C27CA4F-B6EE-4136-F923-AB624CC95C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642350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8.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r>
              <a:rPr lang="cs-CZ" altLang="de-CZ" sz="2800">
                <a:latin typeface="Times New Roman" panose="02020603050405020304" pitchFamily="18" charset="0"/>
              </a:rPr>
              <a:t> slovesa</a:t>
            </a:r>
            <a:r>
              <a:rPr lang="de-CH" altLang="de-CZ" sz="2800">
                <a:latin typeface="Times New Roman" panose="02020603050405020304" pitchFamily="18" charset="0"/>
              </a:rPr>
              <a:t> 2.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infinitivním kmenem na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de-CH" altLang="de-CZ" sz="2800">
                <a:latin typeface="Times New Roman" panose="02020603050405020304" pitchFamily="18" charset="0"/>
              </a:rPr>
              <a:t>-e- </a:t>
            </a:r>
            <a:r>
              <a:rPr lang="cs-CZ" altLang="de-CZ" sz="2800">
                <a:latin typeface="Times New Roman" panose="02020603050405020304" pitchFamily="18" charset="0"/>
              </a:rPr>
              <a:t>a prézentním kmenem na palatalizovaný konsonant, evtl. sykavku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typ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деть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жу – в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дишь, </a:t>
            </a:r>
            <a:r>
              <a:rPr lang="de-CH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терп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 – терпл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рпишь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9.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r>
              <a:rPr lang="cs-CZ" altLang="de-CZ" sz="2800">
                <a:latin typeface="Times New Roman" panose="02020603050405020304" pitchFamily="18" charset="0"/>
              </a:rPr>
              <a:t> slovesa</a:t>
            </a:r>
            <a:r>
              <a:rPr lang="de-CH" altLang="de-CZ" sz="2800">
                <a:latin typeface="Times New Roman" panose="02020603050405020304" pitchFamily="18" charset="0"/>
              </a:rPr>
              <a:t> 1.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infinitivním kmenem na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de-CH" altLang="de-CZ" sz="2800">
                <a:latin typeface="Times New Roman" panose="02020603050405020304" pitchFamily="18" charset="0"/>
              </a:rPr>
              <a:t>-nu-, </a:t>
            </a:r>
            <a:r>
              <a:rPr lang="cs-CZ" altLang="de-CZ" sz="2800">
                <a:latin typeface="Times New Roman" panose="02020603050405020304" pitchFamily="18" charset="0"/>
              </a:rPr>
              <a:t>préteritálním kmenem na tvrdý párový konsonant nebo veláru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 prézentním kmenem na</a:t>
            </a:r>
            <a:r>
              <a:rPr lang="de-CH" altLang="de-CZ" sz="2800">
                <a:latin typeface="Times New Roman" panose="02020603050405020304" pitchFamily="18" charset="0"/>
              </a:rPr>
              <a:t> -n-/-n,-, </a:t>
            </a:r>
            <a:r>
              <a:rPr lang="cs-CZ" altLang="de-CZ" sz="2800">
                <a:latin typeface="Times New Roman" panose="02020603050405020304" pitchFamily="18" charset="0"/>
              </a:rPr>
              <a:t>t</a:t>
            </a:r>
            <a:r>
              <a:rPr lang="de-CH" altLang="de-CZ" sz="2800">
                <a:latin typeface="Times New Roman" panose="02020603050405020304" pitchFamily="18" charset="0"/>
              </a:rPr>
              <a:t>yp </a:t>
            </a:r>
            <a:r>
              <a:rPr lang="ru-RU" altLang="de-CZ" sz="2800" i="1">
                <a:latin typeface="Times New Roman" panose="02020603050405020304" pitchFamily="18" charset="0"/>
              </a:rPr>
              <a:t>мёрзнуть – мёрзну – мёрзнешь – мёрз/мёрзнул – мёрзла</a:t>
            </a:r>
            <a:r>
              <a:rPr lang="de-CH" altLang="de-CZ" sz="2800">
                <a:latin typeface="Times New Roman" panose="02020603050405020304" pitchFamily="18" charset="0"/>
              </a:rPr>
              <a:t>; </a:t>
            </a:r>
            <a:r>
              <a:rPr lang="cs-CZ" altLang="de-CZ" sz="2800">
                <a:latin typeface="Times New Roman" panose="02020603050405020304" pitchFamily="18" charset="0"/>
              </a:rPr>
              <a:t>na rozdíl od sloves</a:t>
            </a:r>
            <a:r>
              <a:rPr lang="de-CH" altLang="de-CZ" sz="2800">
                <a:latin typeface="Times New Roman" panose="02020603050405020304" pitchFamily="18" charset="0"/>
              </a:rPr>
              <a:t> 4. </a:t>
            </a:r>
            <a:r>
              <a:rPr lang="cs-CZ" altLang="de-CZ" sz="2800">
                <a:latin typeface="Times New Roman" panose="02020603050405020304" pitchFamily="18" charset="0"/>
              </a:rPr>
              <a:t>třídy jsou částečně nedok. vidu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10. </a:t>
            </a:r>
            <a:r>
              <a:rPr lang="cs-CZ" altLang="de-CZ" sz="2800">
                <a:latin typeface="Times New Roman" panose="02020603050405020304" pitchFamily="18" charset="0"/>
              </a:rPr>
              <a:t>t</a:t>
            </a:r>
            <a:r>
              <a:rPr lang="en-US" altLang="de-CZ" sz="2800">
                <a:latin typeface="Times New Roman" panose="02020603050405020304" pitchFamily="18" charset="0"/>
              </a:rPr>
              <a:t>ř</a:t>
            </a:r>
            <a:r>
              <a:rPr lang="cs-CZ" altLang="de-CZ" sz="2800">
                <a:latin typeface="Times New Roman" panose="02020603050405020304" pitchFamily="18" charset="0"/>
              </a:rPr>
              <a:t>ída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  <a:r>
              <a:rPr lang="cs-CZ" altLang="de-CZ" sz="2800">
                <a:latin typeface="Times New Roman" panose="02020603050405020304" pitchFamily="18" charset="0"/>
              </a:rPr>
              <a:t> slovesa</a:t>
            </a:r>
            <a:r>
              <a:rPr lang="de-CH" altLang="de-CZ" sz="2800">
                <a:latin typeface="Times New Roman" panose="02020603050405020304" pitchFamily="18" charset="0"/>
              </a:rPr>
              <a:t> 1.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 infinitivem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na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br>
              <a:rPr lang="ru-RU" altLang="de-CZ" sz="2800">
                <a:latin typeface="Times New Roman" panose="02020603050405020304" pitchFamily="18" charset="0"/>
              </a:rPr>
            </a:br>
            <a:r>
              <a:rPr lang="ru-RU" altLang="de-CZ" sz="2800">
                <a:latin typeface="Times New Roman" panose="02020603050405020304" pitchFamily="18" charset="0"/>
              </a:rPr>
              <a:t>-</a:t>
            </a:r>
            <a:r>
              <a:rPr lang="ru-RU" altLang="de-CZ" sz="2800" i="1">
                <a:latin typeface="Times New Roman" panose="02020603050405020304" pitchFamily="18" charset="0"/>
              </a:rPr>
              <a:t>чь, -сть, -ст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-зть, -зт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přičemž infinitivní kmen někdy nelze zcela jednoznačně určit</a:t>
            </a:r>
            <a:r>
              <a:rPr lang="de-CH" altLang="de-CZ" sz="2800">
                <a:latin typeface="Times New Roman" panose="02020603050405020304" pitchFamily="18" charset="0"/>
              </a:rPr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F9875A7-4014-ED49-78AC-97D61FF57C6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24862" cy="6119812"/>
          </a:xfrm>
        </p:spPr>
        <p:txBody>
          <a:bodyPr anchor="t"/>
          <a:lstStyle/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prézentní kmen je na veláru, dentálu</a:t>
            </a:r>
            <a:r>
              <a:rPr lang="de-CH" altLang="de-CZ" sz="2800">
                <a:latin typeface="Times New Roman" panose="02020603050405020304" pitchFamily="18" charset="0"/>
              </a:rPr>
              <a:t>, -b-/-b-, -n-/-n-, </a:t>
            </a:r>
            <a:r>
              <a:rPr lang="cs-CZ" altLang="de-CZ" sz="2800">
                <a:latin typeface="Times New Roman" panose="02020603050405020304" pitchFamily="18" charset="0"/>
              </a:rPr>
              <a:t>u kmenů na</a:t>
            </a:r>
            <a:r>
              <a:rPr lang="de-CH" altLang="de-CZ" sz="2800">
                <a:latin typeface="Times New Roman" panose="02020603050405020304" pitchFamily="18" charset="0"/>
              </a:rPr>
              <a:t> -d-/d,- </a:t>
            </a:r>
            <a:r>
              <a:rPr lang="cs-CZ" altLang="de-CZ" sz="2800">
                <a:latin typeface="Times New Roman" panose="02020603050405020304" pitchFamily="18" charset="0"/>
              </a:rPr>
              <a:t>nebo</a:t>
            </a:r>
            <a:r>
              <a:rPr lang="de-CH" altLang="de-CZ" sz="2800">
                <a:latin typeface="Times New Roman" panose="02020603050405020304" pitchFamily="18" charset="0"/>
              </a:rPr>
              <a:t> -t-/-t,- </a:t>
            </a:r>
            <a:r>
              <a:rPr lang="cs-CZ" altLang="de-CZ" sz="2800">
                <a:latin typeface="Times New Roman" panose="02020603050405020304" pitchFamily="18" charset="0"/>
              </a:rPr>
              <a:t>a u několika izolovaných sloves je někdy zvláštní préteritální kmen</a:t>
            </a:r>
            <a:r>
              <a:rPr lang="de-CH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typy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печь – пек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печёшь, нест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– нес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несёшь, вести – веду – ведёшь – вёл, сесть – с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ду – с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дешь – сел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Vedle těchto deseti tříd je n</a:t>
            </a:r>
            <a:r>
              <a:rPr lang="en-US" altLang="de-CZ" sz="2800">
                <a:latin typeface="Times New Roman" panose="02020603050405020304" pitchFamily="18" charset="0"/>
              </a:rPr>
              <a:t>ě</a:t>
            </a:r>
            <a:r>
              <a:rPr lang="cs-CZ" altLang="de-CZ" sz="2800">
                <a:latin typeface="Times New Roman" panose="02020603050405020304" pitchFamily="18" charset="0"/>
              </a:rPr>
              <a:t>kolik dalších skupin</a:t>
            </a:r>
            <a:r>
              <a:rPr lang="de-CH" altLang="de-CZ" sz="2800">
                <a:latin typeface="Times New Roman" panose="02020603050405020304" pitchFamily="18" charset="0"/>
              </a:rPr>
              <a:t> (</a:t>
            </a:r>
            <a:r>
              <a:rPr lang="cs-CZ" altLang="de-CZ" sz="2800">
                <a:latin typeface="Times New Roman" panose="02020603050405020304" pitchFamily="18" charset="0"/>
              </a:rPr>
              <a:t>nap</a:t>
            </a:r>
            <a:r>
              <a:rPr lang="en-US" altLang="de-CZ" sz="2800">
                <a:latin typeface="Times New Roman" panose="02020603050405020304" pitchFamily="18" charset="0"/>
              </a:rPr>
              <a:t>ř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typy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дав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да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– даёшь, нач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ть – начн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начнёшь, крыть – кр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ю – кр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ешь, жить – жив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 – живёшь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aj</a:t>
            </a:r>
            <a:r>
              <a:rPr lang="de-CH" altLang="de-CZ" sz="2800">
                <a:latin typeface="Times New Roman" panose="02020603050405020304" pitchFamily="18" charset="0"/>
              </a:rPr>
              <a:t>.) </a:t>
            </a:r>
            <a:r>
              <a:rPr lang="cs-CZ" altLang="de-CZ" sz="2800">
                <a:latin typeface="Times New Roman" panose="02020603050405020304" pitchFamily="18" charset="0"/>
              </a:rPr>
              <a:t>a izolovaných sloves jako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петь – пою – поёшь, 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хать – 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ду – 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дешь, идт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хот</a:t>
            </a:r>
            <a:r>
              <a:rPr lang="ru-RU" altLang="de-CZ" sz="2800" i="1" u="sng">
                <a:latin typeface="Times New Roman" panose="02020603050405020304" pitchFamily="18" charset="0"/>
              </a:rPr>
              <a:t>е</a:t>
            </a:r>
            <a:r>
              <a:rPr lang="ru-RU" altLang="de-CZ" sz="2800" i="1">
                <a:latin typeface="Times New Roman" panose="02020603050405020304" pitchFamily="18" charset="0"/>
              </a:rPr>
              <a:t>ть, быть, дать, есть</a:t>
            </a:r>
          </a:p>
          <a:p>
            <a:pPr marL="339725" indent="-339725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3634B416-DC75-F68E-7276-2DE516386B6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24863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Ohledně kmenových alternací lze rozlišovat r</a:t>
            </a:r>
            <a:r>
              <a:rPr lang="en-US" altLang="de-CZ" sz="2800">
                <a:latin typeface="Times New Roman" panose="02020603050405020304" pitchFamily="18" charset="0"/>
              </a:rPr>
              <a:t>ů</a:t>
            </a:r>
            <a:r>
              <a:rPr lang="cs-CZ" altLang="de-CZ" sz="2800">
                <a:latin typeface="Times New Roman" panose="02020603050405020304" pitchFamily="18" charset="0"/>
              </a:rPr>
              <a:t>zné typy: alternaci mezi infinitivním a prézentním kmenem (jedním z alomorfů prézentního kmene) nacházíme všude.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Slovesa, která mají v 3pl tvrdý párový konsonant </a:t>
            </a:r>
            <a:r>
              <a:rPr lang="de-CH" altLang="de-CZ" sz="2800" i="1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ид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вед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бер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т, пек</a:t>
            </a:r>
            <a:r>
              <a:rPr lang="ru-RU" altLang="de-CZ" sz="2800" i="1" u="sng">
                <a:latin typeface="Times New Roman" panose="02020603050405020304" pitchFamily="18" charset="0"/>
              </a:rPr>
              <a:t>у</a:t>
            </a:r>
            <a:r>
              <a:rPr lang="ru-RU" altLang="de-CZ" sz="2800" i="1">
                <a:latin typeface="Times New Roman" panose="02020603050405020304" pitchFamily="18" charset="0"/>
              </a:rPr>
              <a:t>т</a:t>
            </a:r>
            <a:r>
              <a:rPr lang="de-CH" altLang="de-CZ" sz="2800" i="1">
                <a:latin typeface="Times New Roman" panose="02020603050405020304" pitchFamily="18" charset="0"/>
              </a:rPr>
              <a:t>)</a:t>
            </a:r>
            <a:r>
              <a:rPr lang="de-CH" altLang="de-CZ" sz="2800">
                <a:latin typeface="Times New Roman" panose="02020603050405020304" pitchFamily="18" charset="0"/>
              </a:rPr>
              <a:t> – </a:t>
            </a:r>
            <a:r>
              <a:rPr lang="cs-CZ" altLang="de-CZ" sz="2800">
                <a:latin typeface="Times New Roman" panose="02020603050405020304" pitchFamily="18" charset="0"/>
              </a:rPr>
              <a:t>jsou to slovesa</a:t>
            </a:r>
            <a:r>
              <a:rPr lang="de-CH" altLang="de-CZ" sz="2800">
                <a:latin typeface="Times New Roman" panose="02020603050405020304" pitchFamily="18" charset="0"/>
              </a:rPr>
              <a:t> 4., 9. </a:t>
            </a:r>
            <a:r>
              <a:rPr lang="cs-CZ" altLang="de-CZ" sz="2800">
                <a:latin typeface="Times New Roman" panose="02020603050405020304" pitchFamily="18" charset="0"/>
              </a:rPr>
              <a:t>a</a:t>
            </a:r>
            <a:r>
              <a:rPr lang="de-CH" altLang="de-CZ" sz="2800">
                <a:latin typeface="Times New Roman" panose="02020603050405020304" pitchFamily="18" charset="0"/>
              </a:rPr>
              <a:t> 10. </a:t>
            </a:r>
            <a:r>
              <a:rPr lang="cs-CZ" altLang="de-CZ" sz="2800">
                <a:latin typeface="Times New Roman" panose="02020603050405020304" pitchFamily="18" charset="0"/>
              </a:rPr>
              <a:t>třídy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 některé vzácnější typy</a:t>
            </a:r>
            <a:r>
              <a:rPr lang="de-CH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de-CH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vykazují alternaci mezi</a:t>
            </a:r>
            <a:r>
              <a:rPr lang="de-CH" altLang="de-CZ" sz="2800">
                <a:latin typeface="Times New Roman" panose="02020603050405020304" pitchFamily="18" charset="0"/>
              </a:rPr>
              <a:t> 1</a:t>
            </a:r>
            <a:r>
              <a:rPr lang="cs-CZ" altLang="de-CZ" sz="2800">
                <a:latin typeface="Times New Roman" panose="02020603050405020304" pitchFamily="18" charset="0"/>
              </a:rPr>
              <a:t>s</a:t>
            </a:r>
            <a:r>
              <a:rPr lang="de-CH" altLang="de-CZ" sz="2800">
                <a:latin typeface="Times New Roman" panose="02020603050405020304" pitchFamily="18" charset="0"/>
              </a:rPr>
              <a:t>g/3</a:t>
            </a:r>
            <a:r>
              <a:rPr lang="cs-CZ" altLang="de-CZ" sz="2800">
                <a:latin typeface="Times New Roman" panose="02020603050405020304" pitchFamily="18" charset="0"/>
              </a:rPr>
              <a:t>p</a:t>
            </a:r>
            <a:r>
              <a:rPr lang="de-CH" altLang="de-CZ" sz="2800">
                <a:latin typeface="Times New Roman" panose="02020603050405020304" pitchFamily="18" charset="0"/>
              </a:rPr>
              <a:t>l </a:t>
            </a:r>
            <a:r>
              <a:rPr lang="cs-CZ" altLang="de-CZ" sz="2800">
                <a:latin typeface="Times New Roman" panose="02020603050405020304" pitchFamily="18" charset="0"/>
              </a:rPr>
              <a:t>a ostatními prézentními tvary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Slovesa</a:t>
            </a:r>
            <a:r>
              <a:rPr lang="de-CH" altLang="de-CZ" sz="2800">
                <a:latin typeface="Times New Roman" panose="02020603050405020304" pitchFamily="18" charset="0"/>
              </a:rPr>
              <a:t> 1., 2., 3. </a:t>
            </a:r>
            <a:r>
              <a:rPr lang="cs-CZ" altLang="de-CZ" sz="2800">
                <a:latin typeface="Times New Roman" panose="02020603050405020304" pitchFamily="18" charset="0"/>
              </a:rPr>
              <a:t>a</a:t>
            </a:r>
            <a:r>
              <a:rPr lang="de-CH" altLang="de-CZ" sz="2800">
                <a:latin typeface="Times New Roman" panose="02020603050405020304" pitchFamily="18" charset="0"/>
              </a:rPr>
              <a:t> 6. </a:t>
            </a:r>
            <a:r>
              <a:rPr lang="cs-CZ" altLang="de-CZ" sz="2800">
                <a:latin typeface="Times New Roman" panose="02020603050405020304" pitchFamily="18" charset="0"/>
              </a:rPr>
              <a:t>třídy mají jednotný prézentní kmen, který se liší od kmene infinitivního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Slovesa</a:t>
            </a:r>
            <a:r>
              <a:rPr lang="de-CH" altLang="de-CZ" sz="2800">
                <a:latin typeface="Times New Roman" panose="02020603050405020304" pitchFamily="18" charset="0"/>
              </a:rPr>
              <a:t> 2. </a:t>
            </a:r>
            <a:r>
              <a:rPr lang="cs-CZ" altLang="de-CZ" sz="2800">
                <a:latin typeface="Times New Roman" panose="02020603050405020304" pitchFamily="18" charset="0"/>
              </a:rPr>
              <a:t>konjugace</a:t>
            </a:r>
            <a:r>
              <a:rPr lang="de-CH" altLang="de-CZ" sz="2800">
                <a:latin typeface="Times New Roman" panose="02020603050405020304" pitchFamily="18" charset="0"/>
              </a:rPr>
              <a:t> (5., 7., 8. </a:t>
            </a:r>
            <a:r>
              <a:rPr lang="cs-CZ" altLang="de-CZ" sz="2800">
                <a:latin typeface="Times New Roman" panose="02020603050405020304" pitchFamily="18" charset="0"/>
              </a:rPr>
              <a:t>třída</a:t>
            </a:r>
            <a:r>
              <a:rPr lang="de-CH" altLang="de-CZ" sz="2800">
                <a:latin typeface="Times New Roman" panose="02020603050405020304" pitchFamily="18" charset="0"/>
              </a:rPr>
              <a:t>) </a:t>
            </a:r>
            <a:r>
              <a:rPr lang="cs-CZ" altLang="de-CZ" sz="2800">
                <a:latin typeface="Times New Roman" panose="02020603050405020304" pitchFamily="18" charset="0"/>
              </a:rPr>
              <a:t>vykazují alternaci mezi 1sg a ostatním tvary prézentu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924F4709-9593-FEE6-5B22-7FDBAD4DACE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4338" y="301625"/>
            <a:ext cx="8442325" cy="6323013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 RG (1980) pracuje s poměrem mezi kmenem infinitivním a prézentním</a:t>
            </a:r>
            <a:r>
              <a:rPr lang="de-CH" altLang="de-CZ" sz="2800">
                <a:latin typeface="Times New Roman" panose="02020603050405020304" pitchFamily="18" charset="0"/>
              </a:rPr>
              <a:t>: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«Словоизменительные классы глаголов – это группы глаголов, принадлежащих к одному и тому же спряжению и характеризующихся тождественным формальным соотношением основ прош. и наст. вр.» </a:t>
            </a:r>
            <a:r>
              <a:rPr lang="de-CH" altLang="de-CZ" sz="2800">
                <a:latin typeface="Times New Roman" panose="02020603050405020304" pitchFamily="18" charset="0"/>
              </a:rPr>
              <a:t>(RG 1980, I: 647)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Třídy RG vypadají následovně: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I. třída: infinitivní kmen končí na vokál, prézentní na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cs-CZ" altLang="de-CZ" sz="2800" i="1">
                <a:latin typeface="Times New Roman" panose="02020603050405020304" pitchFamily="18" charset="0"/>
              </a:rPr>
              <a:t>j</a:t>
            </a: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de-CH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играть –  играю, белеть – белею, гнить – гниёт, дуть – дует</a:t>
            </a:r>
            <a:r>
              <a:rPr lang="de-CH" altLang="de-CZ" sz="2800">
                <a:latin typeface="Times New Roman" panose="02020603050405020304" pitchFamily="18" charset="0"/>
              </a:rPr>
              <a:t>. </a:t>
            </a:r>
            <a:r>
              <a:rPr lang="cs-CZ" altLang="de-CZ" sz="2800">
                <a:latin typeface="Times New Roman" panose="02020603050405020304" pitchFamily="18" charset="0"/>
              </a:rPr>
              <a:t>Jsou zde tedy spojena slovesa 1. a 2. třídy u Isačenka/Ďuroviče a dále slovesa </a:t>
            </a:r>
            <a:r>
              <a:rPr lang="ru-RU" altLang="de-CZ" sz="2800" i="1">
                <a:latin typeface="Times New Roman" panose="02020603050405020304" pitchFamily="18" charset="0"/>
              </a:rPr>
              <a:t>гнить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 </a:t>
            </a:r>
            <a:r>
              <a:rPr lang="ru-RU" altLang="de-CZ" sz="2800" i="1">
                <a:latin typeface="Times New Roman" panose="02020603050405020304" pitchFamily="18" charset="0"/>
              </a:rPr>
              <a:t>дуть</a:t>
            </a:r>
            <a:r>
              <a:rPr lang="cs-CZ" altLang="de-CZ" sz="2800">
                <a:latin typeface="Times New Roman" panose="02020603050405020304" pitchFamily="18" charset="0"/>
              </a:rPr>
              <a:t>, která u I/Ď jsou mimo systematiku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5FC6450-52E6-AD3A-A5A3-582378B1DC5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87338" y="228600"/>
            <a:ext cx="8567737" cy="6035675"/>
          </a:xfrm>
        </p:spPr>
        <p:txBody>
          <a:bodyPr anchor="t"/>
          <a:lstStyle/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RG ovšem počítá s podtřídami, totiž s infinitivním kmenem na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-, na -</a:t>
            </a:r>
            <a:r>
              <a:rPr lang="cs-CZ" altLang="de-CZ" sz="2800" i="1">
                <a:latin typeface="Times New Roman" panose="02020603050405020304" pitchFamily="18" charset="0"/>
              </a:rPr>
              <a:t>e</a:t>
            </a:r>
            <a:r>
              <a:rPr lang="cs-CZ" altLang="de-CZ" sz="2800">
                <a:latin typeface="Times New Roman" panose="02020603050405020304" pitchFamily="18" charset="0"/>
              </a:rPr>
              <a:t>-, na -</a:t>
            </a:r>
            <a:r>
              <a:rPr lang="cs-CZ" altLang="de-CZ" sz="2800" i="1">
                <a:latin typeface="Times New Roman" panose="02020603050405020304" pitchFamily="18" charset="0"/>
              </a:rPr>
              <a:t>i</a:t>
            </a:r>
            <a:r>
              <a:rPr lang="cs-CZ" altLang="de-CZ" sz="2800">
                <a:latin typeface="Times New Roman" panose="02020603050405020304" pitchFamily="18" charset="0"/>
              </a:rPr>
              <a:t>- a na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- a také s pátou podtřídou, která obsahuje slovesa typu </a:t>
            </a:r>
            <a:r>
              <a:rPr lang="ru-RU" altLang="de-CZ" sz="2800" i="1">
                <a:latin typeface="Times New Roman" panose="02020603050405020304" pitchFamily="18" charset="0"/>
              </a:rPr>
              <a:t>пить (пью), бить (бью), брить (брею)</a:t>
            </a:r>
            <a:r>
              <a:rPr lang="cs-CZ" altLang="de-CZ" sz="2800" i="1">
                <a:latin typeface="Times New Roman" panose="02020603050405020304" pitchFamily="18" charset="0"/>
              </a:rPr>
              <a:t>,</a:t>
            </a:r>
            <a:r>
              <a:rPr lang="ru-RU" altLang="de-CZ" sz="2800" i="1">
                <a:latin typeface="Times New Roman" panose="02020603050405020304" pitchFamily="18" charset="0"/>
              </a:rPr>
              <a:t> крыть (крою)</a:t>
            </a:r>
            <a:r>
              <a:rPr lang="cs-CZ" altLang="de-CZ" sz="2800">
                <a:latin typeface="Times New Roman" panose="02020603050405020304" pitchFamily="18" charset="0"/>
              </a:rPr>
              <a:t>, která u I/Ď jsou buď neproduktivní kvantitativně omezené vzory nebo vůbec izolovaná slovesa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II. třída RG obsahuje slovesa s infinitivním kmenem na -</a:t>
            </a:r>
            <a:r>
              <a:rPr lang="cs-CZ" altLang="de-CZ" sz="2800" i="1">
                <a:latin typeface="Times New Roman" panose="02020603050405020304" pitchFamily="18" charset="0"/>
              </a:rPr>
              <a:t>ova</a:t>
            </a:r>
            <a:r>
              <a:rPr lang="cs-CZ" altLang="de-CZ" sz="2800">
                <a:latin typeface="Times New Roman" panose="02020603050405020304" pitchFamily="18" charset="0"/>
              </a:rPr>
              <a:t>- a prézentním na -</a:t>
            </a:r>
            <a:r>
              <a:rPr lang="cs-CZ" altLang="de-CZ" sz="2800" i="1">
                <a:latin typeface="Times New Roman" panose="02020603050405020304" pitchFamily="18" charset="0"/>
              </a:rPr>
              <a:t>uj</a:t>
            </a:r>
            <a:r>
              <a:rPr lang="cs-CZ" altLang="de-CZ" sz="2800">
                <a:latin typeface="Times New Roman" panose="02020603050405020304" pitchFamily="18" charset="0"/>
              </a:rPr>
              <a:t>-, odpovídá tedy 3. třídě u I/Ď, čili zde se třídy shodují, jenom jsou jinak číslovány</a:t>
            </a:r>
          </a:p>
          <a:p>
            <a:pPr marL="341313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III. třídu v RG tvoří slovesa na -</a:t>
            </a:r>
            <a:r>
              <a:rPr lang="cs-CZ" altLang="de-CZ" sz="2800" i="1">
                <a:latin typeface="Times New Roman" panose="02020603050405020304" pitchFamily="18" charset="0"/>
              </a:rPr>
              <a:t>n(u)</a:t>
            </a:r>
            <a:r>
              <a:rPr lang="cs-CZ" altLang="de-CZ" sz="2800">
                <a:latin typeface="Times New Roman" panose="02020603050405020304" pitchFamily="18" charset="0"/>
              </a:rPr>
              <a:t>- typu </a:t>
            </a:r>
            <a:r>
              <a:rPr lang="ru-RU" altLang="de-CZ" sz="2800" i="1">
                <a:latin typeface="Times New Roman" panose="02020603050405020304" pitchFamily="18" charset="0"/>
              </a:rPr>
              <a:t>минуть, тянуть</a:t>
            </a:r>
            <a:r>
              <a:rPr lang="cs-CZ" altLang="de-CZ" sz="2800">
                <a:latin typeface="Times New Roman" panose="02020603050405020304" pitchFamily="18" charset="0"/>
              </a:rPr>
              <a:t>, čili tato třída odpovídá 4. třídě u I/Ď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2968</Words>
  <Application>Microsoft Macintosh PowerPoint</Application>
  <PresentationFormat>Bildschirmpräsentation (4:3)</PresentationFormat>
  <Paragraphs>74</Paragraphs>
  <Slides>27</Slides>
  <Notes>27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Office-Design</vt:lpstr>
      <vt:lpstr>Morfologie ruštiny</vt:lpstr>
      <vt:lpstr>Slovesné třídy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2078</cp:revision>
  <cp:lastPrinted>1601-01-01T00:00:00Z</cp:lastPrinted>
  <dcterms:created xsi:type="dcterms:W3CDTF">2010-03-17T05:32:37Z</dcterms:created>
  <dcterms:modified xsi:type="dcterms:W3CDTF">2025-04-15T06:55:23Z</dcterms:modified>
</cp:coreProperties>
</file>