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hh3ooPbU5PGCE8hcto/7PZNMao5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A326E8-B06D-2DAD-67CD-0E5881260AB1}" v="40" dt="2025-04-14T07:23:57.8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customschemas.google.com/relationships/presentationmetadata" Target="meta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ýna Šejnohová" userId="S::13764654@cuni.cz::78f4c574-0c6c-44de-b2d7-e13d0feb341b" providerId="AD" clId="Web-{CAA326E8-B06D-2DAD-67CD-0E5881260AB1}"/>
    <pc:docChg chg="delSld modSld sldOrd">
      <pc:chgData name="Kristýna Šejnohová" userId="S::13764654@cuni.cz::78f4c574-0c6c-44de-b2d7-e13d0feb341b" providerId="AD" clId="Web-{CAA326E8-B06D-2DAD-67CD-0E5881260AB1}" dt="2025-04-14T07:22:25.218" v="38" actId="20577"/>
      <pc:docMkLst>
        <pc:docMk/>
      </pc:docMkLst>
      <pc:sldChg chg="modSp">
        <pc:chgData name="Kristýna Šejnohová" userId="S::13764654@cuni.cz::78f4c574-0c6c-44de-b2d7-e13d0feb341b" providerId="AD" clId="Web-{CAA326E8-B06D-2DAD-67CD-0E5881260AB1}" dt="2025-04-14T07:14:10.792" v="24" actId="20577"/>
        <pc:sldMkLst>
          <pc:docMk/>
          <pc:sldMk cId="0" sldId="257"/>
        </pc:sldMkLst>
        <pc:spChg chg="mod">
          <ac:chgData name="Kristýna Šejnohová" userId="S::13764654@cuni.cz::78f4c574-0c6c-44de-b2d7-e13d0feb341b" providerId="AD" clId="Web-{CAA326E8-B06D-2DAD-67CD-0E5881260AB1}" dt="2025-04-14T07:14:10.792" v="24" actId="20577"/>
          <ac:spMkLst>
            <pc:docMk/>
            <pc:sldMk cId="0" sldId="257"/>
            <ac:spMk id="356" creationId="{00000000-0000-0000-0000-000000000000}"/>
          </ac:spMkLst>
        </pc:spChg>
      </pc:sldChg>
      <pc:sldChg chg="modSp">
        <pc:chgData name="Kristýna Šejnohová" userId="S::13764654@cuni.cz::78f4c574-0c6c-44de-b2d7-e13d0feb341b" providerId="AD" clId="Web-{CAA326E8-B06D-2DAD-67CD-0E5881260AB1}" dt="2025-04-14T07:19:36.243" v="27" actId="20577"/>
        <pc:sldMkLst>
          <pc:docMk/>
          <pc:sldMk cId="0" sldId="266"/>
        </pc:sldMkLst>
        <pc:spChg chg="mod">
          <ac:chgData name="Kristýna Šejnohová" userId="S::13764654@cuni.cz::78f4c574-0c6c-44de-b2d7-e13d0feb341b" providerId="AD" clId="Web-{CAA326E8-B06D-2DAD-67CD-0E5881260AB1}" dt="2025-04-14T07:19:36.243" v="27" actId="20577"/>
          <ac:spMkLst>
            <pc:docMk/>
            <pc:sldMk cId="0" sldId="266"/>
            <ac:spMk id="476" creationId="{00000000-0000-0000-0000-000000000000}"/>
          </ac:spMkLst>
        </pc:spChg>
      </pc:sldChg>
      <pc:sldChg chg="del">
        <pc:chgData name="Kristýna Šejnohová" userId="S::13764654@cuni.cz::78f4c574-0c6c-44de-b2d7-e13d0feb341b" providerId="AD" clId="Web-{CAA326E8-B06D-2DAD-67CD-0E5881260AB1}" dt="2025-04-11T09:41:13.090" v="0"/>
        <pc:sldMkLst>
          <pc:docMk/>
          <pc:sldMk cId="0" sldId="268"/>
        </pc:sldMkLst>
      </pc:sldChg>
      <pc:sldChg chg="del">
        <pc:chgData name="Kristýna Šejnohová" userId="S::13764654@cuni.cz::78f4c574-0c6c-44de-b2d7-e13d0feb341b" providerId="AD" clId="Web-{CAA326E8-B06D-2DAD-67CD-0E5881260AB1}" dt="2025-04-11T09:41:27.387" v="2"/>
        <pc:sldMkLst>
          <pc:docMk/>
          <pc:sldMk cId="0" sldId="270"/>
        </pc:sldMkLst>
      </pc:sldChg>
      <pc:sldChg chg="modSp ord">
        <pc:chgData name="Kristýna Šejnohová" userId="S::13764654@cuni.cz::78f4c574-0c6c-44de-b2d7-e13d0feb341b" providerId="AD" clId="Web-{CAA326E8-B06D-2DAD-67CD-0E5881260AB1}" dt="2025-04-14T07:22:25.218" v="38" actId="20577"/>
        <pc:sldMkLst>
          <pc:docMk/>
          <pc:sldMk cId="2335424242" sldId="271"/>
        </pc:sldMkLst>
        <pc:spChg chg="mod">
          <ac:chgData name="Kristýna Šejnohová" userId="S::13764654@cuni.cz::78f4c574-0c6c-44de-b2d7-e13d0feb341b" providerId="AD" clId="Web-{CAA326E8-B06D-2DAD-67CD-0E5881260AB1}" dt="2025-04-14T07:22:25.218" v="38" actId="20577"/>
          <ac:spMkLst>
            <pc:docMk/>
            <pc:sldMk cId="2335424242" sldId="271"/>
            <ac:spMk id="487" creationId="{00000000-0000-0000-0000-000000000000}"/>
          </ac:spMkLst>
        </pc:spChg>
      </pc:sldChg>
      <pc:sldChg chg="modSp">
        <pc:chgData name="Kristýna Šejnohová" userId="S::13764654@cuni.cz::78f4c574-0c6c-44de-b2d7-e13d0feb341b" providerId="AD" clId="Web-{CAA326E8-B06D-2DAD-67CD-0E5881260AB1}" dt="2025-04-11T09:41:35.794" v="5" actId="20577"/>
        <pc:sldMkLst>
          <pc:docMk/>
          <pc:sldMk cId="2722947010" sldId="273"/>
        </pc:sldMkLst>
        <pc:spChg chg="mod">
          <ac:chgData name="Kristýna Šejnohová" userId="S::13764654@cuni.cz::78f4c574-0c6c-44de-b2d7-e13d0feb341b" providerId="AD" clId="Web-{CAA326E8-B06D-2DAD-67CD-0E5881260AB1}" dt="2025-04-11T09:41:35.794" v="5" actId="20577"/>
          <ac:spMkLst>
            <pc:docMk/>
            <pc:sldMk cId="2722947010" sldId="273"/>
            <ac:spMk id="499" creationId="{00000000-0000-0000-0000-000000000000}"/>
          </ac:spMkLst>
        </pc:spChg>
      </pc:sldChg>
    </pc:docChg>
  </pc:docChgLst>
  <pc:docChgLst>
    <pc:chgData name="Kristýna Šejnohová" userId="S::13764654@cuni.cz::78f4c574-0c6c-44de-b2d7-e13d0feb341b" providerId="AD" clId="Web-{BFC44562-11BB-C5D7-7E65-1CE065D620C7}"/>
    <pc:docChg chg="addSld modSld">
      <pc:chgData name="Kristýna Šejnohová" userId="S::13764654@cuni.cz::78f4c574-0c6c-44de-b2d7-e13d0feb341b" providerId="AD" clId="Web-{BFC44562-11BB-C5D7-7E65-1CE065D620C7}" dt="2025-04-11T09:36:28.877" v="37"/>
      <pc:docMkLst>
        <pc:docMk/>
      </pc:docMkLst>
      <pc:sldChg chg="modSp">
        <pc:chgData name="Kristýna Šejnohová" userId="S::13764654@cuni.cz::78f4c574-0c6c-44de-b2d7-e13d0feb341b" providerId="AD" clId="Web-{BFC44562-11BB-C5D7-7E65-1CE065D620C7}" dt="2025-04-11T09:34:16.588" v="29" actId="20577"/>
        <pc:sldMkLst>
          <pc:docMk/>
          <pc:sldMk cId="0" sldId="257"/>
        </pc:sldMkLst>
        <pc:spChg chg="mod">
          <ac:chgData name="Kristýna Šejnohová" userId="S::13764654@cuni.cz::78f4c574-0c6c-44de-b2d7-e13d0feb341b" providerId="AD" clId="Web-{BFC44562-11BB-C5D7-7E65-1CE065D620C7}" dt="2025-04-11T09:34:16.588" v="29" actId="20577"/>
          <ac:spMkLst>
            <pc:docMk/>
            <pc:sldMk cId="0" sldId="257"/>
            <ac:spMk id="356" creationId="{00000000-0000-0000-0000-000000000000}"/>
          </ac:spMkLst>
        </pc:spChg>
      </pc:sldChg>
      <pc:sldChg chg="delSp modSp">
        <pc:chgData name="Kristýna Šejnohová" userId="S::13764654@cuni.cz::78f4c574-0c6c-44de-b2d7-e13d0feb341b" providerId="AD" clId="Web-{BFC44562-11BB-C5D7-7E65-1CE065D620C7}" dt="2025-04-11T09:34:52.809" v="33" actId="1076"/>
        <pc:sldMkLst>
          <pc:docMk/>
          <pc:sldMk cId="0" sldId="258"/>
        </pc:sldMkLst>
        <pc:spChg chg="del mod">
          <ac:chgData name="Kristýna Šejnohová" userId="S::13764654@cuni.cz::78f4c574-0c6c-44de-b2d7-e13d0feb341b" providerId="AD" clId="Web-{BFC44562-11BB-C5D7-7E65-1CE065D620C7}" dt="2025-04-11T09:34:39.464" v="31"/>
          <ac:spMkLst>
            <pc:docMk/>
            <pc:sldMk cId="0" sldId="258"/>
            <ac:spMk id="362" creationId="{00000000-0000-0000-0000-000000000000}"/>
          </ac:spMkLst>
        </pc:spChg>
        <pc:picChg chg="mod">
          <ac:chgData name="Kristýna Šejnohová" userId="S::13764654@cuni.cz::78f4c574-0c6c-44de-b2d7-e13d0feb341b" providerId="AD" clId="Web-{BFC44562-11BB-C5D7-7E65-1CE065D620C7}" dt="2025-04-11T09:34:52.809" v="33" actId="1076"/>
          <ac:picMkLst>
            <pc:docMk/>
            <pc:sldMk cId="0" sldId="258"/>
            <ac:picMk id="363" creationId="{00000000-0000-0000-0000-000000000000}"/>
          </ac:picMkLst>
        </pc:picChg>
      </pc:sldChg>
      <pc:sldChg chg="add">
        <pc:chgData name="Kristýna Šejnohová" userId="S::13764654@cuni.cz::78f4c574-0c6c-44de-b2d7-e13d0feb341b" providerId="AD" clId="Web-{BFC44562-11BB-C5D7-7E65-1CE065D620C7}" dt="2025-04-11T09:36:28.846" v="34"/>
        <pc:sldMkLst>
          <pc:docMk/>
          <pc:sldMk cId="2335424242" sldId="271"/>
        </pc:sldMkLst>
      </pc:sldChg>
      <pc:sldChg chg="add">
        <pc:chgData name="Kristýna Šejnohová" userId="S::13764654@cuni.cz::78f4c574-0c6c-44de-b2d7-e13d0feb341b" providerId="AD" clId="Web-{BFC44562-11BB-C5D7-7E65-1CE065D620C7}" dt="2025-04-11T09:36:28.846" v="35"/>
        <pc:sldMkLst>
          <pc:docMk/>
          <pc:sldMk cId="3366799670" sldId="272"/>
        </pc:sldMkLst>
      </pc:sldChg>
      <pc:sldChg chg="add">
        <pc:chgData name="Kristýna Šejnohová" userId="S::13764654@cuni.cz::78f4c574-0c6c-44de-b2d7-e13d0feb341b" providerId="AD" clId="Web-{BFC44562-11BB-C5D7-7E65-1CE065D620C7}" dt="2025-04-11T09:36:28.861" v="36"/>
        <pc:sldMkLst>
          <pc:docMk/>
          <pc:sldMk cId="2722947010" sldId="273"/>
        </pc:sldMkLst>
      </pc:sldChg>
      <pc:sldChg chg="add">
        <pc:chgData name="Kristýna Šejnohová" userId="S::13764654@cuni.cz::78f4c574-0c6c-44de-b2d7-e13d0feb341b" providerId="AD" clId="Web-{BFC44562-11BB-C5D7-7E65-1CE065D620C7}" dt="2025-04-11T09:36:28.877" v="37"/>
        <pc:sldMkLst>
          <pc:docMk/>
          <pc:sldMk cId="1659636621" sldId="274"/>
        </pc:sldMkLst>
      </pc:sldChg>
    </pc:docChg>
  </pc:docChgLst>
  <pc:docChgLst>
    <pc:chgData name="Kristýna Šejnohová" userId="S::13764654@cuni.cz::78f4c574-0c6c-44de-b2d7-e13d0feb341b" providerId="AD" clId="Web-{EECD10E7-123F-19F5-8145-3EF13CA480F1}"/>
    <pc:docChg chg="modSld">
      <pc:chgData name="Kristýna Šejnohová" userId="S::13764654@cuni.cz::78f4c574-0c6c-44de-b2d7-e13d0feb341b" providerId="AD" clId="Web-{EECD10E7-123F-19F5-8145-3EF13CA480F1}" dt="2025-04-06T08:34:07.512" v="9" actId="20577"/>
      <pc:docMkLst>
        <pc:docMk/>
      </pc:docMkLst>
      <pc:sldChg chg="addSp delSp modSp">
        <pc:chgData name="Kristýna Šejnohová" userId="S::13764654@cuni.cz::78f4c574-0c6c-44de-b2d7-e13d0feb341b" providerId="AD" clId="Web-{EECD10E7-123F-19F5-8145-3EF13CA480F1}" dt="2025-04-06T08:32:23.649" v="6" actId="1076"/>
        <pc:sldMkLst>
          <pc:docMk/>
          <pc:sldMk cId="0" sldId="256"/>
        </pc:sldMkLst>
        <pc:spChg chg="add del mod">
          <ac:chgData name="Kristýna Šejnohová" userId="S::13764654@cuni.cz::78f4c574-0c6c-44de-b2d7-e13d0feb341b" providerId="AD" clId="Web-{EECD10E7-123F-19F5-8145-3EF13CA480F1}" dt="2025-04-06T08:32:02.336" v="3"/>
          <ac:spMkLst>
            <pc:docMk/>
            <pc:sldMk cId="0" sldId="256"/>
            <ac:spMk id="3" creationId="{870AE868-F6C1-025D-3925-EE3C4E882060}"/>
          </ac:spMkLst>
        </pc:spChg>
        <pc:spChg chg="mod">
          <ac:chgData name="Kristýna Šejnohová" userId="S::13764654@cuni.cz::78f4c574-0c6c-44de-b2d7-e13d0feb341b" providerId="AD" clId="Web-{EECD10E7-123F-19F5-8145-3EF13CA480F1}" dt="2025-04-06T08:32:14.727" v="5" actId="1076"/>
          <ac:spMkLst>
            <pc:docMk/>
            <pc:sldMk cId="0" sldId="256"/>
            <ac:spMk id="347" creationId="{00000000-0000-0000-0000-000000000000}"/>
          </ac:spMkLst>
        </pc:spChg>
        <pc:spChg chg="del mod">
          <ac:chgData name="Kristýna Šejnohová" userId="S::13764654@cuni.cz::78f4c574-0c6c-44de-b2d7-e13d0feb341b" providerId="AD" clId="Web-{EECD10E7-123F-19F5-8145-3EF13CA480F1}" dt="2025-04-06T08:31:58.633" v="2"/>
          <ac:spMkLst>
            <pc:docMk/>
            <pc:sldMk cId="0" sldId="256"/>
            <ac:spMk id="348" creationId="{00000000-0000-0000-0000-000000000000}"/>
          </ac:spMkLst>
        </pc:spChg>
        <pc:spChg chg="mod">
          <ac:chgData name="Kristýna Šejnohová" userId="S::13764654@cuni.cz::78f4c574-0c6c-44de-b2d7-e13d0feb341b" providerId="AD" clId="Web-{EECD10E7-123F-19F5-8145-3EF13CA480F1}" dt="2025-04-06T08:32:23.649" v="6" actId="1076"/>
          <ac:spMkLst>
            <pc:docMk/>
            <pc:sldMk cId="0" sldId="256"/>
            <ac:spMk id="351" creationId="{00000000-0000-0000-0000-000000000000}"/>
          </ac:spMkLst>
        </pc:spChg>
      </pc:sldChg>
      <pc:sldChg chg="modSp">
        <pc:chgData name="Kristýna Šejnohová" userId="S::13764654@cuni.cz::78f4c574-0c6c-44de-b2d7-e13d0feb341b" providerId="AD" clId="Web-{EECD10E7-123F-19F5-8145-3EF13CA480F1}" dt="2025-04-06T08:34:07.512" v="9" actId="20577"/>
        <pc:sldMkLst>
          <pc:docMk/>
          <pc:sldMk cId="0" sldId="265"/>
        </pc:sldMkLst>
        <pc:spChg chg="mod">
          <ac:chgData name="Kristýna Šejnohová" userId="S::13764654@cuni.cz::78f4c574-0c6c-44de-b2d7-e13d0feb341b" providerId="AD" clId="Web-{EECD10E7-123F-19F5-8145-3EF13CA480F1}" dt="2025-04-06T08:34:07.512" v="9" actId="20577"/>
          <ac:spMkLst>
            <pc:docMk/>
            <pc:sldMk cId="0" sldId="265"/>
            <ac:spMk id="47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Google Shape;46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3" name="Google Shape;47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84" name="Google Shape;48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2c81c4f4e68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90" name="Google Shape;490;g2c81c4f4e68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2c81c4f4e6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96" name="Google Shape;496;g2c81c4f4e6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02" name="Google Shape;50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6" name="Google Shape;39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oogle Shape;45;p17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6" name="Google Shape;46;p17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7" name="Google Shape;47;p17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8" name="Google Shape;48;p17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9" name="Google Shape;49;p17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" name="Google Shape;50;p17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" name="Google Shape;51;p17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" name="Google Shape;52;p17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" name="Google Shape;53;p17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" name="Google Shape;54;p17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" name="Google Shape;55;p17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56" name="Google Shape;56;p17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57" name="Google Shape;57;p17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58" name="Google Shape;58;p17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59" name="Google Shape;59;p17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60" name="Google Shape;60;p17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61" name="Google Shape;61;p17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62" name="Google Shape;62;p17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63" name="Google Shape;63;p17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64" name="Google Shape;64;p17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65" name="Google Shape;65;p17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66" name="Google Shape;66;p17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67" name="Google Shape;67;p17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68" name="Google Shape;68;p17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69" name="Google Shape;69;p17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70" name="Google Shape;70;p17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71" name="Google Shape;71;p17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72" name="Google Shape;72;p17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73" name="Google Shape;73;p17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74" name="Google Shape;74;p17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" name="Google Shape;75;p17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76" name="Google Shape;76;p17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77" name="Google Shape;77;p17"/>
          <p:cNvSpPr txBox="1"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9" name="Google Shape;79;p17"/>
          <p:cNvSpPr/>
          <p:nvPr/>
        </p:nvSpPr>
        <p:spPr>
          <a:xfrm rot="-81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7"/>
          <p:cNvSpPr txBox="1">
            <a:spLocks noGrp="1"/>
          </p:cNvSpPr>
          <p:nvPr>
            <p:ph type="dt" idx="10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ftr" idx="11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sldNum" idx="12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6"/>
          <p:cNvSpPr txBox="1"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7" name="Google Shape;267;p26"/>
          <p:cNvSpPr txBox="1">
            <a:spLocks noGrp="1"/>
          </p:cNvSpPr>
          <p:nvPr>
            <p:ph type="body" idx="1"/>
          </p:nvPr>
        </p:nvSpPr>
        <p:spPr>
          <a:xfrm rot="5400000">
            <a:off x="4071361" y="-1040151"/>
            <a:ext cx="3564436" cy="103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marL="914400" lvl="1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marL="1371600" lvl="2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marL="1828800" lvl="3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marL="2286000" lvl="4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8" name="Google Shape;268;p26"/>
          <p:cNvSpPr txBox="1">
            <a:spLocks noGrp="1"/>
          </p:cNvSpPr>
          <p:nvPr>
            <p:ph type="dt" idx="10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9" name="Google Shape;269;p26"/>
          <p:cNvSpPr txBox="1">
            <a:spLocks noGrp="1"/>
          </p:cNvSpPr>
          <p:nvPr>
            <p:ph type="ftr" idx="11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26"/>
          <p:cNvSpPr txBox="1">
            <a:spLocks noGrp="1"/>
          </p:cNvSpPr>
          <p:nvPr>
            <p:ph type="sldNum" idx="12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" name="Google Shape;272;p27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273" name="Google Shape;273;p27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4" name="Google Shape;274;p27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5" name="Google Shape;275;p27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6" name="Google Shape;276;p27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7" name="Google Shape;277;p27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8" name="Google Shape;278;p27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9" name="Google Shape;279;p27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0" name="Google Shape;280;p27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1" name="Google Shape;281;p27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2" name="Google Shape;282;p27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3" name="Google Shape;283;p27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4" name="Google Shape;284;p27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5" name="Google Shape;285;p27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6" name="Google Shape;286;p27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7" name="Google Shape;287;p27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8" name="Google Shape;288;p27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9" name="Google Shape;289;p27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0" name="Google Shape;290;p27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1" name="Google Shape;291;p27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2" name="Google Shape;292;p27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3" name="Google Shape;293;p27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4" name="Google Shape;294;p27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5" name="Google Shape;295;p27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6" name="Google Shape;296;p27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7" name="Google Shape;297;p27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8" name="Google Shape;298;p27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9" name="Google Shape;299;p27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00" name="Google Shape;300;p27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01" name="Google Shape;301;p27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02" name="Google Shape;302;p27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03" name="Google Shape;303;p27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04" name="Google Shape;304;p27"/>
          <p:cNvSpPr/>
          <p:nvPr/>
        </p:nvSpPr>
        <p:spPr>
          <a:xfrm rot="-27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27"/>
          <p:cNvSpPr txBox="1">
            <a:spLocks noGrp="1"/>
          </p:cNvSpPr>
          <p:nvPr>
            <p:ph type="title"/>
          </p:nvPr>
        </p:nvSpPr>
        <p:spPr>
          <a:xfrm rot="5400000">
            <a:off x="6842413" y="1580976"/>
            <a:ext cx="5026597" cy="3295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6" name="Google Shape;306;p27"/>
          <p:cNvSpPr txBox="1">
            <a:spLocks noGrp="1"/>
          </p:cNvSpPr>
          <p:nvPr>
            <p:ph type="body" idx="1"/>
          </p:nvPr>
        </p:nvSpPr>
        <p:spPr>
          <a:xfrm rot="5400000">
            <a:off x="1555514" y="-156309"/>
            <a:ext cx="5026597" cy="6770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marL="914400" lvl="1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marL="1371600" lvl="2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marL="1828800" lvl="3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marL="2286000" lvl="4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7" name="Google Shape;307;p27"/>
          <p:cNvSpPr txBox="1">
            <a:spLocks noGrp="1"/>
          </p:cNvSpPr>
          <p:nvPr>
            <p:ph type="dt" idx="10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8" name="Google Shape;308;p27"/>
          <p:cNvSpPr txBox="1">
            <a:spLocks noGrp="1"/>
          </p:cNvSpPr>
          <p:nvPr>
            <p:ph type="ftr" idx="11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9" name="Google Shape;309;p27"/>
          <p:cNvSpPr txBox="1">
            <a:spLocks noGrp="1"/>
          </p:cNvSpPr>
          <p:nvPr>
            <p:ph type="sldNum" idx="12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marL="914400" lvl="1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marL="1371600" lvl="2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marL="1828800" lvl="3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marL="2286000" lvl="4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dt" idx="10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ftr" idx="11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sldNum" idx="12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19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1" name="Google Shape;91;p19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92" name="Google Shape;92;p19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93" name="Google Shape;93;p19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94" name="Google Shape;94;p19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95" name="Google Shape;95;p19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96" name="Google Shape;96;p19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97" name="Google Shape;97;p19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98" name="Google Shape;98;p19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99" name="Google Shape;99;p19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0" name="Google Shape;100;p19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1" name="Google Shape;101;p19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2" name="Google Shape;102;p19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3" name="Google Shape;103;p19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4" name="Google Shape;104;p19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5" name="Google Shape;105;p19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6" name="Google Shape;106;p19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7" name="Google Shape;107;p19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8" name="Google Shape;108;p19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9" name="Google Shape;109;p19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0" name="Google Shape;110;p19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" name="Google Shape;111;p19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2" name="Google Shape;112;p19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3" name="Google Shape;113;p19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4" name="Google Shape;114;p19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5" name="Google Shape;115;p19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6" name="Google Shape;116;p19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7" name="Google Shape;117;p19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8" name="Google Shape;118;p19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9" name="Google Shape;119;p19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20" name="Google Shape;120;p19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21" name="Google Shape;121;p19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22" name="Google Shape;122;p19"/>
          <p:cNvSpPr txBox="1"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19"/>
          <p:cNvSpPr/>
          <p:nvPr/>
        </p:nvSpPr>
        <p:spPr>
          <a:xfrm rot="-81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9"/>
          <p:cNvSpPr txBox="1">
            <a:spLocks noGrp="1"/>
          </p:cNvSpPr>
          <p:nvPr>
            <p:ph type="dt" idx="10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ftr" idx="11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9"/>
          <p:cNvSpPr txBox="1">
            <a:spLocks noGrp="1"/>
          </p:cNvSpPr>
          <p:nvPr>
            <p:ph type="sldNum" idx="12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0"/>
          <p:cNvSpPr txBox="1">
            <a:spLocks noGrp="1"/>
          </p:cNvSpPr>
          <p:nvPr>
            <p:ph type="body" idx="1"/>
          </p:nvPr>
        </p:nvSpPr>
        <p:spPr>
          <a:xfrm>
            <a:off x="691078" y="2345843"/>
            <a:ext cx="5009584" cy="3274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marL="914400" lvl="1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marL="1371600" lvl="2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marL="1828800" lvl="3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marL="2286000" lvl="4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body" idx="2"/>
          </p:nvPr>
        </p:nvSpPr>
        <p:spPr>
          <a:xfrm>
            <a:off x="5935075" y="2345843"/>
            <a:ext cx="5068574" cy="3274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marL="914400" lvl="1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marL="1371600" lvl="2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marL="1828800" lvl="3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marL="2286000" lvl="4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2" name="Google Shape;132;p20"/>
          <p:cNvSpPr txBox="1">
            <a:spLocks noGrp="1"/>
          </p:cNvSpPr>
          <p:nvPr>
            <p:ph type="dt" idx="10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0"/>
          <p:cNvSpPr txBox="1">
            <a:spLocks noGrp="1"/>
          </p:cNvSpPr>
          <p:nvPr>
            <p:ph type="ftr" idx="11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0"/>
          <p:cNvSpPr txBox="1">
            <a:spLocks noGrp="1"/>
          </p:cNvSpPr>
          <p:nvPr>
            <p:ph type="sldNum" idx="12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2400" b="0" i="1"/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body" idx="2"/>
          </p:nvPr>
        </p:nvSpPr>
        <p:spPr>
          <a:xfrm>
            <a:off x="691078" y="2954564"/>
            <a:ext cx="4963444" cy="2790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marL="914400" lvl="1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marL="1371600" lvl="2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marL="1828800" lvl="3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marL="2286000" lvl="4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body" idx="3"/>
          </p:nvPr>
        </p:nvSpPr>
        <p:spPr>
          <a:xfrm>
            <a:off x="6103351" y="2331481"/>
            <a:ext cx="4900298" cy="54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2400" b="0" i="1"/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4"/>
          </p:nvPr>
        </p:nvSpPr>
        <p:spPr>
          <a:xfrm>
            <a:off x="6103351" y="2954564"/>
            <a:ext cx="4900298" cy="2790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marL="914400" lvl="1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marL="1371600" lvl="2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marL="1828800" lvl="3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marL="2286000" lvl="4" indent="-31432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" name="Google Shape;141;p21"/>
          <p:cNvSpPr txBox="1">
            <a:spLocks noGrp="1"/>
          </p:cNvSpPr>
          <p:nvPr>
            <p:ph type="dt" idx="10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1"/>
          <p:cNvSpPr txBox="1">
            <a:spLocks noGrp="1"/>
          </p:cNvSpPr>
          <p:nvPr>
            <p:ph type="ftr" idx="11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1"/>
          <p:cNvSpPr txBox="1">
            <a:spLocks noGrp="1"/>
          </p:cNvSpPr>
          <p:nvPr>
            <p:ph type="sldNum" idx="12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2"/>
          <p:cNvSpPr txBox="1"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2"/>
          <p:cNvSpPr txBox="1">
            <a:spLocks noGrp="1"/>
          </p:cNvSpPr>
          <p:nvPr>
            <p:ph type="dt" idx="10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2"/>
          <p:cNvSpPr txBox="1">
            <a:spLocks noGrp="1"/>
          </p:cNvSpPr>
          <p:nvPr>
            <p:ph type="ftr" idx="11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2"/>
          <p:cNvSpPr txBox="1">
            <a:spLocks noGrp="1"/>
          </p:cNvSpPr>
          <p:nvPr>
            <p:ph type="sldNum" idx="12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" name="Google Shape;150;p23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51" name="Google Shape;151;p23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52" name="Google Shape;152;p23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53" name="Google Shape;153;p23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54" name="Google Shape;154;p23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55" name="Google Shape;155;p23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56" name="Google Shape;156;p23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57" name="Google Shape;157;p23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58" name="Google Shape;158;p23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59" name="Google Shape;159;p23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0" name="Google Shape;160;p23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1" name="Google Shape;161;p23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2" name="Google Shape;162;p23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3" name="Google Shape;163;p23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4" name="Google Shape;164;p23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5" name="Google Shape;165;p23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6" name="Google Shape;166;p23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7" name="Google Shape;167;p23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8" name="Google Shape;168;p23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9" name="Google Shape;169;p23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0" name="Google Shape;170;p23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1" name="Google Shape;171;p23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2" name="Google Shape;172;p23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3" name="Google Shape;173;p23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4" name="Google Shape;174;p23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5" name="Google Shape;175;p23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6" name="Google Shape;176;p23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7" name="Google Shape;177;p23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8" name="Google Shape;178;p23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9" name="Google Shape;179;p23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80" name="Google Shape;180;p23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81" name="Google Shape;181;p23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82" name="Google Shape;182;p23"/>
          <p:cNvSpPr txBox="1">
            <a:spLocks noGrp="1"/>
          </p:cNvSpPr>
          <p:nvPr>
            <p:ph type="dt" idx="10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23"/>
          <p:cNvSpPr txBox="1">
            <a:spLocks noGrp="1"/>
          </p:cNvSpPr>
          <p:nvPr>
            <p:ph type="ftr" idx="11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23"/>
          <p:cNvSpPr txBox="1">
            <a:spLocks noGrp="1"/>
          </p:cNvSpPr>
          <p:nvPr>
            <p:ph type="sldNum" idx="12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4"/>
          <p:cNvSpPr/>
          <p:nvPr/>
        </p:nvSpPr>
        <p:spPr>
          <a:xfrm rot="-81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4"/>
          <p:cNvSpPr txBox="1"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4"/>
          <p:cNvSpPr txBox="1">
            <a:spLocks noGrp="1"/>
          </p:cNvSpPr>
          <p:nvPr>
            <p:ph type="body" idx="1"/>
          </p:nvPr>
        </p:nvSpPr>
        <p:spPr>
          <a:xfrm>
            <a:off x="5698672" y="708102"/>
            <a:ext cx="5656716" cy="5430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▪"/>
              <a:defRPr sz="3200"/>
            </a:lvl1pPr>
            <a:lvl2pPr marL="914400" lvl="1" indent="-3619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100"/>
              <a:buChar char="▪"/>
              <a:defRPr sz="2800"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 sz="2400"/>
            </a:lvl3pPr>
            <a:lvl4pPr marL="1828800" lvl="3" indent="-3238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 sz="2000"/>
            </a:lvl4pPr>
            <a:lvl5pPr marL="2286000" lvl="4" indent="-3238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89" name="Google Shape;189;p24"/>
          <p:cNvSpPr txBox="1">
            <a:spLocks noGrp="1"/>
          </p:cNvSpPr>
          <p:nvPr>
            <p:ph type="body" idx="2"/>
          </p:nvPr>
        </p:nvSpPr>
        <p:spPr>
          <a:xfrm>
            <a:off x="683587" y="3976544"/>
            <a:ext cx="4499914" cy="2162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2400" b="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400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1200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1000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grpSp>
        <p:nvGrpSpPr>
          <p:cNvPr id="190" name="Google Shape;190;p24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91" name="Google Shape;191;p24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92" name="Google Shape;192;p24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93" name="Google Shape;193;p24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94" name="Google Shape;194;p24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95" name="Google Shape;195;p24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96" name="Google Shape;196;p24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97" name="Google Shape;197;p24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98" name="Google Shape;198;p24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99" name="Google Shape;199;p24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00" name="Google Shape;200;p24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01" name="Google Shape;201;p24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02" name="Google Shape;202;p24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03" name="Google Shape;203;p24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04" name="Google Shape;204;p24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05" name="Google Shape;205;p24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06" name="Google Shape;206;p24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07" name="Google Shape;207;p24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08" name="Google Shape;208;p24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09" name="Google Shape;209;p24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10" name="Google Shape;210;p24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11" name="Google Shape;211;p24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12" name="Google Shape;212;p24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13" name="Google Shape;213;p24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14" name="Google Shape;214;p24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15" name="Google Shape;215;p24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16" name="Google Shape;216;p24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17" name="Google Shape;217;p24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18" name="Google Shape;218;p24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19" name="Google Shape;219;p24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0" name="Google Shape;220;p24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1" name="Google Shape;221;p24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222" name="Google Shape;222;p24"/>
          <p:cNvSpPr txBox="1">
            <a:spLocks noGrp="1"/>
          </p:cNvSpPr>
          <p:nvPr>
            <p:ph type="dt" idx="10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24"/>
          <p:cNvSpPr txBox="1">
            <a:spLocks noGrp="1"/>
          </p:cNvSpPr>
          <p:nvPr>
            <p:ph type="ftr" idx="11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24"/>
          <p:cNvSpPr txBox="1">
            <a:spLocks noGrp="1"/>
          </p:cNvSpPr>
          <p:nvPr>
            <p:ph type="sldNum" idx="12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6" name="Google Shape;226;p25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227" name="Google Shape;227;p25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8" name="Google Shape;228;p25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9" name="Google Shape;229;p25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0" name="Google Shape;230;p25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1" name="Google Shape;231;p25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2" name="Google Shape;232;p25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3" name="Google Shape;233;p25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4" name="Google Shape;234;p25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5" name="Google Shape;235;p25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6" name="Google Shape;236;p25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7" name="Google Shape;237;p25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8" name="Google Shape;238;p25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9" name="Google Shape;239;p25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0" name="Google Shape;240;p25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1" name="Google Shape;241;p25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2" name="Google Shape;242;p25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3" name="Google Shape;243;p25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4" name="Google Shape;244;p25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5" name="Google Shape;245;p25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6" name="Google Shape;246;p25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7" name="Google Shape;247;p25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8" name="Google Shape;248;p25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9" name="Google Shape;249;p25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0" name="Google Shape;250;p25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1" name="Google Shape;251;p25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2" name="Google Shape;252;p25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3" name="Google Shape;253;p25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4" name="Google Shape;254;p25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5" name="Google Shape;255;p25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6" name="Google Shape;256;p25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7" name="Google Shape;257;p25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258" name="Google Shape;258;p25"/>
          <p:cNvSpPr txBox="1"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25"/>
          <p:cNvSpPr>
            <a:spLocks noGrp="1"/>
          </p:cNvSpPr>
          <p:nvPr>
            <p:ph type="pic" idx="2"/>
          </p:nvPr>
        </p:nvSpPr>
        <p:spPr>
          <a:xfrm>
            <a:off x="5698672" y="713677"/>
            <a:ext cx="5304977" cy="5430645"/>
          </a:xfrm>
          <a:prstGeom prst="rect">
            <a:avLst/>
          </a:prstGeom>
          <a:noFill/>
          <a:ln>
            <a:noFill/>
          </a:ln>
        </p:spPr>
      </p:sp>
      <p:sp>
        <p:nvSpPr>
          <p:cNvPr id="260" name="Google Shape;260;p25"/>
          <p:cNvSpPr/>
          <p:nvPr/>
        </p:nvSpPr>
        <p:spPr>
          <a:xfrm rot="-81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25"/>
          <p:cNvSpPr txBox="1">
            <a:spLocks noGrp="1"/>
          </p:cNvSpPr>
          <p:nvPr>
            <p:ph type="body" idx="1"/>
          </p:nvPr>
        </p:nvSpPr>
        <p:spPr>
          <a:xfrm>
            <a:off x="683587" y="3970330"/>
            <a:ext cx="4434823" cy="2173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2400" b="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400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1200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1000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62" name="Google Shape;262;p25"/>
          <p:cNvSpPr txBox="1">
            <a:spLocks noGrp="1"/>
          </p:cNvSpPr>
          <p:nvPr>
            <p:ph type="dt" idx="10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3" name="Google Shape;263;p25"/>
          <p:cNvSpPr txBox="1">
            <a:spLocks noGrp="1"/>
          </p:cNvSpPr>
          <p:nvPr>
            <p:ph type="ftr" idx="11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4" name="Google Shape;264;p25"/>
          <p:cNvSpPr txBox="1">
            <a:spLocks noGrp="1"/>
          </p:cNvSpPr>
          <p:nvPr>
            <p:ph type="sldNum" idx="12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6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7" name="Google Shape;7;p16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8" name="Google Shape;8;p16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9" name="Google Shape;9;p16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" name="Google Shape;10;p16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" name="Google Shape;11;p16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2" name="Google Shape;12;p16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3" name="Google Shape;13;p16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4" name="Google Shape;14;p16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5" name="Google Shape;15;p16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" name="Google Shape;16;p16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" name="Google Shape;17;p16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8" name="Google Shape;18;p16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19" name="Google Shape;19;p16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0" name="Google Shape;20;p16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1" name="Google Shape;21;p16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" name="Google Shape;22;p16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" name="Google Shape;23;p16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" name="Google Shape;24;p16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" name="Google Shape;25;p16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6" name="Google Shape;26;p16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" name="Google Shape;27;p16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" name="Google Shape;28;p16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" name="Google Shape;29;p16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0" name="Google Shape;30;p16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1" name="Google Shape;31;p16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2" name="Google Shape;32;p16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3" name="Google Shape;33;p16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4" name="Google Shape;34;p16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5" name="Google Shape;35;p16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6" name="Google Shape;36;p16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7" name="Google Shape;37;p16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8" name="Google Shape;38;p16"/>
          <p:cNvSpPr txBox="1"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385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57B7B"/>
              </a:buClr>
              <a:buSzPts val="150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4325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B57B7B"/>
              </a:buClr>
              <a:buSzPts val="1350"/>
              <a:buFont typeface="Noto Sans Symbols"/>
              <a:buChar char="▪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B57B7B"/>
              </a:buClr>
              <a:buSzPts val="1200"/>
              <a:buFont typeface="Noto Sans Symbols"/>
              <a:buChar char="▪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5275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B57B7B"/>
              </a:buClr>
              <a:buSzPts val="105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5275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B57B7B"/>
              </a:buClr>
              <a:buSzPts val="105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dt" idx="10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ftr" idx="11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sldNum" idx="12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3" name="Google Shape;43;p16"/>
          <p:cNvSpPr/>
          <p:nvPr/>
        </p:nvSpPr>
        <p:spPr>
          <a:xfrm rot="-81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B2Ss_PyER_I" TargetMode="External"/><Relationship Id="rId3" Type="http://schemas.openxmlformats.org/officeDocument/2006/relationships/hyperlink" Target="https://doi.org/10.5817/PedOr2013-4-455" TargetMode="External"/><Relationship Id="rId7" Type="http://schemas.openxmlformats.org/officeDocument/2006/relationships/hyperlink" Target="https://www.youtube.com/watch?v=bU9Q-ZxXA2Y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y6HbYK8IdsI" TargetMode="External"/><Relationship Id="rId5" Type="http://schemas.openxmlformats.org/officeDocument/2006/relationships/hyperlink" Target="https://www.youtube.com/watch?v=EXR7lEMUaeM&amp;t=62s" TargetMode="External"/><Relationship Id="rId4" Type="http://schemas.openxmlformats.org/officeDocument/2006/relationships/hyperlink" Target="https://www.csicr.cz/cz/Aktuality/Hodnoceni-vysledku-vzdelavani-didaktickymi-test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5" name="Google Shape;315;p1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316" name="Google Shape;316;p1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17" name="Google Shape;317;p1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18" name="Google Shape;318;p1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19" name="Google Shape;319;p1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20" name="Google Shape;320;p1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21" name="Google Shape;321;p1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22" name="Google Shape;322;p1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23" name="Google Shape;323;p1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24" name="Google Shape;324;p1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25" name="Google Shape;325;p1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26" name="Google Shape;326;p1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27" name="Google Shape;327;p1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28" name="Google Shape;328;p1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29" name="Google Shape;329;p1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30" name="Google Shape;330;p1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31" name="Google Shape;331;p1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32" name="Google Shape;332;p1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33" name="Google Shape;333;p1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34" name="Google Shape;334;p1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35" name="Google Shape;335;p1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36" name="Google Shape;336;p1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37" name="Google Shape;337;p1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38" name="Google Shape;338;p1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39" name="Google Shape;339;p1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40" name="Google Shape;340;p1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41" name="Google Shape;341;p1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42" name="Google Shape;342;p1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43" name="Google Shape;343;p1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44" name="Google Shape;344;p1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45" name="Google Shape;345;p1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346" name="Google Shape;346;p1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47" name="Google Shape;347;p1"/>
          <p:cNvSpPr txBox="1">
            <a:spLocks noGrp="1"/>
          </p:cNvSpPr>
          <p:nvPr>
            <p:ph type="ctrTitle"/>
          </p:nvPr>
        </p:nvSpPr>
        <p:spPr>
          <a:xfrm>
            <a:off x="570013" y="668671"/>
            <a:ext cx="10495904" cy="1046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rPr lang="cs-CZ"/>
              <a:t>Pedagogický výzkum</a:t>
            </a:r>
            <a:endParaRPr/>
          </a:p>
        </p:txBody>
      </p:sp>
      <p:sp>
        <p:nvSpPr>
          <p:cNvPr id="349" name="Google Shape;349;p1"/>
          <p:cNvSpPr/>
          <p:nvPr/>
        </p:nvSpPr>
        <p:spPr>
          <a:xfrm rot="-8100000">
            <a:off x="-279642" y="949992"/>
            <a:ext cx="568289" cy="568289"/>
          </a:xfrm>
          <a:prstGeom prst="rtTriangle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0" name="Google Shape;350;p1" descr="Propojené hole tvar mnohoúhelníků na pozadí"/>
          <p:cNvPicPr preferRelativeResize="0"/>
          <p:nvPr/>
        </p:nvPicPr>
        <p:blipFill rotWithShape="1">
          <a:blip r:embed="rId3">
            <a:alphaModFix/>
          </a:blip>
          <a:srcRect t="30046" r="2" b="25748"/>
          <a:stretch/>
        </p:blipFill>
        <p:spPr>
          <a:xfrm>
            <a:off x="-12426" y="5424828"/>
            <a:ext cx="12198212" cy="3599364"/>
          </a:xfrm>
          <a:custGeom>
            <a:avLst/>
            <a:gdLst/>
            <a:ahLst/>
            <a:cxnLst/>
            <a:rect l="l" t="t" r="r" b="b"/>
            <a:pathLst>
              <a:path w="12178449" h="3424057" extrusionOk="0">
                <a:moveTo>
                  <a:pt x="8778628" y="0"/>
                </a:moveTo>
                <a:lnTo>
                  <a:pt x="9096995" y="0"/>
                </a:lnTo>
                <a:lnTo>
                  <a:pt x="9540073" y="10341"/>
                </a:lnTo>
                <a:cubicBezTo>
                  <a:pt x="10154127" y="37036"/>
                  <a:pt x="10847400" y="104023"/>
                  <a:pt x="11653844" y="224215"/>
                </a:cubicBezTo>
                <a:lnTo>
                  <a:pt x="12178449" y="307575"/>
                </a:lnTo>
                <a:lnTo>
                  <a:pt x="12178449" y="3424056"/>
                </a:lnTo>
                <a:lnTo>
                  <a:pt x="0" y="3424057"/>
                </a:lnTo>
                <a:lnTo>
                  <a:pt x="0" y="1093185"/>
                </a:lnTo>
                <a:lnTo>
                  <a:pt x="851945" y="1080793"/>
                </a:lnTo>
                <a:cubicBezTo>
                  <a:pt x="4637202" y="967650"/>
                  <a:pt x="5848483" y="115490"/>
                  <a:pt x="8385751" y="7749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351" name="Google Shape;351;p1"/>
          <p:cNvSpPr txBox="1"/>
          <p:nvPr/>
        </p:nvSpPr>
        <p:spPr>
          <a:xfrm>
            <a:off x="840629" y="2409664"/>
            <a:ext cx="10495904" cy="2038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rPr lang="cs-CZ"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Příprava a plánování kvantitativního výzkumu  </a:t>
            </a:r>
            <a:endParaRPr sz="5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10"/>
          <p:cNvSpPr txBox="1">
            <a:spLocks noGrp="1"/>
          </p:cNvSpPr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Výzkumný soubor</a:t>
            </a:r>
            <a:endParaRPr/>
          </a:p>
        </p:txBody>
      </p:sp>
      <p:sp>
        <p:nvSpPr>
          <p:cNvPr id="470" name="Google Shape;470;p10"/>
          <p:cNvSpPr txBox="1">
            <a:spLocks noGrp="1"/>
          </p:cNvSpPr>
          <p:nvPr>
            <p:ph type="body" idx="1"/>
          </p:nvPr>
        </p:nvSpPr>
        <p:spPr>
          <a:xfrm>
            <a:off x="691079" y="1286933"/>
            <a:ext cx="10325000" cy="5168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rPr lang="cs-CZ" dirty="0"/>
              <a:t>Základní soubor – populace, o které sbíráme informace. Je nutné se zamyslet nad jeho specifikací, jelikož nelze výsledky z jednoho souboru přenášet na jiné soubory (a zobecňovat tak výsledky).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cs-CZ" dirty="0"/>
              <a:t>Např.: Sběr dat mezi žáky v Praze. </a:t>
            </a:r>
            <a:r>
              <a:rPr lang="cs-CZ" dirty="0">
                <a:solidFill>
                  <a:srgbClr val="FF0000"/>
                </a:solidFill>
              </a:rPr>
              <a:t>X</a:t>
            </a:r>
            <a:r>
              <a:rPr lang="cs-CZ" dirty="0"/>
              <a:t> Sběr dat mezi žáky 3. ročníku v Praze ve školním roce 2023/2024.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 dirty="0"/>
              <a:t>XXX celkem žáků ve 3. ročníku v Praze ve školním roce 23/24 = </a:t>
            </a:r>
            <a:r>
              <a:rPr lang="cs-CZ" b="1" dirty="0"/>
              <a:t>základní soubor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 dirty="0"/>
              <a:t>výzkumník se zřejmě nedostane úplně ke všem žákům 3. ročníků v Praze, proto si vybere z tohoto souboru reprezentativní část = </a:t>
            </a:r>
            <a:r>
              <a:rPr lang="cs-CZ" b="1" dirty="0"/>
              <a:t>výběrový soubor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cs-CZ" b="1" dirty="0"/>
              <a:t>Typy výběru výzkumného souboru </a:t>
            </a:r>
            <a:r>
              <a:rPr lang="cs-CZ" dirty="0"/>
              <a:t>(vybrané, další typy viz literatura)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 dirty="0"/>
              <a:t>(prostý) náhodný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 dirty="0"/>
              <a:t>stratifikovaný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 dirty="0"/>
              <a:t>záměrný</a:t>
            </a:r>
            <a:endParaRPr dirty="0"/>
          </a:p>
          <a:p>
            <a:pPr marL="228600" lvl="0" indent="-13335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endParaRPr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11"/>
          <p:cNvSpPr txBox="1">
            <a:spLocks noGrp="1"/>
          </p:cNvSpPr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Validita &amp; Reliabilita</a:t>
            </a:r>
            <a:endParaRPr/>
          </a:p>
        </p:txBody>
      </p:sp>
      <p:sp>
        <p:nvSpPr>
          <p:cNvPr id="476" name="Google Shape;476;p11"/>
          <p:cNvSpPr txBox="1">
            <a:spLocks noGrp="1"/>
          </p:cNvSpPr>
          <p:nvPr>
            <p:ph type="body" idx="1"/>
          </p:nvPr>
        </p:nvSpPr>
        <p:spPr>
          <a:xfrm>
            <a:off x="691079" y="1286933"/>
            <a:ext cx="10818616" cy="5168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cs-CZ" sz="3200" dirty="0"/>
              <a:t>Validita = platnost získaných výsledků vzhledem k realitě</a:t>
            </a:r>
            <a:endParaRPr dirty="0"/>
          </a:p>
          <a:p>
            <a:pPr marL="228600" lvl="1" indent="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100"/>
              <a:buNone/>
            </a:pPr>
            <a:r>
              <a:rPr lang="cs-CZ" sz="2800" dirty="0"/>
              <a:t>Míra validity znamená, zda zkoumáme opravdu to, co chceme zkoumat, aneb schopnost výzkumného nástroje zjišťovat to, co má.</a:t>
            </a:r>
            <a:endParaRPr/>
          </a:p>
          <a:p>
            <a:pPr marL="228600" lvl="0" indent="-762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3200"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▪"/>
            </a:pPr>
            <a:r>
              <a:rPr lang="cs-CZ" sz="3200" dirty="0"/>
              <a:t>Reliabilita = spolehlivost našeho měření</a:t>
            </a:r>
            <a:endParaRPr dirty="0"/>
          </a:p>
          <a:p>
            <a:pPr marL="228600" lvl="1" indent="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100"/>
              <a:buNone/>
            </a:pPr>
            <a:r>
              <a:rPr lang="cs-CZ" sz="2800" dirty="0"/>
              <a:t>Do jaké míry je naše zkoumání spolehlivé, přesné a poplatné (např. mechanické hodiny mají větší reliabilitu než sluneční hodiny pro měření času).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12"/>
          <p:cNvSpPr txBox="1">
            <a:spLocks noGrp="1"/>
          </p:cNvSpPr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Metody sběru dat v KVANTI výzkumu</a:t>
            </a:r>
            <a:endParaRPr/>
          </a:p>
        </p:txBody>
      </p:sp>
      <p:sp>
        <p:nvSpPr>
          <p:cNvPr id="482" name="Google Shape;482;p12"/>
          <p:cNvSpPr txBox="1">
            <a:spLocks noGrp="1"/>
          </p:cNvSpPr>
          <p:nvPr>
            <p:ph type="body" idx="1"/>
          </p:nvPr>
        </p:nvSpPr>
        <p:spPr>
          <a:xfrm>
            <a:off x="691079" y="1286933"/>
            <a:ext cx="10325000" cy="5168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228600" lvl="0" indent="-215741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75000"/>
              <a:buChar char="▪"/>
            </a:pPr>
            <a:r>
              <a:rPr lang="cs-CZ" sz="3600"/>
              <a:t>Pozorování </a:t>
            </a:r>
            <a:endParaRPr/>
          </a:p>
          <a:p>
            <a:pPr marL="457200" lvl="1" indent="-220027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Strukturované pozorování – pozorovací arch, připravené pozorované kategorie, zaznamenávání výskytu jevů (četnost a trvání).</a:t>
            </a:r>
            <a:endParaRPr/>
          </a:p>
          <a:p>
            <a:pPr marL="457200" lvl="1" indent="-220027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Náročné na zkušenost výzkumníka (haló efekt, předsudky a stereotypy, atp.).</a:t>
            </a:r>
            <a:endParaRPr/>
          </a:p>
          <a:p>
            <a:pPr marL="228600" lvl="1" indent="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None/>
            </a:pPr>
            <a:endParaRPr sz="2400"/>
          </a:p>
          <a:p>
            <a:pPr marL="228600" lvl="0" indent="-215741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▪"/>
            </a:pPr>
            <a:r>
              <a:rPr lang="cs-CZ" sz="3600"/>
              <a:t>Rozhovor</a:t>
            </a:r>
            <a:endParaRPr/>
          </a:p>
          <a:p>
            <a:pPr marL="457200" lvl="1" indent="-220027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Otázky formulované jako v dotazníku, ale použijeme např. u dětí - respondentů (neumí číst/psát), nebo když se jedná o citlivé téma (tudíž dotazník není vhodný).</a:t>
            </a:r>
            <a:endParaRPr/>
          </a:p>
          <a:p>
            <a:pPr marL="457200" lvl="1" indent="-220027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Typy: strukturovaný x polostrukturovaný x nestrukturovaný.</a:t>
            </a:r>
            <a:endParaRPr/>
          </a:p>
          <a:p>
            <a:pPr marL="457200" lvl="1" indent="-220027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Následné číselné okódování proměnných.</a:t>
            </a:r>
            <a:endParaRPr sz="2400"/>
          </a:p>
          <a:p>
            <a:pPr marL="457200" lvl="1" indent="-220027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Je časově náročnější na zpracování dat, než u dotazníku.</a:t>
            </a:r>
            <a:endParaRPr sz="3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14"/>
          <p:cNvSpPr txBox="1">
            <a:spLocks noGrp="1"/>
          </p:cNvSpPr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Metody sběru dat</a:t>
            </a:r>
            <a:endParaRPr/>
          </a:p>
        </p:txBody>
      </p:sp>
      <p:sp>
        <p:nvSpPr>
          <p:cNvPr id="494" name="Google Shape;494;p14"/>
          <p:cNvSpPr txBox="1">
            <a:spLocks noGrp="1"/>
          </p:cNvSpPr>
          <p:nvPr>
            <p:ph type="body" idx="1"/>
          </p:nvPr>
        </p:nvSpPr>
        <p:spPr>
          <a:xfrm>
            <a:off x="691079" y="1286933"/>
            <a:ext cx="10325000" cy="5168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228600" lvl="0" indent="-24003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cs-CZ" sz="3200"/>
              <a:t>Didaktický test</a:t>
            </a:r>
            <a:endParaRPr/>
          </a:p>
          <a:p>
            <a:pPr marL="457200" lvl="1" indent="-235029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Objektivní zjišťování úrovně zvládnutí učiva. Jeho konstrukce a vyhodnocení je určeno předem stanovenými pravidly. </a:t>
            </a:r>
            <a:endParaRPr/>
          </a:p>
          <a:p>
            <a:pPr marL="457200" lvl="1" indent="-235029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Test úrovně / rychlosti / standardizované (často s manuálem pro užití) / nestandardizované (běžné učitelské, neproběhlo testování testu na větších počtech), atd.</a:t>
            </a:r>
            <a:endParaRPr/>
          </a:p>
          <a:p>
            <a:pPr marL="457200" lvl="1" indent="-235029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Kognitivní x psychomotorické; vstupní x průběžné x výstupní; atd.</a:t>
            </a:r>
            <a:endParaRPr/>
          </a:p>
          <a:p>
            <a:pPr marL="457200" lvl="1" indent="-235029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Úlohy: otevřené, dichotomické, výběr odpovědí, přiřazovací úlohy, atd.</a:t>
            </a:r>
            <a:endParaRPr/>
          </a:p>
          <a:p>
            <a:pPr marL="228600" lvl="0" indent="-241125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625"/>
              <a:buChar char="▪"/>
            </a:pPr>
            <a:r>
              <a:rPr lang="cs-CZ" sz="3500"/>
              <a:t>Sociometrie</a:t>
            </a:r>
            <a:endParaRPr/>
          </a:p>
          <a:p>
            <a:pPr marL="457200" lvl="1" indent="-235029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Testem zjišťujeme pozitivní či negativní volby ve skupině -&gt; důležité je vhodné určení sociální skupiny.</a:t>
            </a:r>
            <a:endParaRPr/>
          </a:p>
          <a:p>
            <a:pPr marL="457200" lvl="1" indent="-235029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Nejčastěji písemná forma (u malých dětí práce s obrazy, předměty, apod.).</a:t>
            </a:r>
            <a:endParaRPr/>
          </a:p>
          <a:p>
            <a:pPr marL="457200" lvl="1" indent="-235029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Zakladatel Moreno – 6 pravidel sociometrického testu (viz literatura).</a:t>
            </a:r>
            <a:endParaRPr/>
          </a:p>
          <a:p>
            <a:pPr marL="457200" lvl="1" indent="-235029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Sestavení matice a konstrukce sociogramů, výpočet sociometrických indexů (individuální – zobrazují postavení jedince ve skupině; skupinové – zobrazují skupinu jako celek; zobrazující strukturu podskupin).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13"/>
          <p:cNvSpPr txBox="1">
            <a:spLocks noGrp="1"/>
          </p:cNvSpPr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Metody sběru dat</a:t>
            </a:r>
            <a:endParaRPr/>
          </a:p>
        </p:txBody>
      </p:sp>
      <p:sp>
        <p:nvSpPr>
          <p:cNvPr id="487" name="Google Shape;487;p13"/>
          <p:cNvSpPr txBox="1">
            <a:spLocks noGrp="1"/>
          </p:cNvSpPr>
          <p:nvPr>
            <p:ph type="body" idx="1"/>
          </p:nvPr>
        </p:nvSpPr>
        <p:spPr>
          <a:xfrm>
            <a:off x="691079" y="1286933"/>
            <a:ext cx="10325000" cy="5168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700"/>
              <a:buChar char="▪"/>
            </a:pPr>
            <a:r>
              <a:rPr lang="cs-CZ" sz="3600" dirty="0"/>
              <a:t>Dotazník</a:t>
            </a:r>
            <a:endParaRPr sz="3200"/>
          </a:p>
          <a:p>
            <a:pPr marL="4572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cs-CZ" sz="2400" dirty="0"/>
              <a:t>Otázka = položka (vstupní část, hlavní část a ukončovací část), důležitá je formulace cíle a hypotéz (co chcete zjišťovat).</a:t>
            </a:r>
            <a:endParaRPr dirty="0"/>
          </a:p>
          <a:p>
            <a:pPr marL="4572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cs-CZ" sz="2400" dirty="0"/>
              <a:t>Formulace položek v dotazníku je klíčová (ne příliš obecná, vágní, vzbuzující předpojatost, hodnotící výrazy, vyhýbat se záporným výrazům, atd.)</a:t>
            </a:r>
            <a:endParaRPr dirty="0"/>
          </a:p>
          <a:p>
            <a:pPr marL="4572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cs-CZ" sz="2400" dirty="0"/>
              <a:t>Předvýzkum – např. na malé skupině či formou interview, pomůže případně reformulovat otázky, aby byly jasnější, srozumitelnější.</a:t>
            </a:r>
            <a:endParaRPr dirty="0"/>
          </a:p>
          <a:p>
            <a:pPr marL="4572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cs-CZ" sz="2400" dirty="0"/>
              <a:t>Typy položek:</a:t>
            </a:r>
            <a:endParaRPr/>
          </a:p>
          <a:p>
            <a:pPr marL="685800" lvl="2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50"/>
              <a:buChar char="▪"/>
            </a:pPr>
            <a:r>
              <a:rPr lang="cs-CZ" sz="2200" dirty="0"/>
              <a:t>Uzavřené: dichotomické (ano x ne) x </a:t>
            </a:r>
            <a:r>
              <a:rPr lang="cs-CZ" sz="2200" dirty="0" err="1"/>
              <a:t>polytomické</a:t>
            </a:r>
            <a:r>
              <a:rPr lang="cs-CZ" sz="2200" dirty="0"/>
              <a:t> x škálové x výčtové;</a:t>
            </a:r>
            <a:endParaRPr/>
          </a:p>
          <a:p>
            <a:pPr marL="685800" lvl="2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50"/>
              <a:buChar char="▪"/>
            </a:pPr>
            <a:r>
              <a:rPr lang="cs-CZ" sz="2200" dirty="0"/>
              <a:t>Otevřené / Polootevřené (uveďte které…);</a:t>
            </a:r>
            <a:endParaRPr/>
          </a:p>
          <a:p>
            <a:pPr marL="685800" lvl="2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50"/>
              <a:buChar char="▪"/>
            </a:pPr>
            <a:r>
              <a:rPr lang="cs-CZ" sz="2200" dirty="0"/>
              <a:t>Zjišťující fakta x znalosti a vědomosti x mínění a postoje.</a:t>
            </a:r>
            <a:endParaRPr/>
          </a:p>
          <a:p>
            <a:pPr marL="457200" lvl="1" indent="-228600">
              <a:buSzPts val="1800"/>
            </a:pPr>
            <a:r>
              <a:rPr lang="cs-CZ" sz="2400" dirty="0"/>
              <a:t>Dotazník by neměl být moc dlouhý, měl by kombinovat různé typy položek.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35424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g2c81c4f4e68_0_16"/>
          <p:cNvSpPr txBox="1">
            <a:spLocks noGrp="1"/>
          </p:cNvSpPr>
          <p:nvPr>
            <p:ph type="title"/>
          </p:nvPr>
        </p:nvSpPr>
        <p:spPr>
          <a:xfrm>
            <a:off x="691079" y="217951"/>
            <a:ext cx="10325100" cy="92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Metody sběru dat</a:t>
            </a:r>
            <a:endParaRPr/>
          </a:p>
        </p:txBody>
      </p:sp>
      <p:sp>
        <p:nvSpPr>
          <p:cNvPr id="493" name="Google Shape;493;g2c81c4f4e68_0_16"/>
          <p:cNvSpPr txBox="1">
            <a:spLocks noGrp="1"/>
          </p:cNvSpPr>
          <p:nvPr>
            <p:ph type="body" idx="1"/>
          </p:nvPr>
        </p:nvSpPr>
        <p:spPr>
          <a:xfrm>
            <a:off x="691079" y="1286933"/>
            <a:ext cx="10325100" cy="51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700"/>
              <a:buChar char="▪"/>
            </a:pPr>
            <a:r>
              <a:rPr lang="cs-CZ" sz="3600"/>
              <a:t>Dotazník</a:t>
            </a:r>
            <a:endParaRPr sz="3200"/>
          </a:p>
          <a:p>
            <a:pPr marL="457200" lvl="1" indent="-2667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</a:pPr>
            <a:r>
              <a:rPr lang="cs-CZ" sz="2400"/>
              <a:t>Identifikace respondenta - co je pro váš výzkum relevantní (pohlaví, věk, bydliště/velikost sídla, apod.). Na začátku, nebo na konci dotazníku.</a:t>
            </a:r>
            <a:endParaRPr sz="2400"/>
          </a:p>
          <a:p>
            <a:pPr marL="457200" lvl="1" indent="-2667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</a:pPr>
            <a:r>
              <a:rPr lang="cs-CZ" sz="2400"/>
              <a:t>Vycházíme z hypotéz - určíme identifikátory pro každou hypotézu, na základě identifikátorů tvoříme otázky = položky do dotazníku. Každá položka se musí vztahovat k některé z hypotéz. (nikoli 1. hypotéza = 1. otázka, 2. hypotéza = 2. otázka, atd.)</a:t>
            </a:r>
            <a:endParaRPr sz="2400"/>
          </a:p>
          <a:p>
            <a:pPr marL="457200" lvl="1" indent="-2667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</a:pPr>
            <a:r>
              <a:rPr lang="cs-CZ" sz="2400"/>
              <a:t>Otázky klademe do logických celků.</a:t>
            </a:r>
            <a:endParaRPr sz="2400"/>
          </a:p>
          <a:p>
            <a:pPr marL="457200" lvl="1" indent="-2667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</a:pPr>
            <a:r>
              <a:rPr lang="cs-CZ" sz="2400"/>
              <a:t>Nedáváme více položek, než je nutné.</a:t>
            </a:r>
            <a:endParaRPr sz="2400"/>
          </a:p>
          <a:p>
            <a:pPr marL="457200" lvl="1" indent="-2667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</a:pPr>
            <a:r>
              <a:rPr lang="cs-CZ" sz="2400"/>
              <a:t>Jazyk dotazníku přizpůsobit cílové skupině (pozor na odborné termíny).</a:t>
            </a:r>
            <a:endParaRPr sz="2400"/>
          </a:p>
          <a:p>
            <a:pPr marL="457200" lvl="1" indent="-2667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</a:pPr>
            <a:r>
              <a:rPr lang="cs-CZ" sz="2400"/>
              <a:t>Při škále mají respondenti tendenci vyplňovat </a:t>
            </a:r>
            <a:r>
              <a:rPr lang="cs-CZ" sz="2400" i="1"/>
              <a:t>spíše ano/ne</a:t>
            </a:r>
            <a:r>
              <a:rPr lang="cs-CZ" sz="2400"/>
              <a:t>; při výběru první položky z výběru.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366799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g2c81c4f4e68_0_0"/>
          <p:cNvSpPr txBox="1">
            <a:spLocks noGrp="1"/>
          </p:cNvSpPr>
          <p:nvPr>
            <p:ph type="title"/>
          </p:nvPr>
        </p:nvSpPr>
        <p:spPr>
          <a:xfrm>
            <a:off x="691079" y="217951"/>
            <a:ext cx="10325100" cy="92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Popisná statistika</a:t>
            </a:r>
            <a:endParaRPr/>
          </a:p>
        </p:txBody>
      </p:sp>
      <p:sp>
        <p:nvSpPr>
          <p:cNvPr id="499" name="Google Shape;499;g2c81c4f4e68_0_0"/>
          <p:cNvSpPr txBox="1">
            <a:spLocks noGrp="1"/>
          </p:cNvSpPr>
          <p:nvPr>
            <p:ph type="body" idx="1"/>
          </p:nvPr>
        </p:nvSpPr>
        <p:spPr>
          <a:xfrm>
            <a:off x="691079" y="1286933"/>
            <a:ext cx="10325100" cy="51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7528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▪"/>
            </a:pPr>
            <a:r>
              <a:rPr lang="cs-CZ" sz="2500" dirty="0">
                <a:solidFill>
                  <a:srgbClr val="000000"/>
                </a:solidFill>
              </a:rPr>
              <a:t>Statistika je matematická disciplína zabývající se sběrem, prezentací, analýzou a interpretací dat.</a:t>
            </a:r>
            <a:br>
              <a:rPr lang="cs-CZ" sz="2500" dirty="0"/>
            </a:br>
            <a:endParaRPr lang="en-US" sz="2500">
              <a:solidFill>
                <a:srgbClr val="000000"/>
              </a:solidFill>
            </a:endParaRPr>
          </a:p>
          <a:p>
            <a:pPr marL="457200" lvl="0" indent="-36639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▪"/>
            </a:pPr>
            <a:r>
              <a:rPr lang="cs-CZ" sz="2350" dirty="0">
                <a:solidFill>
                  <a:srgbClr val="000000"/>
                </a:solidFill>
              </a:rPr>
              <a:t>Aritmetický průměr – úhrn hodnot vybraného znaku dělený rozsahem souboru.</a:t>
            </a:r>
            <a:endParaRPr sz="2350" dirty="0">
              <a:solidFill>
                <a:srgbClr val="000000"/>
              </a:solidFill>
            </a:endParaRPr>
          </a:p>
          <a:p>
            <a:pPr marL="457200" lvl="0" indent="-36639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▪"/>
            </a:pPr>
            <a:r>
              <a:rPr lang="cs-CZ" sz="2350" dirty="0">
                <a:solidFill>
                  <a:srgbClr val="000000"/>
                </a:solidFill>
              </a:rPr>
              <a:t>Modus - nejčetnější (typická) hodnota vybraného souboru.</a:t>
            </a:r>
            <a:endParaRPr sz="2350" dirty="0">
              <a:solidFill>
                <a:srgbClr val="000000"/>
              </a:solidFill>
            </a:endParaRPr>
          </a:p>
          <a:p>
            <a:pPr marL="457200" lvl="0" indent="-36639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▪"/>
            </a:pPr>
            <a:r>
              <a:rPr lang="cs-CZ" sz="2350" dirty="0">
                <a:solidFill>
                  <a:srgbClr val="000000"/>
                </a:solidFill>
              </a:rPr>
              <a:t>Medián - prostřední hodnota; polovina prvků má hodnotu menší, druhá polovina větší, než je hodnota mediánu.</a:t>
            </a:r>
            <a:endParaRPr sz="2350" dirty="0">
              <a:solidFill>
                <a:srgbClr val="000000"/>
              </a:solidFill>
            </a:endParaRPr>
          </a:p>
          <a:p>
            <a:pPr marL="457200" lvl="0" indent="-36639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▪"/>
            </a:pPr>
            <a:r>
              <a:rPr lang="cs-CZ" sz="2350" dirty="0">
                <a:solidFill>
                  <a:srgbClr val="000000"/>
                </a:solidFill>
              </a:rPr>
              <a:t>Směrodatná odchylka je průměrná vzdálenost mezi jednotlivými údaji a jejich aritmetickým průměrem. </a:t>
            </a:r>
            <a:r>
              <a:rPr lang="cs-CZ" sz="2350" dirty="0">
                <a:solidFill>
                  <a:schemeClr val="dk1"/>
                </a:solidFill>
              </a:rPr>
              <a:t>Vypovídá o tom, nakolik se od sebe navzájem typicky liší jednotlivé případy v souboru zkoumaných hodnot. Je-li malá, jsou si prvky souboru většinou navzájem podobné, a naopak velká směrodatná odchylka signalizuje velké vzájemné odlišnosti.</a:t>
            </a:r>
            <a:endParaRPr sz="235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endParaRPr sz="2500"/>
          </a:p>
        </p:txBody>
      </p:sp>
    </p:spTree>
    <p:extLst>
      <p:ext uri="{BB962C8B-B14F-4D97-AF65-F5344CB8AC3E}">
        <p14:creationId xmlns:p14="http://schemas.microsoft.com/office/powerpoint/2010/main" val="2722947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5"/>
          <p:cNvSpPr txBox="1">
            <a:spLocks noGrp="1"/>
          </p:cNvSpPr>
          <p:nvPr>
            <p:ph type="title"/>
          </p:nvPr>
        </p:nvSpPr>
        <p:spPr>
          <a:xfrm>
            <a:off x="691075" y="582550"/>
            <a:ext cx="10325100" cy="6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8196"/>
              <a:buFont typeface="Arial"/>
              <a:buNone/>
            </a:pPr>
            <a:r>
              <a:rPr lang="cs-CZ" sz="3659"/>
              <a:t>Literatura a odkazy</a:t>
            </a:r>
            <a:endParaRPr sz="3659"/>
          </a:p>
        </p:txBody>
      </p:sp>
      <p:sp>
        <p:nvSpPr>
          <p:cNvPr id="505" name="Google Shape;505;p15"/>
          <p:cNvSpPr txBox="1">
            <a:spLocks noGrp="1"/>
          </p:cNvSpPr>
          <p:nvPr>
            <p:ph type="body" idx="1"/>
          </p:nvPr>
        </p:nvSpPr>
        <p:spPr>
          <a:xfrm>
            <a:off x="691075" y="1378975"/>
            <a:ext cx="10325100" cy="504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228600" lvl="0" indent="-221456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75000"/>
              <a:buChar char="▪"/>
            </a:pPr>
            <a:r>
              <a:rPr lang="cs-CZ"/>
              <a:t>Gavora, P. </a:t>
            </a:r>
            <a:r>
              <a:rPr lang="cs-CZ" i="1"/>
              <a:t>Úvod do pedagogického výzkumu</a:t>
            </a:r>
            <a:r>
              <a:rPr lang="cs-CZ"/>
              <a:t>. Brno: Paido, 2010.</a:t>
            </a:r>
            <a:endParaRPr/>
          </a:p>
          <a:p>
            <a:pPr marL="228600" lvl="0" indent="-221456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▪"/>
            </a:pPr>
            <a:r>
              <a:rPr lang="cs-CZ"/>
              <a:t>Chráska, M. </a:t>
            </a:r>
            <a:r>
              <a:rPr lang="cs-CZ" i="1"/>
              <a:t>Metody pedagogického výzkumu: Základy kvantitativního výzkumu.</a:t>
            </a:r>
            <a:r>
              <a:rPr lang="cs-CZ"/>
              <a:t> Praha: Grada, 2007.  </a:t>
            </a:r>
            <a:endParaRPr/>
          </a:p>
          <a:p>
            <a:pPr marL="228600" lvl="0" indent="-221456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▪"/>
            </a:pPr>
            <a:r>
              <a:rPr lang="cs-CZ"/>
              <a:t>Mareš, J. &amp; Vlčková, K. (2013). K metodologickým standardům kvantitativních studií v pedagogice: Jak psát o výzkumných zjištěních?. </a:t>
            </a:r>
            <a:r>
              <a:rPr lang="cs-CZ" i="1"/>
              <a:t>Pedagogická orientace. 23</a:t>
            </a:r>
            <a:r>
              <a:rPr lang="cs-CZ"/>
              <a:t>. 455-477.  </a:t>
            </a:r>
            <a:r>
              <a:rPr lang="cs-CZ" u="sng">
                <a:solidFill>
                  <a:schemeClr val="hlink"/>
                </a:solidFill>
                <a:hlinkClick r:id="rId3"/>
              </a:rPr>
              <a:t>https://doi.org/10.5817/PedOr2013-4-455 </a:t>
            </a:r>
            <a:endParaRPr/>
          </a:p>
          <a:p>
            <a:pPr marL="228600" lvl="0" indent="-212645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67500"/>
              <a:buChar char="▪"/>
            </a:pPr>
            <a:r>
              <a:rPr lang="cs-CZ"/>
              <a:t>Pelikán, J. </a:t>
            </a:r>
            <a:r>
              <a:rPr lang="cs-CZ" i="1"/>
              <a:t>Základy empirického výzkumu pedagogických jevů</a:t>
            </a:r>
            <a:r>
              <a:rPr lang="cs-CZ"/>
              <a:t>. Praha: Karolinum, 1998.</a:t>
            </a:r>
            <a:endParaRPr/>
          </a:p>
          <a:p>
            <a:pPr marL="228600" lvl="0" indent="-212645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67500"/>
              <a:buChar char="▪"/>
            </a:pPr>
            <a:r>
              <a:rPr lang="cs-CZ" u="sng">
                <a:solidFill>
                  <a:schemeClr val="hlink"/>
                </a:solidFill>
                <a:hlinkClick r:id="rId4"/>
              </a:rPr>
              <a:t>https://www.csicr.cz//cz/Aktuality/Hodnoceni-vysledku-vzdelavani-didaktickymi-testy</a:t>
            </a:r>
            <a:r>
              <a:rPr lang="cs-CZ"/>
              <a:t> 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Statistika</a:t>
            </a:r>
            <a:br>
              <a:rPr lang="cs-CZ"/>
            </a:br>
            <a:r>
              <a:rPr lang="cs-CZ"/>
              <a:t> - online na Youtube: P. Soukup: </a:t>
            </a:r>
            <a:endParaRPr/>
          </a:p>
          <a:p>
            <a:pPr marL="457200" lvl="0" indent="-307895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67500"/>
              <a:buAutoNum type="arabicPeriod"/>
            </a:pPr>
            <a:r>
              <a:rPr lang="cs-CZ"/>
              <a:t>část: </a:t>
            </a:r>
            <a:r>
              <a:rPr lang="cs-CZ" u="sng">
                <a:solidFill>
                  <a:schemeClr val="hlink"/>
                </a:solidFill>
                <a:hlinkClick r:id="rId5"/>
              </a:rPr>
              <a:t>https://www.youtube.com/watch?v=EXR7lEMUaeM&amp;t=62s</a:t>
            </a:r>
            <a:r>
              <a:rPr lang="cs-CZ"/>
              <a:t> </a:t>
            </a:r>
            <a:endParaRPr/>
          </a:p>
          <a:p>
            <a:pPr marL="457200" lvl="0" indent="-30789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67500"/>
              <a:buAutoNum type="arabicPeriod"/>
            </a:pPr>
            <a:r>
              <a:rPr lang="cs-CZ"/>
              <a:t>část: </a:t>
            </a:r>
            <a:r>
              <a:rPr lang="cs-CZ" u="sng">
                <a:solidFill>
                  <a:schemeClr val="hlink"/>
                </a:solidFill>
                <a:hlinkClick r:id="rId6"/>
              </a:rPr>
              <a:t>https://www.youtube.com/watch?v=y6HbYK8IdsI</a:t>
            </a:r>
            <a:r>
              <a:rPr lang="cs-CZ"/>
              <a:t> </a:t>
            </a:r>
            <a:endParaRPr/>
          </a:p>
          <a:p>
            <a:pPr marL="457200" lvl="0" indent="-30789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67500"/>
              <a:buAutoNum type="arabicPeriod"/>
            </a:pPr>
            <a:r>
              <a:rPr lang="cs-CZ"/>
              <a:t>část: </a:t>
            </a:r>
            <a:r>
              <a:rPr lang="cs-CZ" u="sng">
                <a:solidFill>
                  <a:schemeClr val="hlink"/>
                </a:solidFill>
                <a:hlinkClick r:id="rId7"/>
              </a:rPr>
              <a:t>https://www.youtube.com/watch?v=bU9Q-ZxXA2Y</a:t>
            </a:r>
            <a:r>
              <a:rPr lang="cs-CZ"/>
              <a:t> </a:t>
            </a:r>
            <a:endParaRPr/>
          </a:p>
          <a:p>
            <a:pPr marL="457200" lvl="0" indent="-30789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67500"/>
              <a:buAutoNum type="arabicPeriod"/>
            </a:pPr>
            <a:r>
              <a:rPr lang="cs-CZ"/>
              <a:t>část: </a:t>
            </a:r>
            <a:r>
              <a:rPr lang="cs-CZ" u="sng">
                <a:solidFill>
                  <a:schemeClr val="hlink"/>
                </a:solidFill>
                <a:hlinkClick r:id="rId8"/>
              </a:rPr>
              <a:t>https://www.youtube.com/watch?v=B2Ss_PyER_I</a:t>
            </a:r>
            <a:r>
              <a:rPr lang="cs-CZ"/>
              <a:t>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5963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"/>
          <p:cNvSpPr txBox="1">
            <a:spLocks noGrp="1"/>
          </p:cNvSpPr>
          <p:nvPr>
            <p:ph type="body" idx="1"/>
          </p:nvPr>
        </p:nvSpPr>
        <p:spPr>
          <a:xfrm>
            <a:off x="691079" y="4450079"/>
            <a:ext cx="10325000" cy="1881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rPr lang="cs-CZ" b="1" dirty="0"/>
              <a:t>Výstupy dnešního setkání</a:t>
            </a:r>
            <a:endParaRPr lang="en-US" b="1"/>
          </a:p>
          <a:p>
            <a:pPr marL="228600" indent="-228600">
              <a:buSzPts val="1500"/>
            </a:pPr>
            <a:r>
              <a:rPr lang="cs-CZ" dirty="0">
                <a:solidFill>
                  <a:srgbClr val="000000"/>
                </a:solidFill>
                <a:latin typeface="Aptos"/>
              </a:rPr>
              <a:t>Studující rozlišuje mezi metodami sběru kvantitativních dat, dokáže pojmenovat přednosti a limity daného přístupu a jeho užití v rámci pedagogického výzkumu. Ovládá základní postup analýzy a interpretace na modelovém souboru dat.  </a:t>
            </a:r>
            <a:endParaRPr lang="cs-CZ" dirty="0"/>
          </a:p>
        </p:txBody>
      </p:sp>
      <p:sp>
        <p:nvSpPr>
          <p:cNvPr id="357" name="Google Shape;357;p2"/>
          <p:cNvSpPr txBox="1"/>
          <p:nvPr/>
        </p:nvSpPr>
        <p:spPr>
          <a:xfrm>
            <a:off x="691079" y="333586"/>
            <a:ext cx="10325000" cy="3628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228600" marR="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B57B7B"/>
              </a:buClr>
              <a:buSzPct val="75000"/>
              <a:buFont typeface="Noto Sans Symbols"/>
              <a:buChar char="▪"/>
            </a:pPr>
            <a:r>
              <a:rPr lang="cs-CZ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Splnění 2 úkolů v Moodle (výběr ze tří) v požadované kvalitě v termínu odevzdání - (lze získat max 5 + 5 bodů). Za pozdní odevzdání úkolu, pokud jej student odevzdá nejdéle 7 dní po uplynutí termínu, může student získat max 2 body /úkol. Úkoly budou zveřejňovány průběžně, vždy po odpřednášení tématu.</a:t>
            </a:r>
            <a:endParaRPr/>
          </a:p>
          <a:p>
            <a:pPr marL="228600" marR="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57B7B"/>
              </a:buClr>
              <a:buSzPct val="75000"/>
              <a:buFont typeface="Noto Sans Symbols"/>
              <a:buChar char="▪"/>
            </a:pPr>
            <a:r>
              <a:rPr lang="cs-CZ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E-learning</a:t>
            </a:r>
            <a:endParaRPr/>
          </a:p>
          <a:p>
            <a:pPr marL="228600" marR="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57B7B"/>
              </a:buClr>
              <a:buSzPct val="75000"/>
              <a:buFont typeface="Noto Sans Symbols"/>
              <a:buChar char="▪"/>
            </a:pPr>
            <a:r>
              <a:rPr lang="cs-CZ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Závěrečný test (max 15 bodů). Test se bude konat online ve dvou řádných a jednom opravném termínu. </a:t>
            </a: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57B7B"/>
              </a:buClr>
              <a:buSzPct val="75000"/>
              <a:buFont typeface="Noto Sans Symbols"/>
              <a:buChar char="▪"/>
            </a:pPr>
            <a:r>
              <a:rPr lang="cs-CZ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Celkové hodnocení: </a:t>
            </a:r>
            <a:br>
              <a:rPr lang="cs-CZ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22 – 25 bodů: výborně  </a:t>
            </a:r>
            <a:br>
              <a:rPr lang="cs-CZ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18 – 21 bodů: velmi dobře</a:t>
            </a:r>
            <a:br>
              <a:rPr lang="cs-CZ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17 – 14 bodů: dobře </a:t>
            </a:r>
            <a:br>
              <a:rPr lang="cs-CZ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Méně než 14 bodů: neuspěl/a </a:t>
            </a: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" name="Google Shape;363;p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63251" y="957744"/>
            <a:ext cx="10862094" cy="49370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4"/>
          <p:cNvSpPr txBox="1">
            <a:spLocks noGrp="1"/>
          </p:cNvSpPr>
          <p:nvPr>
            <p:ph type="title"/>
          </p:nvPr>
        </p:nvSpPr>
        <p:spPr>
          <a:xfrm>
            <a:off x="691079" y="232202"/>
            <a:ext cx="10325000" cy="993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Kvantitativní výzkum</a:t>
            </a:r>
            <a:endParaRPr/>
          </a:p>
        </p:txBody>
      </p:sp>
      <p:sp>
        <p:nvSpPr>
          <p:cNvPr id="369" name="Google Shape;369;p4"/>
          <p:cNvSpPr txBox="1">
            <a:spLocks noGrp="1"/>
          </p:cNvSpPr>
          <p:nvPr>
            <p:ph type="body" idx="1"/>
          </p:nvPr>
        </p:nvSpPr>
        <p:spPr>
          <a:xfrm>
            <a:off x="691079" y="1761067"/>
            <a:ext cx="10325000" cy="4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Filozofický základ tvoří idea jedné objektivní reality, kterou je možné zkoumat – logický pozitivismus: nestranný pohled na jevy, jež můžeme pomocí osvědčených nástrojů měřit (A. Comte, 1798-1857).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Z latinského slova „quantitas“ neboli množství, suma, počet, četnost. 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Kvantitativní výzkum odpovídá především na otázku: </a:t>
            </a:r>
            <a:r>
              <a:rPr lang="cs-CZ" sz="2400" i="1"/>
              <a:t>Kolik?</a:t>
            </a:r>
            <a:r>
              <a:rPr lang="cs-CZ" sz="2400"/>
              <a:t> a je založený na získávání numerických dat (tzv. tvrdých dat). Pro práci s daty jsou využívány statistické metody pro popis dvou a více jevů a jejich vzájemných vztahů, kdy se tyto vzájemné vztahy testují a vyvozují se závěry, které se zobecňují.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5"/>
          <p:cNvSpPr txBox="1">
            <a:spLocks noGrp="1"/>
          </p:cNvSpPr>
          <p:nvPr>
            <p:ph type="title"/>
          </p:nvPr>
        </p:nvSpPr>
        <p:spPr>
          <a:xfrm>
            <a:off x="691079" y="163889"/>
            <a:ext cx="10325000" cy="856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Výzkumná otázka</a:t>
            </a:r>
            <a:endParaRPr/>
          </a:p>
        </p:txBody>
      </p:sp>
      <p:sp>
        <p:nvSpPr>
          <p:cNvPr id="375" name="Google Shape;375;p5"/>
          <p:cNvSpPr txBox="1">
            <a:spLocks noGrp="1"/>
          </p:cNvSpPr>
          <p:nvPr>
            <p:ph type="body" idx="1"/>
          </p:nvPr>
        </p:nvSpPr>
        <p:spPr>
          <a:xfrm>
            <a:off x="691079" y="1212112"/>
            <a:ext cx="10325000" cy="5318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Formuluje nám výzkumný problém, který řešíme.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Musí být formulována co nejvíce konkrétně a jednoznačně. 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Zároveň musí být empiricky ověřitelná. </a:t>
            </a:r>
            <a:endParaRPr/>
          </a:p>
          <a:p>
            <a:pPr marL="228600" lvl="0" indent="-138112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25"/>
              <a:buNone/>
            </a:pPr>
            <a:endParaRPr sz="1900"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Výzkumný problém – 3 typy:</a:t>
            </a:r>
            <a:endParaRPr/>
          </a:p>
          <a:p>
            <a:pPr marL="4572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Deskriptivní – „jaké to je?“ (nejčastěji s pomocí pozorování, interview, dotazníku)</a:t>
            </a:r>
            <a:endParaRPr/>
          </a:p>
          <a:p>
            <a:pPr marL="4572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Relační – „jaký je vztah/závislost mezi X a Y?“ (korelační koeficient, faktorová analýza)</a:t>
            </a:r>
            <a:endParaRPr/>
          </a:p>
          <a:p>
            <a:pPr marL="4572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Kauzální – zjišťuje příčinné vztahy (T-test, Chí-kvadrát)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25"/>
              <a:buNone/>
            </a:pPr>
            <a:endParaRPr sz="1900"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Pozor na:</a:t>
            </a:r>
            <a:endParaRPr/>
          </a:p>
          <a:p>
            <a:pPr marL="4572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Velmi obecné, široké vymezení (nejedná se o problém, ale o téma).</a:t>
            </a:r>
            <a:endParaRPr/>
          </a:p>
          <a:p>
            <a:pPr marL="4572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Odpověď je velmi jednoduchá (dá se odpovědět ano/ne, triviální otázka).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6"/>
          <p:cNvSpPr txBox="1"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Fáze kvantitativně orientovaného výzkumu</a:t>
            </a:r>
            <a:endParaRPr/>
          </a:p>
        </p:txBody>
      </p:sp>
      <p:sp>
        <p:nvSpPr>
          <p:cNvPr id="381" name="Google Shape;381;p6"/>
          <p:cNvSpPr txBox="1"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4572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cs-CZ" sz="2400"/>
              <a:t>Stanovení výzkumného problému.</a:t>
            </a:r>
            <a:endParaRPr/>
          </a:p>
          <a:p>
            <a:pPr marL="457200" lvl="0" indent="-4572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cs-CZ" sz="2400"/>
              <a:t>Formulace hypotézy.</a:t>
            </a:r>
            <a:endParaRPr/>
          </a:p>
          <a:p>
            <a:pPr marL="457200" lvl="0" indent="-4572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cs-CZ" sz="2400"/>
              <a:t>Testování (verifikace) hypotézy.</a:t>
            </a:r>
            <a:endParaRPr/>
          </a:p>
          <a:p>
            <a:pPr marL="457200" lvl="0" indent="-4572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cs-CZ" sz="2400"/>
              <a:t>Prezentace výsledků a vyvození závěrů.</a:t>
            </a:r>
            <a:endParaRPr/>
          </a:p>
          <a:p>
            <a:pPr marL="228600" lvl="0" indent="-13335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lineární charakter výzkumu 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základní jednotka = proměnná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7"/>
          <p:cNvSpPr txBox="1">
            <a:spLocks noGrp="1"/>
          </p:cNvSpPr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Proměnná</a:t>
            </a:r>
            <a:endParaRPr/>
          </a:p>
        </p:txBody>
      </p:sp>
      <p:sp>
        <p:nvSpPr>
          <p:cNvPr id="387" name="Google Shape;387;p7"/>
          <p:cNvSpPr txBox="1">
            <a:spLocks noGrp="1"/>
          </p:cNvSpPr>
          <p:nvPr>
            <p:ph type="body" idx="1"/>
          </p:nvPr>
        </p:nvSpPr>
        <p:spPr>
          <a:xfrm>
            <a:off x="691078" y="1286933"/>
            <a:ext cx="10789721" cy="5168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75000"/>
              <a:buNone/>
            </a:pPr>
            <a:r>
              <a:rPr lang="cs-CZ" sz="2400"/>
              <a:t>= prvek zkoumání, který nabývá různé hodnoty. Proměnná může být jev, vlastnost, podmínka… jež posuzujeme, měříme, vysvětlujeme vztahy mezi nimi, atp.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None/>
            </a:pPr>
            <a:r>
              <a:rPr lang="cs-CZ" sz="2400"/>
              <a:t>Měření = systematické přiřazování proměnných.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None/>
            </a:pPr>
            <a:endParaRPr sz="2400"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Nominální (kategoriální) – není možné kvantifikovat (není možné říci, že je více či méně), pouze přiřadíme číselné rozhodnutí (např. pohlaví, barva očí…)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Ordinální (pořadová) – číselné pořadí má logické uspořádání, ale jejich rozdíl není stejný (např. míra dosaženého vzdělání, kdy vyšší číslo = vyšší vzdělání)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Metrická – nejdůležitější pro statistické zpracování</a:t>
            </a:r>
            <a:endParaRPr/>
          </a:p>
          <a:p>
            <a:pPr marL="4572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000"/>
              <a:t>Intervalová – 0 je daná dohodou, škála se stejnými rozestupy – můžeme určit rozdíl mezi kategoriemi (měření °C, čas)</a:t>
            </a:r>
            <a:endParaRPr/>
          </a:p>
          <a:p>
            <a:pPr marL="4572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000"/>
              <a:t>Poměrová – mají přirozenou 0 (Kelvinova stupnice – 0 je absolutní, výška, hmotnost, vzdálenost)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8"/>
          <p:cNvSpPr txBox="1">
            <a:spLocks noGrp="1"/>
          </p:cNvSpPr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Hypotéza</a:t>
            </a:r>
            <a:endParaRPr/>
          </a:p>
        </p:txBody>
      </p:sp>
      <p:sp>
        <p:nvSpPr>
          <p:cNvPr id="393" name="Google Shape;393;p8"/>
          <p:cNvSpPr txBox="1">
            <a:spLocks noGrp="1"/>
          </p:cNvSpPr>
          <p:nvPr>
            <p:ph type="body" idx="1"/>
          </p:nvPr>
        </p:nvSpPr>
        <p:spPr>
          <a:xfrm>
            <a:off x="691079" y="1286933"/>
            <a:ext cx="10325000" cy="5168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2400"/>
              <a:t>= vědecký předpoklad vyvozený z vědecké teorie (= čili z toho, co již bylo o daném problému teoreticky zpracováno).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cs-CZ" sz="2400"/>
              <a:t>Jedná se o oznamovací větu (na rozdíl od výzkumné otázky nekončí otazníkem).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cs-CZ" sz="2400"/>
              <a:t>Vyjadřuje vztah mezi 2 a více proměnnými. Vyjádření o </a:t>
            </a:r>
            <a:endParaRPr/>
          </a:p>
          <a:p>
            <a:pPr marL="4572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Font typeface="Arial"/>
              <a:buChar char="-"/>
            </a:pPr>
            <a:r>
              <a:rPr lang="cs-CZ" sz="2000"/>
              <a:t>rozdílech (víc, častěji, silněji, výš, odlišné)</a:t>
            </a:r>
            <a:endParaRPr/>
          </a:p>
          <a:p>
            <a:pPr marL="4572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Font typeface="Arial"/>
              <a:buChar char="-"/>
            </a:pPr>
            <a:r>
              <a:rPr lang="cs-CZ" sz="2000"/>
              <a:t>vztazích (pozitivní, negativní souvislost, korelace)</a:t>
            </a:r>
            <a:endParaRPr/>
          </a:p>
          <a:p>
            <a:pPr marL="4572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Font typeface="Arial"/>
              <a:buChar char="-"/>
            </a:pPr>
            <a:r>
              <a:rPr lang="cs-CZ" sz="2000"/>
              <a:t>následcích (čím – tím, jestliže –pak, jak – tak, když – pak,..)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cs-CZ" sz="2400"/>
              <a:t>Proměnné s nimiž pracuje hypotéza musí být měřitelné, tudíž ověřitelné (testovatelné).</a:t>
            </a:r>
            <a:endParaRPr/>
          </a:p>
          <a:p>
            <a:pPr marL="228600" lvl="0" indent="-13335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Font typeface="Arial"/>
              <a:buNone/>
            </a:pPr>
            <a:endParaRPr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8" name="Google Shape;398;p9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399" name="Google Shape;399;p9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00" name="Google Shape;400;p9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01" name="Google Shape;401;p9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02" name="Google Shape;402;p9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03" name="Google Shape;403;p9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04" name="Google Shape;404;p9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05" name="Google Shape;405;p9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06" name="Google Shape;406;p9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07" name="Google Shape;407;p9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08" name="Google Shape;408;p9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09" name="Google Shape;409;p9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10" name="Google Shape;410;p9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11" name="Google Shape;411;p9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12" name="Google Shape;412;p9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13" name="Google Shape;413;p9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14" name="Google Shape;414;p9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15" name="Google Shape;415;p9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16" name="Google Shape;416;p9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17" name="Google Shape;417;p9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18" name="Google Shape;418;p9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19" name="Google Shape;419;p9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20" name="Google Shape;420;p9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21" name="Google Shape;421;p9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22" name="Google Shape;422;p9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23" name="Google Shape;423;p9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24" name="Google Shape;424;p9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25" name="Google Shape;425;p9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26" name="Google Shape;426;p9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27" name="Google Shape;427;p9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28" name="Google Shape;428;p9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29" name="Google Shape;429;p9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430" name="Google Shape;430;p9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31" name="Google Shape;431;p9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32" name="Google Shape;432;p9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33" name="Google Shape;433;p9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34" name="Google Shape;434;p9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35" name="Google Shape;435;p9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36" name="Google Shape;436;p9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37" name="Google Shape;437;p9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38" name="Google Shape;438;p9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39" name="Google Shape;439;p9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40" name="Google Shape;440;p9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41" name="Google Shape;441;p9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42" name="Google Shape;442;p9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43" name="Google Shape;443;p9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44" name="Google Shape;444;p9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45" name="Google Shape;445;p9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46" name="Google Shape;446;p9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47" name="Google Shape;447;p9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48" name="Google Shape;448;p9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49" name="Google Shape;449;p9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50" name="Google Shape;450;p9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51" name="Google Shape;451;p9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52" name="Google Shape;452;p9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53" name="Google Shape;453;p9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54" name="Google Shape;454;p9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55" name="Google Shape;455;p9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56" name="Google Shape;456;p9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57" name="Google Shape;457;p9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58" name="Google Shape;458;p9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59" name="Google Shape;459;p9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60" name="Google Shape;460;p9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61" name="Google Shape;461;p9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cxnSp>
          <p:nvCxnSpPr>
            <p:cNvPr id="462" name="Google Shape;462;p9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w="12700" cap="flat" cmpd="sng">
              <a:solidFill>
                <a:srgbClr val="BCBCBC">
                  <a:alpha val="29803"/>
                </a:srgbClr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</p:grpSp>
      <p:pic>
        <p:nvPicPr>
          <p:cNvPr id="463" name="Google Shape;463;p9" descr="Obsah obrázku text, snímek obrazovky, Písmo, černobílá&#10;&#10;Popis byl vytvořen automaticky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r="7899" b="-1"/>
          <a:stretch/>
        </p:blipFill>
        <p:spPr>
          <a:xfrm>
            <a:off x="1285054" y="469404"/>
            <a:ext cx="9655117" cy="4848564"/>
          </a:xfrm>
          <a:prstGeom prst="rect">
            <a:avLst/>
          </a:prstGeom>
          <a:noFill/>
          <a:ln>
            <a:noFill/>
          </a:ln>
        </p:spPr>
      </p:pic>
      <p:sp>
        <p:nvSpPr>
          <p:cNvPr id="464" name="Google Shape;464;p9"/>
          <p:cNvSpPr txBox="1"/>
          <p:nvPr/>
        </p:nvSpPr>
        <p:spPr>
          <a:xfrm>
            <a:off x="9166159" y="5860848"/>
            <a:ext cx="211817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Gavora, 2010, s. 53 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sineVTI">
  <a:themeElements>
    <a:clrScheme name="AnalogousFromLightSeedRightStep">
      <a:dk1>
        <a:srgbClr val="000000"/>
      </a:dk1>
      <a:lt1>
        <a:srgbClr val="FFFFFF"/>
      </a:lt1>
      <a:dk2>
        <a:srgbClr val="412524"/>
      </a:dk2>
      <a:lt2>
        <a:srgbClr val="E2E8E8"/>
      </a:lt2>
      <a:accent1>
        <a:srgbClr val="C69896"/>
      </a:accent1>
      <a:accent2>
        <a:srgbClr val="BA997F"/>
      </a:accent2>
      <a:accent3>
        <a:srgbClr val="AAA480"/>
      </a:accent3>
      <a:accent4>
        <a:srgbClr val="9BAA74"/>
      </a:accent4>
      <a:accent5>
        <a:srgbClr val="8FAC82"/>
      </a:accent5>
      <a:accent6>
        <a:srgbClr val="78B07E"/>
      </a:accent6>
      <a:hlink>
        <a:srgbClr val="568D8F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17</Slides>
  <Notes>17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CosineVTI</vt:lpstr>
      <vt:lpstr>Pedagogický výzkum</vt:lpstr>
      <vt:lpstr>PowerPoint Presentation</vt:lpstr>
      <vt:lpstr>PowerPoint Presentation</vt:lpstr>
      <vt:lpstr>Kvantitativní výzkum</vt:lpstr>
      <vt:lpstr>Výzkumná otázka</vt:lpstr>
      <vt:lpstr>Fáze kvantitativně orientovaného výzkumu</vt:lpstr>
      <vt:lpstr>Proměnná</vt:lpstr>
      <vt:lpstr>Hypotéza</vt:lpstr>
      <vt:lpstr>PowerPoint Presentation</vt:lpstr>
      <vt:lpstr>Výzkumný soubor</vt:lpstr>
      <vt:lpstr>Validita &amp; Reliabilita</vt:lpstr>
      <vt:lpstr>Metody sběru dat v KVANTI výzkumu</vt:lpstr>
      <vt:lpstr>Metody sběru dat</vt:lpstr>
      <vt:lpstr>Metody sběru dat</vt:lpstr>
      <vt:lpstr>Metody sběru dat</vt:lpstr>
      <vt:lpstr>Popisná statistika</vt:lpstr>
      <vt:lpstr>Literatura a odkazy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Kristýna Šejnohová</dc:creator>
  <cp:revision>37</cp:revision>
  <dcterms:created xsi:type="dcterms:W3CDTF">2024-03-10T20:08:29Z</dcterms:created>
  <dcterms:modified xsi:type="dcterms:W3CDTF">2025-04-14T07:24:07Z</dcterms:modified>
</cp:coreProperties>
</file>