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75949" autoAdjust="0"/>
  </p:normalViewPr>
  <p:slideViewPr>
    <p:cSldViewPr snapToGrid="0">
      <p:cViewPr varScale="1">
        <p:scale>
          <a:sx n="65" d="100"/>
          <a:sy n="65" d="100"/>
        </p:scale>
        <p:origin x="6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66676-7C94-4532-815A-89A1E4379824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5F5CD-2B64-4AAA-B8E5-63E56FD3EA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6939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Antwoorden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</a:p>
          <a:p>
            <a:pPr lvl="0"/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Huppelend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van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plezier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kwam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het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kind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klas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binnen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winaar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zijn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geworden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speler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door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het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bestuur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gefeliciteerd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Lekker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onze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stoelen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liggend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dronken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het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koude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bier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cs-CZ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Juichend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kwam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Sven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Kramer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finishlijn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secretaresse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was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vergeten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</a:t>
            </a:r>
            <a:r>
              <a:rPr lang="cs-CZ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uitnodigingen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versturen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i="1" dirty="0" smtClean="0">
                <a:solidFill>
                  <a:srgbClr val="FF0000"/>
                </a:solidFill>
              </a:rPr>
              <a:t>Hij is niet geschikt om dit werk te doen.</a:t>
            </a:r>
          </a:p>
          <a:p>
            <a:pPr lvl="0"/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5F5CD-2B64-4AAA-B8E5-63E56FD3EA1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710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Po některých výše uvedených slovesech může následovat vedlejší věta. </a:t>
            </a:r>
            <a:r>
              <a:rPr lang="cs-CZ" b="1" dirty="0" smtClean="0"/>
              <a:t>Infinitiv</a:t>
            </a:r>
            <a:r>
              <a:rPr lang="cs-CZ" dirty="0" smtClean="0"/>
              <a:t> zde pouze </a:t>
            </a:r>
            <a:r>
              <a:rPr lang="cs-CZ" b="1" dirty="0" smtClean="0"/>
              <a:t>zkracuje vedlejší větu </a:t>
            </a:r>
            <a:r>
              <a:rPr lang="cs-CZ" dirty="0" smtClean="0"/>
              <a:t>a stojí na konci věty.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5F5CD-2B64-4AAA-B8E5-63E56FD3EA1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233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Hij gaat naar de cursus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 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Nederlands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 leren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Hij vindt het leuk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mee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 doen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X 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Hij vindt het leuk mee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 doen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(FORMÁLNEJSI)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 heb (geen) zin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naar de stad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 gaan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dirty="0" smtClean="0"/>
              <a:t>Ik haat het </a:t>
            </a:r>
            <a:r>
              <a:rPr lang="nl-NL" b="1" dirty="0" smtClean="0"/>
              <a:t>(om)</a:t>
            </a:r>
            <a:r>
              <a:rPr lang="nl-NL" dirty="0" smtClean="0"/>
              <a:t> vroeg </a:t>
            </a:r>
            <a:r>
              <a:rPr lang="nl-NL" b="1" dirty="0" smtClean="0"/>
              <a:t>op te staan</a:t>
            </a:r>
            <a:r>
              <a:rPr lang="nl-NL" dirty="0" smtClean="0"/>
              <a:t> .</a:t>
            </a:r>
            <a:r>
              <a:rPr lang="cs-CZ" dirty="0" smtClean="0">
                <a:effectLst/>
              </a:rPr>
              <a:t>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 heb er een hekel aan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(om)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afwas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 doen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Hij heeft beloofd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(om) te komen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 proberen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(om)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op tijd </a:t>
            </a:r>
            <a:r>
              <a:rPr lang="nl-N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 komen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 vind het fantastisch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de </a:t>
            </a:r>
            <a:r>
              <a:rPr lang="cs-CZ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zee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zwemmen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 het regent.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dirty="0" smtClean="0"/>
              <a:t>Mijn grootste wens is om het nummer zonder fouten te spelen.</a:t>
            </a:r>
            <a:endParaRPr lang="cs-CZ" dirty="0" smtClean="0"/>
          </a:p>
          <a:p>
            <a:r>
              <a:rPr lang="cs-CZ" dirty="0" smtClean="0"/>
              <a:t>Ze </a:t>
            </a:r>
            <a:r>
              <a:rPr lang="cs-CZ" dirty="0" err="1" smtClean="0"/>
              <a:t>bekende</a:t>
            </a:r>
            <a:r>
              <a:rPr lang="cs-CZ" dirty="0" smtClean="0"/>
              <a:t> </a:t>
            </a:r>
            <a:r>
              <a:rPr lang="cs-CZ" dirty="0" err="1" smtClean="0"/>
              <a:t>het</a:t>
            </a:r>
            <a:r>
              <a:rPr lang="cs-CZ" dirty="0" smtClean="0"/>
              <a:t> </a:t>
            </a:r>
            <a:r>
              <a:rPr lang="cs-CZ" dirty="0" err="1" smtClean="0"/>
              <a:t>geld</a:t>
            </a:r>
            <a:r>
              <a:rPr lang="cs-CZ" dirty="0" smtClean="0"/>
              <a:t> </a:t>
            </a:r>
            <a:r>
              <a:rPr lang="cs-CZ" dirty="0" err="1" smtClean="0"/>
              <a:t>te</a:t>
            </a:r>
            <a:r>
              <a:rPr lang="cs-CZ" dirty="0" smtClean="0"/>
              <a:t> </a:t>
            </a:r>
            <a:r>
              <a:rPr lang="cs-CZ" dirty="0" err="1" smtClean="0"/>
              <a:t>hebben</a:t>
            </a:r>
            <a:r>
              <a:rPr lang="cs-CZ" dirty="0" smtClean="0"/>
              <a:t> </a:t>
            </a:r>
            <a:r>
              <a:rPr lang="cs-CZ" dirty="0" err="1" smtClean="0"/>
              <a:t>gestolen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5F5CD-2B64-4AAA-B8E5-63E56FD3EA1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958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5F5CD-2B64-4AAA-B8E5-63E56FD3EA1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1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373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55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16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19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88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964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1174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701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769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7498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16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927EB-6D77-4EE3-B360-00C66CA06812}" type="datetimeFigureOut">
              <a:rPr lang="cs-CZ" smtClean="0"/>
              <a:t>01.04.2025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4A567-584B-4544-BD1B-60BBB17A6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43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l.wikipedia.org/wiki/Zinsdeel" TargetMode="External"/><Relationship Id="rId2" Type="http://schemas.openxmlformats.org/officeDocument/2006/relationships/hyperlink" Target="https://nl.wikipedia.org/wiki/Samentrekking_(grammatica)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740550" y="1830028"/>
            <a:ext cx="9144000" cy="1398200"/>
          </a:xfrm>
        </p:spPr>
        <p:txBody>
          <a:bodyPr>
            <a:normAutofit fontScale="90000"/>
          </a:bodyPr>
          <a:lstStyle/>
          <a:p>
            <a:r>
              <a:rPr lang="nl-NL" b="1" dirty="0"/>
              <a:t>BEKNOPTE </a:t>
            </a:r>
            <a:r>
              <a:rPr lang="nl-NL" b="1" dirty="0" smtClean="0"/>
              <a:t>BIJZINNEN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endParaRPr lang="cs-CZ" i="1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53809" y="6339257"/>
            <a:ext cx="5489050" cy="413350"/>
          </a:xfrm>
        </p:spPr>
        <p:txBody>
          <a:bodyPr>
            <a:normAutofit lnSpcReduction="10000"/>
          </a:bodyPr>
          <a:lstStyle/>
          <a:p>
            <a:r>
              <a:rPr lang="cs-CZ" dirty="0" err="1" smtClean="0"/>
              <a:t>Syntaxis</a:t>
            </a:r>
            <a:r>
              <a:rPr lang="cs-CZ" dirty="0"/>
              <a:t> </a:t>
            </a:r>
            <a:r>
              <a:rPr lang="cs-CZ" dirty="0" smtClean="0"/>
              <a:t>2025, </a:t>
            </a:r>
            <a:r>
              <a:rPr lang="cs-CZ" altLang="cs-CZ" dirty="0" smtClean="0">
                <a:solidFill>
                  <a:srgbClr val="0070C0"/>
                </a:solidFill>
              </a:rPr>
              <a:t>©</a:t>
            </a:r>
            <a:r>
              <a:rPr lang="cs-CZ" altLang="cs-CZ" dirty="0" err="1" smtClean="0">
                <a:solidFill>
                  <a:srgbClr val="0070C0"/>
                </a:solidFill>
              </a:rPr>
              <a:t>iva.rezkova</a:t>
            </a:r>
            <a:r>
              <a:rPr lang="en-US" altLang="cs-CZ" dirty="0" smtClean="0">
                <a:solidFill>
                  <a:srgbClr val="0070C0"/>
                </a:solidFill>
              </a:rPr>
              <a:t>@ff.cuni.cz</a:t>
            </a:r>
            <a:endParaRPr lang="cs-CZ" altLang="cs-CZ" dirty="0" smtClean="0">
              <a:solidFill>
                <a:srgbClr val="0070C0"/>
              </a:solidFill>
            </a:endParaRPr>
          </a:p>
          <a:p>
            <a:endParaRPr lang="cs-CZ" dirty="0"/>
          </a:p>
        </p:txBody>
      </p:sp>
      <p:pic>
        <p:nvPicPr>
          <p:cNvPr id="4" name="Obrázek 3" descr="Grammatica - &lt;strong&gt;zinsontleding&lt;/strong&gt; herhaling vmbo-kgt34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39" y="2313906"/>
            <a:ext cx="4081826" cy="423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44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6181" y="183444"/>
            <a:ext cx="5112688" cy="659394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kenmerken</a:t>
            </a:r>
            <a:r>
              <a:rPr lang="cs-CZ" dirty="0" smtClean="0"/>
              <a:t> en </a:t>
            </a:r>
            <a:r>
              <a:rPr lang="cs-CZ" dirty="0" err="1" smtClean="0"/>
              <a:t>principes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49572"/>
            <a:ext cx="10515600" cy="5621572"/>
          </a:xfrm>
        </p:spPr>
        <p:txBody>
          <a:bodyPr/>
          <a:lstStyle/>
          <a:p>
            <a:r>
              <a:rPr lang="cs-CZ" b="1" dirty="0" err="1"/>
              <a:t>geen</a:t>
            </a:r>
            <a:r>
              <a:rPr lang="cs-CZ" b="1" dirty="0"/>
              <a:t> </a:t>
            </a:r>
            <a:r>
              <a:rPr lang="cs-CZ" b="1" dirty="0" err="1" smtClean="0"/>
              <a:t>expliciet</a:t>
            </a:r>
            <a:r>
              <a:rPr lang="cs-CZ" b="1" dirty="0" smtClean="0"/>
              <a:t> </a:t>
            </a:r>
            <a:r>
              <a:rPr lang="cs-CZ" b="1" dirty="0" err="1"/>
              <a:t>onderwerp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err="1" smtClean="0"/>
              <a:t>impliciet</a:t>
            </a:r>
            <a:r>
              <a:rPr lang="cs-CZ" dirty="0" smtClean="0"/>
              <a:t> (</a:t>
            </a:r>
            <a:r>
              <a:rPr lang="cs-CZ" dirty="0" err="1" smtClean="0"/>
              <a:t>verzwegen</a:t>
            </a:r>
            <a:r>
              <a:rPr lang="cs-CZ" dirty="0" smtClean="0"/>
              <a:t>) </a:t>
            </a:r>
            <a:r>
              <a:rPr lang="cs-CZ" dirty="0" err="1" smtClean="0"/>
              <a:t>onderwerp</a:t>
            </a:r>
            <a:endParaRPr lang="cs-CZ" dirty="0" smtClean="0"/>
          </a:p>
          <a:p>
            <a:endParaRPr lang="cs-CZ" dirty="0" smtClean="0"/>
          </a:p>
          <a:p>
            <a:r>
              <a:rPr lang="nl-NL" b="1" dirty="0" smtClean="0"/>
              <a:t>hoofd</a:t>
            </a:r>
            <a:r>
              <a:rPr lang="cs-CZ" dirty="0" err="1" smtClean="0"/>
              <a:t>regel</a:t>
            </a:r>
            <a:r>
              <a:rPr lang="cs-CZ" dirty="0" smtClean="0"/>
              <a:t>:  </a:t>
            </a:r>
            <a:r>
              <a:rPr lang="cs-CZ" b="1" dirty="0" err="1" smtClean="0">
                <a:solidFill>
                  <a:srgbClr val="C00000"/>
                </a:solidFill>
              </a:rPr>
              <a:t>het</a:t>
            </a:r>
            <a:r>
              <a:rPr lang="cs-CZ" b="1" dirty="0" smtClean="0">
                <a:solidFill>
                  <a:srgbClr val="C00000"/>
                </a:solidFill>
              </a:rPr>
              <a:t> </a:t>
            </a:r>
            <a:r>
              <a:rPr lang="cs-CZ" b="1" dirty="0" err="1" smtClean="0">
                <a:solidFill>
                  <a:srgbClr val="C00000"/>
                </a:solidFill>
              </a:rPr>
              <a:t>onderwerp</a:t>
            </a:r>
            <a:r>
              <a:rPr lang="cs-CZ" b="1" dirty="0" smtClean="0">
                <a:solidFill>
                  <a:srgbClr val="C00000"/>
                </a:solidFill>
              </a:rPr>
              <a:t> van de HZ </a:t>
            </a:r>
            <a:r>
              <a:rPr lang="cs-CZ" b="1" dirty="0" err="1" smtClean="0">
                <a:solidFill>
                  <a:srgbClr val="C00000"/>
                </a:solidFill>
              </a:rPr>
              <a:t>moet</a:t>
            </a:r>
            <a:r>
              <a:rPr lang="cs-CZ" b="1" dirty="0" smtClean="0">
                <a:solidFill>
                  <a:srgbClr val="C00000"/>
                </a:solidFill>
              </a:rPr>
              <a:t> </a:t>
            </a:r>
            <a:r>
              <a:rPr lang="cs-CZ" b="1" dirty="0" err="1" smtClean="0">
                <a:solidFill>
                  <a:srgbClr val="C00000"/>
                </a:solidFill>
              </a:rPr>
              <a:t>overeenkomen</a:t>
            </a:r>
            <a:r>
              <a:rPr lang="cs-CZ" b="1" dirty="0" smtClean="0">
                <a:solidFill>
                  <a:srgbClr val="C00000"/>
                </a:solidFill>
              </a:rPr>
              <a:t> met </a:t>
            </a:r>
            <a:r>
              <a:rPr lang="cs-CZ" dirty="0" err="1" smtClean="0">
                <a:solidFill>
                  <a:srgbClr val="C00000"/>
                </a:solidFill>
              </a:rPr>
              <a:t>het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dirty="0" err="1" smtClean="0">
                <a:solidFill>
                  <a:srgbClr val="C00000"/>
                </a:solidFill>
              </a:rPr>
              <a:t>impliciete</a:t>
            </a:r>
            <a:r>
              <a:rPr lang="cs-CZ" dirty="0" smtClean="0">
                <a:solidFill>
                  <a:srgbClr val="C00000"/>
                </a:solidFill>
              </a:rPr>
              <a:t> / </a:t>
            </a:r>
            <a:r>
              <a:rPr lang="cs-CZ" dirty="0" err="1" smtClean="0">
                <a:solidFill>
                  <a:srgbClr val="C00000"/>
                </a:solidFill>
              </a:rPr>
              <a:t>verzwegen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b="1" dirty="0" err="1" smtClean="0">
                <a:solidFill>
                  <a:srgbClr val="C00000"/>
                </a:solidFill>
              </a:rPr>
              <a:t>onderwerp</a:t>
            </a:r>
            <a:r>
              <a:rPr lang="cs-CZ" b="1" dirty="0" smtClean="0">
                <a:solidFill>
                  <a:srgbClr val="C00000"/>
                </a:solidFill>
              </a:rPr>
              <a:t> van de </a:t>
            </a:r>
            <a:r>
              <a:rPr lang="cs-CZ" b="1" dirty="0" err="1" smtClean="0">
                <a:solidFill>
                  <a:srgbClr val="C00000"/>
                </a:solidFill>
              </a:rPr>
              <a:t>beknopte</a:t>
            </a:r>
            <a:r>
              <a:rPr lang="cs-CZ" b="1" dirty="0" smtClean="0">
                <a:solidFill>
                  <a:srgbClr val="C00000"/>
                </a:solidFill>
              </a:rPr>
              <a:t> </a:t>
            </a:r>
            <a:r>
              <a:rPr lang="cs-CZ" b="1" dirty="0" err="1" smtClean="0">
                <a:solidFill>
                  <a:srgbClr val="C00000"/>
                </a:solidFill>
              </a:rPr>
              <a:t>bijzin</a:t>
            </a:r>
            <a:endParaRPr lang="cs-CZ" dirty="0" smtClean="0">
              <a:solidFill>
                <a:srgbClr val="C00000"/>
              </a:solidFill>
            </a:endParaRPr>
          </a:p>
          <a:p>
            <a:endParaRPr lang="cs-CZ" dirty="0" smtClean="0"/>
          </a:p>
          <a:p>
            <a:r>
              <a:rPr lang="cs-CZ" dirty="0" err="1"/>
              <a:t>het</a:t>
            </a:r>
            <a:r>
              <a:rPr lang="cs-CZ" dirty="0"/>
              <a:t> </a:t>
            </a:r>
            <a:r>
              <a:rPr lang="cs-CZ" b="1" dirty="0" err="1"/>
              <a:t>gezegde</a:t>
            </a:r>
            <a:r>
              <a:rPr lang="cs-CZ" dirty="0"/>
              <a:t> </a:t>
            </a:r>
            <a:r>
              <a:rPr lang="cs-CZ" dirty="0" smtClean="0"/>
              <a:t>= </a:t>
            </a:r>
            <a:r>
              <a:rPr lang="cs-CZ" b="1" dirty="0" err="1" smtClean="0"/>
              <a:t>infinitief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b="1" dirty="0" err="1" smtClean="0"/>
              <a:t>een</a:t>
            </a:r>
            <a:r>
              <a:rPr lang="cs-CZ" b="1" dirty="0" smtClean="0"/>
              <a:t> </a:t>
            </a:r>
            <a:r>
              <a:rPr lang="cs-CZ" b="1" dirty="0" err="1" smtClean="0"/>
              <a:t>deelwoord</a:t>
            </a:r>
            <a:endParaRPr lang="cs-CZ" b="1" dirty="0" smtClean="0"/>
          </a:p>
          <a:p>
            <a:pPr lvl="1"/>
            <a:r>
              <a:rPr lang="cs-CZ" b="1" i="1" u="sng" dirty="0" err="1" smtClean="0">
                <a:solidFill>
                  <a:srgbClr val="C00000"/>
                </a:solidFill>
              </a:rPr>
              <a:t>Ik</a:t>
            </a:r>
            <a:r>
              <a:rPr lang="cs-CZ" b="1" i="1" dirty="0" smtClean="0">
                <a:solidFill>
                  <a:srgbClr val="C00000"/>
                </a:solidFill>
              </a:rPr>
              <a:t> </a:t>
            </a:r>
            <a:r>
              <a:rPr lang="cs-CZ" b="1" i="1" dirty="0" err="1" smtClean="0">
                <a:solidFill>
                  <a:srgbClr val="C00000"/>
                </a:solidFill>
              </a:rPr>
              <a:t>ga</a:t>
            </a:r>
            <a:r>
              <a:rPr lang="cs-CZ" b="1" i="1" dirty="0" smtClean="0">
                <a:solidFill>
                  <a:srgbClr val="C00000"/>
                </a:solidFill>
              </a:rPr>
              <a:t> </a:t>
            </a:r>
            <a:r>
              <a:rPr lang="cs-CZ" b="1" i="1" dirty="0" err="1" smtClean="0">
                <a:solidFill>
                  <a:srgbClr val="C00000"/>
                </a:solidFill>
              </a:rPr>
              <a:t>naar</a:t>
            </a:r>
            <a:r>
              <a:rPr lang="cs-CZ" b="1" i="1" dirty="0" smtClean="0">
                <a:solidFill>
                  <a:srgbClr val="C00000"/>
                </a:solidFill>
              </a:rPr>
              <a:t> de </a:t>
            </a:r>
            <a:r>
              <a:rPr lang="cs-CZ" b="1" i="1" dirty="0" err="1" smtClean="0">
                <a:solidFill>
                  <a:srgbClr val="C00000"/>
                </a:solidFill>
              </a:rPr>
              <a:t>bibliotheek</a:t>
            </a:r>
            <a:r>
              <a:rPr lang="cs-CZ" b="1" i="1" dirty="0" smtClean="0">
                <a:solidFill>
                  <a:srgbClr val="C00000"/>
                </a:solidFill>
              </a:rPr>
              <a:t> </a:t>
            </a:r>
            <a:r>
              <a:rPr lang="cs-CZ" b="1" i="1" u="sng" dirty="0" err="1" smtClean="0">
                <a:solidFill>
                  <a:srgbClr val="C00000"/>
                </a:solidFill>
              </a:rPr>
              <a:t>om</a:t>
            </a:r>
            <a:r>
              <a:rPr lang="cs-CZ" b="1" i="1" u="sng" dirty="0" smtClean="0">
                <a:solidFill>
                  <a:srgbClr val="C00000"/>
                </a:solidFill>
              </a:rPr>
              <a:t> </a:t>
            </a:r>
            <a:r>
              <a:rPr lang="cs-CZ" b="1" i="1" dirty="0" err="1" smtClean="0">
                <a:solidFill>
                  <a:srgbClr val="C00000"/>
                </a:solidFill>
              </a:rPr>
              <a:t>voor</a:t>
            </a:r>
            <a:r>
              <a:rPr lang="cs-CZ" b="1" i="1" dirty="0" smtClean="0">
                <a:solidFill>
                  <a:srgbClr val="C00000"/>
                </a:solidFill>
              </a:rPr>
              <a:t> de </a:t>
            </a:r>
            <a:r>
              <a:rPr lang="cs-CZ" b="1" i="1" dirty="0" err="1" smtClean="0">
                <a:solidFill>
                  <a:srgbClr val="C00000"/>
                </a:solidFill>
              </a:rPr>
              <a:t>syntaxis-toets</a:t>
            </a:r>
            <a:r>
              <a:rPr lang="cs-CZ" b="1" i="1" dirty="0" smtClean="0">
                <a:solidFill>
                  <a:srgbClr val="C00000"/>
                </a:solidFill>
              </a:rPr>
              <a:t> </a:t>
            </a:r>
            <a:r>
              <a:rPr lang="cs-CZ" b="1" i="1" u="sng" dirty="0" err="1" smtClean="0">
                <a:solidFill>
                  <a:srgbClr val="C00000"/>
                </a:solidFill>
              </a:rPr>
              <a:t>te</a:t>
            </a:r>
            <a:r>
              <a:rPr lang="cs-CZ" b="1" i="1" u="sng" dirty="0" smtClean="0">
                <a:solidFill>
                  <a:srgbClr val="C00000"/>
                </a:solidFill>
              </a:rPr>
              <a:t> </a:t>
            </a:r>
            <a:r>
              <a:rPr lang="cs-CZ" b="1" i="1" u="sng" dirty="0" err="1" smtClean="0">
                <a:solidFill>
                  <a:srgbClr val="C00000"/>
                </a:solidFill>
              </a:rPr>
              <a:t>studeren</a:t>
            </a:r>
            <a:r>
              <a:rPr lang="cs-CZ" b="1" i="1" u="sng" dirty="0" smtClean="0">
                <a:solidFill>
                  <a:srgbClr val="C00000"/>
                </a:solidFill>
              </a:rPr>
              <a:t>. </a:t>
            </a:r>
          </a:p>
          <a:p>
            <a:pPr lvl="1"/>
            <a:r>
              <a:rPr lang="cs-CZ" b="1" i="1" u="sng" dirty="0" smtClean="0">
                <a:solidFill>
                  <a:srgbClr val="C00000"/>
                </a:solidFill>
              </a:rPr>
              <a:t>Hard </a:t>
            </a:r>
            <a:r>
              <a:rPr lang="cs-CZ" b="1" i="1" u="sng" dirty="0" err="1" smtClean="0">
                <a:solidFill>
                  <a:srgbClr val="C00000"/>
                </a:solidFill>
              </a:rPr>
              <a:t>studerend</a:t>
            </a:r>
            <a:r>
              <a:rPr lang="cs-CZ" b="1" i="1" u="sng" dirty="0" smtClean="0">
                <a:solidFill>
                  <a:srgbClr val="C00000"/>
                </a:solidFill>
              </a:rPr>
              <a:t> </a:t>
            </a:r>
            <a:r>
              <a:rPr lang="cs-CZ" b="1" i="1" dirty="0" err="1" smtClean="0">
                <a:solidFill>
                  <a:srgbClr val="C00000"/>
                </a:solidFill>
              </a:rPr>
              <a:t>zat</a:t>
            </a:r>
            <a:r>
              <a:rPr lang="cs-CZ" b="1" i="1" dirty="0" smtClean="0">
                <a:solidFill>
                  <a:srgbClr val="C00000"/>
                </a:solidFill>
              </a:rPr>
              <a:t> </a:t>
            </a:r>
            <a:r>
              <a:rPr lang="cs-CZ" b="1" i="1" u="sng" dirty="0" err="1" smtClean="0">
                <a:solidFill>
                  <a:srgbClr val="C00000"/>
                </a:solidFill>
              </a:rPr>
              <a:t>hij</a:t>
            </a:r>
            <a:r>
              <a:rPr lang="cs-CZ" b="1" i="1" dirty="0" smtClean="0">
                <a:solidFill>
                  <a:srgbClr val="C00000"/>
                </a:solidFill>
              </a:rPr>
              <a:t> </a:t>
            </a:r>
            <a:r>
              <a:rPr lang="cs-CZ" b="1" i="1" dirty="0" err="1" smtClean="0">
                <a:solidFill>
                  <a:srgbClr val="C00000"/>
                </a:solidFill>
              </a:rPr>
              <a:t>urenlang</a:t>
            </a:r>
            <a:r>
              <a:rPr lang="cs-CZ" b="1" i="1" dirty="0" smtClean="0">
                <a:solidFill>
                  <a:srgbClr val="C00000"/>
                </a:solidFill>
              </a:rPr>
              <a:t> in de </a:t>
            </a:r>
            <a:r>
              <a:rPr lang="cs-CZ" b="1" i="1" dirty="0" err="1" smtClean="0">
                <a:solidFill>
                  <a:srgbClr val="C00000"/>
                </a:solidFill>
              </a:rPr>
              <a:t>bibliotheek</a:t>
            </a:r>
            <a:r>
              <a:rPr lang="cs-CZ" b="1" i="1" dirty="0" smtClean="0">
                <a:solidFill>
                  <a:srgbClr val="C00000"/>
                </a:solidFill>
              </a:rPr>
              <a:t>. </a:t>
            </a:r>
          </a:p>
          <a:p>
            <a:pPr lvl="1"/>
            <a:endParaRPr lang="cs-CZ" b="1" i="1" dirty="0" smtClean="0">
              <a:solidFill>
                <a:srgbClr val="C00000"/>
              </a:solidFill>
            </a:endParaRPr>
          </a:p>
          <a:p>
            <a:r>
              <a:rPr lang="cs-CZ" dirty="0"/>
              <a:t>principe:  </a:t>
            </a:r>
            <a:r>
              <a:rPr lang="cs-CZ" b="1" dirty="0" err="1">
                <a:hlinkClick r:id="rId2" tooltip="Samentrekking (grammatica)"/>
              </a:rPr>
              <a:t>samentrekking</a:t>
            </a:r>
            <a:r>
              <a:rPr lang="cs-CZ" b="1" dirty="0"/>
              <a:t> van </a:t>
            </a:r>
            <a:r>
              <a:rPr lang="cs-CZ" b="1" dirty="0" err="1">
                <a:hlinkClick r:id="rId3" tooltip="Zinsdeel"/>
              </a:rPr>
              <a:t>zinsdelen</a:t>
            </a:r>
            <a:r>
              <a:rPr lang="cs-CZ" b="1" dirty="0"/>
              <a:t>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Pozor Varování Vykřičník · Free vector graphic on Pixaba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9600" y="842838"/>
            <a:ext cx="1922294" cy="1598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38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96656" y="62976"/>
            <a:ext cx="6596270" cy="461809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Beknopte</a:t>
            </a:r>
            <a:r>
              <a:rPr lang="cs-CZ" dirty="0" smtClean="0"/>
              <a:t> </a:t>
            </a:r>
            <a:r>
              <a:rPr lang="cs-CZ" dirty="0" err="1" smtClean="0"/>
              <a:t>zinnen</a:t>
            </a:r>
            <a:r>
              <a:rPr lang="cs-CZ" dirty="0" smtClean="0"/>
              <a:t> - </a:t>
            </a:r>
            <a:r>
              <a:rPr lang="cs-CZ" dirty="0" err="1" smtClean="0"/>
              <a:t>voorbeelden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6835" y="620202"/>
            <a:ext cx="10836965" cy="6170212"/>
          </a:xfrm>
        </p:spPr>
        <p:txBody>
          <a:bodyPr>
            <a:noAutofit/>
          </a:bodyPr>
          <a:lstStyle/>
          <a:p>
            <a:pPr lvl="0"/>
            <a:r>
              <a:rPr lang="nl-NL" sz="2000" i="1" dirty="0">
                <a:solidFill>
                  <a:srgbClr val="0070C0"/>
                </a:solidFill>
              </a:rPr>
              <a:t>Ik heb geprobeerd en ik legde het haar duidelijker uit.  </a:t>
            </a:r>
            <a:endParaRPr lang="cs-CZ" sz="2000" dirty="0" smtClean="0">
              <a:solidFill>
                <a:srgbClr val="0070C0"/>
              </a:solidFill>
            </a:endParaRPr>
          </a:p>
          <a:p>
            <a:pPr lvl="0">
              <a:buFont typeface="Wingdings" panose="05000000000000000000" pitchFamily="2" charset="2"/>
              <a:buChar char="à"/>
            </a:pPr>
            <a:r>
              <a:rPr lang="nl-NL" sz="2000" i="1" dirty="0" smtClean="0"/>
              <a:t>Ik </a:t>
            </a:r>
            <a:r>
              <a:rPr lang="nl-NL" sz="2000" i="1" dirty="0"/>
              <a:t>heb geprobeerd </a:t>
            </a:r>
            <a:r>
              <a:rPr lang="nl-NL" sz="2000" b="1" i="1" dirty="0"/>
              <a:t>om het haar duidelijker uit te leggen</a:t>
            </a:r>
            <a:r>
              <a:rPr lang="nl-NL" sz="2400" i="1" dirty="0"/>
              <a:t>. </a:t>
            </a:r>
            <a:endParaRPr lang="nl-NL" sz="1600" i="1" dirty="0" smtClean="0">
              <a:solidFill>
                <a:srgbClr val="0070C0"/>
              </a:solidFill>
            </a:endParaRPr>
          </a:p>
          <a:p>
            <a:r>
              <a:rPr lang="nl-NL" sz="2000" i="1" dirty="0" smtClean="0">
                <a:solidFill>
                  <a:srgbClr val="0070C0"/>
                </a:solidFill>
              </a:rPr>
              <a:t>Hij </a:t>
            </a:r>
            <a:r>
              <a:rPr lang="nl-NL" sz="2000" i="1" dirty="0">
                <a:solidFill>
                  <a:srgbClr val="0070C0"/>
                </a:solidFill>
              </a:rPr>
              <a:t>is naar de stad gegaan omdat hij er schoenen wilde kopen.</a:t>
            </a:r>
            <a:endParaRPr lang="cs-CZ" sz="2000" i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nl-NL" sz="2000" i="1" dirty="0" smtClean="0"/>
              <a:t>Hij </a:t>
            </a:r>
            <a:r>
              <a:rPr lang="nl-NL" sz="2000" i="1" dirty="0"/>
              <a:t>is naar de stad gegaan </a:t>
            </a:r>
            <a:r>
              <a:rPr lang="nl-NL" sz="2000" b="1" i="1" dirty="0"/>
              <a:t>om schoenen te kopen</a:t>
            </a:r>
            <a:r>
              <a:rPr lang="nl-NL" sz="2400" i="1" dirty="0" smtClean="0"/>
              <a:t>.</a:t>
            </a:r>
          </a:p>
          <a:p>
            <a:pPr>
              <a:buFont typeface="Wingdings" panose="05000000000000000000" pitchFamily="2" charset="2"/>
              <a:buChar char="à"/>
            </a:pPr>
            <a:endParaRPr lang="cs-CZ" sz="200" dirty="0"/>
          </a:p>
          <a:p>
            <a:r>
              <a:rPr lang="nl-NL" sz="2000" i="1" dirty="0">
                <a:solidFill>
                  <a:srgbClr val="0070C0"/>
                </a:solidFill>
              </a:rPr>
              <a:t>Nadat hij het gat heeft ontdekt, </a:t>
            </a:r>
            <a:r>
              <a:rPr lang="cs-CZ" sz="2000" i="1" dirty="0" err="1">
                <a:solidFill>
                  <a:srgbClr val="0070C0"/>
                </a:solidFill>
              </a:rPr>
              <a:t>waarschuwde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hij</a:t>
            </a:r>
            <a:r>
              <a:rPr lang="cs-CZ" sz="2000" i="1" dirty="0">
                <a:solidFill>
                  <a:srgbClr val="0070C0"/>
                </a:solidFill>
              </a:rPr>
              <a:t> de </a:t>
            </a:r>
            <a:r>
              <a:rPr lang="cs-CZ" sz="2000" i="1" dirty="0" err="1">
                <a:solidFill>
                  <a:srgbClr val="0070C0"/>
                </a:solidFill>
              </a:rPr>
              <a:t>dijkbewaking</a:t>
            </a:r>
            <a:r>
              <a:rPr lang="cs-CZ" sz="2000" i="1" dirty="0">
                <a:solidFill>
                  <a:srgbClr val="0070C0"/>
                </a:solidFill>
              </a:rPr>
              <a:t>. </a:t>
            </a:r>
          </a:p>
          <a:p>
            <a:pPr marL="0" indent="0">
              <a:buNone/>
            </a:pPr>
            <a:r>
              <a:rPr lang="cs-CZ" sz="2000" i="1" dirty="0" smtClean="0">
                <a:sym typeface="Wingdings" panose="05000000000000000000" pitchFamily="2" charset="2"/>
              </a:rPr>
              <a:t> </a:t>
            </a:r>
            <a:r>
              <a:rPr lang="cs-CZ" sz="2000" b="1" i="1" dirty="0" smtClean="0"/>
              <a:t>Na </a:t>
            </a:r>
            <a:r>
              <a:rPr lang="cs-CZ" sz="2000" b="1" i="1" dirty="0" err="1"/>
              <a:t>het</a:t>
            </a:r>
            <a:r>
              <a:rPr lang="cs-CZ" sz="2000" b="1" i="1" dirty="0"/>
              <a:t> </a:t>
            </a:r>
            <a:r>
              <a:rPr lang="cs-CZ" sz="2000" b="1" i="1" dirty="0" err="1"/>
              <a:t>gat</a:t>
            </a:r>
            <a:r>
              <a:rPr lang="cs-CZ" sz="2000" i="1" dirty="0"/>
              <a:t> </a:t>
            </a:r>
            <a:r>
              <a:rPr lang="cs-CZ" sz="2000" b="1" i="1" dirty="0" err="1"/>
              <a:t>ontdekt</a:t>
            </a:r>
            <a:r>
              <a:rPr lang="cs-CZ" sz="2000" i="1" dirty="0"/>
              <a:t> </a:t>
            </a:r>
            <a:r>
              <a:rPr lang="cs-CZ" sz="2000" b="1" i="1" dirty="0" err="1"/>
              <a:t>te</a:t>
            </a:r>
            <a:r>
              <a:rPr lang="cs-CZ" sz="2000" b="1" i="1" dirty="0"/>
              <a:t> </a:t>
            </a:r>
            <a:r>
              <a:rPr lang="cs-CZ" sz="2000" b="1" i="1" dirty="0" err="1"/>
              <a:t>hebben</a:t>
            </a:r>
            <a:r>
              <a:rPr lang="cs-CZ" sz="2000" i="1" dirty="0"/>
              <a:t> </a:t>
            </a:r>
            <a:r>
              <a:rPr lang="cs-CZ" sz="2000" i="1" dirty="0" err="1"/>
              <a:t>waarschuwde</a:t>
            </a:r>
            <a:r>
              <a:rPr lang="cs-CZ" sz="2000" i="1" dirty="0"/>
              <a:t> </a:t>
            </a:r>
            <a:r>
              <a:rPr lang="cs-CZ" sz="2000" i="1" dirty="0" err="1"/>
              <a:t>hij</a:t>
            </a:r>
            <a:r>
              <a:rPr lang="cs-CZ" sz="2000" i="1" dirty="0"/>
              <a:t> de </a:t>
            </a:r>
            <a:r>
              <a:rPr lang="cs-CZ" sz="2000" i="1" dirty="0" err="1"/>
              <a:t>dijkbewaking</a:t>
            </a:r>
            <a:r>
              <a:rPr lang="cs-CZ" sz="2000" i="1" dirty="0"/>
              <a:t>.</a:t>
            </a:r>
            <a:endParaRPr lang="cs-CZ" sz="2000" dirty="0"/>
          </a:p>
          <a:p>
            <a:r>
              <a:rPr lang="nl-NL" sz="2000" i="1" dirty="0" smtClean="0">
                <a:solidFill>
                  <a:srgbClr val="0070C0"/>
                </a:solidFill>
              </a:rPr>
              <a:t>Terwijl </a:t>
            </a:r>
            <a:r>
              <a:rPr lang="nl-NL" sz="2000" i="1" dirty="0">
                <a:solidFill>
                  <a:srgbClr val="0070C0"/>
                </a:solidFill>
              </a:rPr>
              <a:t>hij hardliep, probeerde hij regelmatig en diep in te ademen. </a:t>
            </a:r>
            <a:endParaRPr lang="cs-CZ" sz="2000" i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cs-CZ" sz="2000" b="1" i="1" dirty="0" smtClean="0"/>
              <a:t>Hard </a:t>
            </a:r>
            <a:r>
              <a:rPr lang="cs-CZ" sz="2000" b="1" i="1" dirty="0" err="1"/>
              <a:t>lopend</a:t>
            </a:r>
            <a:r>
              <a:rPr lang="cs-CZ" sz="2000" i="1" dirty="0"/>
              <a:t> </a:t>
            </a:r>
            <a:r>
              <a:rPr lang="cs-CZ" sz="2000" i="1" dirty="0" err="1"/>
              <a:t>probeerde</a:t>
            </a:r>
            <a:r>
              <a:rPr lang="cs-CZ" sz="2000" i="1" dirty="0"/>
              <a:t> </a:t>
            </a:r>
            <a:r>
              <a:rPr lang="cs-CZ" sz="2000" i="1" dirty="0" err="1"/>
              <a:t>hij</a:t>
            </a:r>
            <a:r>
              <a:rPr lang="cs-CZ" sz="2000" i="1" dirty="0"/>
              <a:t> </a:t>
            </a:r>
            <a:r>
              <a:rPr lang="cs-CZ" sz="2000" i="1" dirty="0" err="1"/>
              <a:t>regelmatig</a:t>
            </a:r>
            <a:r>
              <a:rPr lang="cs-CZ" sz="2000" i="1" dirty="0"/>
              <a:t> en </a:t>
            </a:r>
            <a:r>
              <a:rPr lang="cs-CZ" sz="2000" i="1" dirty="0" err="1"/>
              <a:t>diep</a:t>
            </a:r>
            <a:r>
              <a:rPr lang="cs-CZ" sz="2000" i="1" dirty="0"/>
              <a:t> in </a:t>
            </a:r>
            <a:r>
              <a:rPr lang="cs-CZ" sz="2000" i="1" dirty="0" err="1"/>
              <a:t>te</a:t>
            </a:r>
            <a:r>
              <a:rPr lang="cs-CZ" sz="2000" i="1" dirty="0"/>
              <a:t> </a:t>
            </a:r>
            <a:r>
              <a:rPr lang="cs-CZ" sz="2000" i="1" dirty="0" err="1" smtClean="0"/>
              <a:t>ademen</a:t>
            </a:r>
            <a:r>
              <a:rPr lang="cs-CZ" sz="2000" i="1" dirty="0" smtClean="0"/>
              <a:t>.</a:t>
            </a:r>
            <a:endParaRPr lang="en-US" sz="2000" i="1" dirty="0"/>
          </a:p>
          <a:p>
            <a:r>
              <a:rPr lang="cs-CZ" sz="2000" i="1" dirty="0" err="1" smtClean="0">
                <a:solidFill>
                  <a:srgbClr val="0070C0"/>
                </a:solidFill>
              </a:rPr>
              <a:t>Terwijl</a:t>
            </a:r>
            <a:r>
              <a:rPr lang="cs-CZ" sz="2000" i="1" dirty="0" smtClean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hij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over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zijn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vriendin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droomde</a:t>
            </a:r>
            <a:r>
              <a:rPr lang="cs-CZ" sz="2000" i="1" dirty="0">
                <a:solidFill>
                  <a:srgbClr val="0070C0"/>
                </a:solidFill>
              </a:rPr>
              <a:t>, </a:t>
            </a:r>
            <a:r>
              <a:rPr lang="cs-CZ" sz="2000" i="1" dirty="0" err="1">
                <a:solidFill>
                  <a:srgbClr val="0070C0"/>
                </a:solidFill>
              </a:rPr>
              <a:t>liep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hij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tegen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een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lantaarnpaal</a:t>
            </a:r>
            <a:r>
              <a:rPr lang="cs-CZ" sz="2000" i="1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2000" i="1" dirty="0" smtClean="0">
                <a:sym typeface="Wingdings" panose="05000000000000000000" pitchFamily="2" charset="2"/>
              </a:rPr>
              <a:t> </a:t>
            </a:r>
            <a:r>
              <a:rPr lang="cs-CZ" sz="2000" b="1" i="1" dirty="0" err="1" smtClean="0"/>
              <a:t>Dromend</a:t>
            </a:r>
            <a:r>
              <a:rPr lang="cs-CZ" sz="2000" i="1" dirty="0" smtClean="0"/>
              <a:t> </a:t>
            </a:r>
            <a:r>
              <a:rPr lang="cs-CZ" sz="2000" i="1" dirty="0"/>
              <a:t>van </a:t>
            </a:r>
            <a:r>
              <a:rPr lang="cs-CZ" sz="2000" i="1" dirty="0" err="1"/>
              <a:t>zijn</a:t>
            </a:r>
            <a:r>
              <a:rPr lang="cs-CZ" sz="2000" i="1" dirty="0"/>
              <a:t> </a:t>
            </a:r>
            <a:r>
              <a:rPr lang="cs-CZ" sz="2000" i="1" dirty="0" err="1"/>
              <a:t>vriendin</a:t>
            </a:r>
            <a:r>
              <a:rPr lang="cs-CZ" sz="2000" i="1" dirty="0"/>
              <a:t> </a:t>
            </a:r>
            <a:r>
              <a:rPr lang="cs-CZ" sz="2000" i="1" dirty="0" err="1"/>
              <a:t>liep</a:t>
            </a:r>
            <a:r>
              <a:rPr lang="cs-CZ" sz="2000" i="1" dirty="0"/>
              <a:t> </a:t>
            </a:r>
            <a:r>
              <a:rPr lang="cs-CZ" sz="2000" i="1" dirty="0" err="1"/>
              <a:t>hij</a:t>
            </a:r>
            <a:r>
              <a:rPr lang="cs-CZ" sz="2000" i="1" dirty="0"/>
              <a:t> </a:t>
            </a:r>
            <a:r>
              <a:rPr lang="cs-CZ" sz="2000" i="1" dirty="0" err="1"/>
              <a:t>tegen</a:t>
            </a:r>
            <a:r>
              <a:rPr lang="cs-CZ" sz="2000" i="1" dirty="0"/>
              <a:t> </a:t>
            </a:r>
            <a:r>
              <a:rPr lang="cs-CZ" sz="2000" i="1" dirty="0" err="1"/>
              <a:t>een</a:t>
            </a:r>
            <a:r>
              <a:rPr lang="cs-CZ" sz="2000" i="1" dirty="0"/>
              <a:t> </a:t>
            </a:r>
            <a:r>
              <a:rPr lang="cs-CZ" sz="2000" i="1" dirty="0" err="1"/>
              <a:t>lantaarnpaal</a:t>
            </a:r>
            <a:r>
              <a:rPr lang="cs-CZ" sz="2000" i="1" dirty="0"/>
              <a:t>.</a:t>
            </a:r>
            <a:endParaRPr lang="cs-CZ" sz="2000" dirty="0"/>
          </a:p>
          <a:p>
            <a:r>
              <a:rPr lang="cs-CZ" sz="2000" i="1" dirty="0" err="1" smtClean="0">
                <a:solidFill>
                  <a:srgbClr val="0070C0"/>
                </a:solidFill>
              </a:rPr>
              <a:t>Toen</a:t>
            </a:r>
            <a:r>
              <a:rPr lang="cs-CZ" sz="2000" i="1" dirty="0" smtClean="0">
                <a:solidFill>
                  <a:srgbClr val="0070C0"/>
                </a:solidFill>
              </a:rPr>
              <a:t> </a:t>
            </a:r>
            <a:r>
              <a:rPr lang="cs-CZ" sz="2000" i="1" dirty="0">
                <a:solidFill>
                  <a:srgbClr val="0070C0"/>
                </a:solidFill>
              </a:rPr>
              <a:t>ze </a:t>
            </a:r>
            <a:r>
              <a:rPr lang="cs-CZ" sz="2000" i="1" dirty="0" err="1">
                <a:solidFill>
                  <a:srgbClr val="0070C0"/>
                </a:solidFill>
              </a:rPr>
              <a:t>net</a:t>
            </a:r>
            <a:r>
              <a:rPr lang="cs-CZ" sz="2000" i="1" dirty="0">
                <a:solidFill>
                  <a:srgbClr val="0070C0"/>
                </a:solidFill>
              </a:rPr>
              <a:t> op </a:t>
            </a:r>
            <a:r>
              <a:rPr lang="cs-CZ" sz="2000" i="1" dirty="0" err="1">
                <a:solidFill>
                  <a:srgbClr val="0070C0"/>
                </a:solidFill>
              </a:rPr>
              <a:t>tijd</a:t>
            </a:r>
            <a:r>
              <a:rPr lang="cs-CZ" sz="2000" i="1" dirty="0">
                <a:solidFill>
                  <a:srgbClr val="0070C0"/>
                </a:solidFill>
              </a:rPr>
              <a:t> in </a:t>
            </a:r>
            <a:r>
              <a:rPr lang="cs-CZ" sz="2000" i="1" dirty="0" err="1">
                <a:solidFill>
                  <a:srgbClr val="0070C0"/>
                </a:solidFill>
              </a:rPr>
              <a:t>het</a:t>
            </a:r>
            <a:r>
              <a:rPr lang="cs-CZ" sz="2000" i="1" dirty="0">
                <a:solidFill>
                  <a:srgbClr val="0070C0"/>
                </a:solidFill>
              </a:rPr>
              <a:t> stadion </a:t>
            </a:r>
            <a:r>
              <a:rPr lang="cs-CZ" sz="2000" i="1" dirty="0" err="1">
                <a:solidFill>
                  <a:srgbClr val="0070C0"/>
                </a:solidFill>
              </a:rPr>
              <a:t>zijn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aangekomen</a:t>
            </a:r>
            <a:r>
              <a:rPr lang="cs-CZ" sz="2000" i="1" dirty="0">
                <a:solidFill>
                  <a:srgbClr val="0070C0"/>
                </a:solidFill>
              </a:rPr>
              <a:t>, </a:t>
            </a:r>
            <a:r>
              <a:rPr lang="cs-CZ" sz="2000" i="1" dirty="0" err="1">
                <a:solidFill>
                  <a:srgbClr val="0070C0"/>
                </a:solidFill>
              </a:rPr>
              <a:t>liepen</a:t>
            </a:r>
            <a:r>
              <a:rPr lang="cs-CZ" sz="2000" i="1" dirty="0">
                <a:solidFill>
                  <a:srgbClr val="0070C0"/>
                </a:solidFill>
              </a:rPr>
              <a:t> de </a:t>
            </a:r>
            <a:r>
              <a:rPr lang="cs-CZ" sz="2000" i="1" dirty="0" err="1">
                <a:solidFill>
                  <a:srgbClr val="0070C0"/>
                </a:solidFill>
              </a:rPr>
              <a:t>supporters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snel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naar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hun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plaatsen</a:t>
            </a:r>
            <a:r>
              <a:rPr lang="cs-CZ" sz="2000" i="1" dirty="0">
                <a:solidFill>
                  <a:srgbClr val="0070C0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cs-CZ" sz="2000" b="1" i="1" dirty="0" smtClean="0"/>
              <a:t>Net </a:t>
            </a:r>
            <a:r>
              <a:rPr lang="cs-CZ" sz="2000" b="1" i="1" dirty="0"/>
              <a:t>op </a:t>
            </a:r>
            <a:r>
              <a:rPr lang="cs-CZ" sz="2000" b="1" i="1" dirty="0" err="1"/>
              <a:t>tijd</a:t>
            </a:r>
            <a:r>
              <a:rPr lang="cs-CZ" sz="2000" b="1" i="1" dirty="0"/>
              <a:t> in </a:t>
            </a:r>
            <a:r>
              <a:rPr lang="cs-CZ" sz="2000" b="1" i="1" dirty="0" err="1"/>
              <a:t>het</a:t>
            </a:r>
            <a:r>
              <a:rPr lang="cs-CZ" sz="2000" b="1" i="1" dirty="0"/>
              <a:t> stadion </a:t>
            </a:r>
            <a:r>
              <a:rPr lang="cs-CZ" sz="2000" b="1" i="1" dirty="0" err="1"/>
              <a:t>aangekomen</a:t>
            </a:r>
            <a:r>
              <a:rPr lang="cs-CZ" sz="2000" i="1" dirty="0"/>
              <a:t>, </a:t>
            </a:r>
            <a:r>
              <a:rPr lang="cs-CZ" sz="2000" i="1" dirty="0" err="1"/>
              <a:t>liepen</a:t>
            </a:r>
            <a:r>
              <a:rPr lang="cs-CZ" sz="2000" i="1" dirty="0"/>
              <a:t> de </a:t>
            </a:r>
            <a:r>
              <a:rPr lang="cs-CZ" sz="2000" i="1" dirty="0" err="1"/>
              <a:t>supporters</a:t>
            </a:r>
            <a:r>
              <a:rPr lang="cs-CZ" sz="2000" i="1" dirty="0"/>
              <a:t> </a:t>
            </a:r>
            <a:r>
              <a:rPr lang="cs-CZ" sz="2000" i="1" dirty="0" err="1"/>
              <a:t>snel</a:t>
            </a:r>
            <a:r>
              <a:rPr lang="cs-CZ" sz="2000" i="1" dirty="0"/>
              <a:t> </a:t>
            </a:r>
            <a:r>
              <a:rPr lang="cs-CZ" sz="2000" i="1" dirty="0" err="1"/>
              <a:t>naar</a:t>
            </a:r>
            <a:r>
              <a:rPr lang="cs-CZ" sz="2000" i="1" dirty="0"/>
              <a:t> </a:t>
            </a:r>
            <a:r>
              <a:rPr lang="cs-CZ" sz="2000" i="1" dirty="0" err="1"/>
              <a:t>hun</a:t>
            </a:r>
            <a:r>
              <a:rPr lang="cs-CZ" sz="2000" i="1" dirty="0"/>
              <a:t> </a:t>
            </a:r>
            <a:r>
              <a:rPr lang="cs-CZ" sz="2000" i="1" dirty="0" err="1"/>
              <a:t>plaatsen</a:t>
            </a:r>
            <a:r>
              <a:rPr lang="cs-CZ" sz="2000" i="1" dirty="0" smtClean="0"/>
              <a:t>.</a:t>
            </a:r>
            <a:endParaRPr lang="en-US" sz="2000" i="1" dirty="0" smtClean="0"/>
          </a:p>
          <a:p>
            <a:pPr>
              <a:buFont typeface="Wingdings" panose="05000000000000000000" pitchFamily="2" charset="2"/>
              <a:buChar char="à"/>
            </a:pPr>
            <a:endParaRPr lang="cs-CZ" sz="600" dirty="0"/>
          </a:p>
          <a:p>
            <a:r>
              <a:rPr lang="cs-CZ" sz="2000" i="1" dirty="0" err="1">
                <a:solidFill>
                  <a:srgbClr val="0070C0"/>
                </a:solidFill>
              </a:rPr>
              <a:t>Toen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we</a:t>
            </a:r>
            <a:r>
              <a:rPr lang="cs-CZ" sz="2000" i="1" dirty="0">
                <a:solidFill>
                  <a:srgbClr val="0070C0"/>
                </a:solidFill>
              </a:rPr>
              <a:t> op </a:t>
            </a:r>
            <a:r>
              <a:rPr lang="cs-CZ" sz="2000" i="1" dirty="0" err="1">
                <a:solidFill>
                  <a:srgbClr val="0070C0"/>
                </a:solidFill>
              </a:rPr>
              <a:t>onze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vakantiebestemming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zijn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aangekomen</a:t>
            </a:r>
            <a:r>
              <a:rPr lang="cs-CZ" sz="2000" i="1" dirty="0">
                <a:solidFill>
                  <a:srgbClr val="0070C0"/>
                </a:solidFill>
              </a:rPr>
              <a:t>, </a:t>
            </a:r>
            <a:r>
              <a:rPr lang="cs-CZ" sz="2000" i="1" dirty="0" err="1">
                <a:solidFill>
                  <a:srgbClr val="0070C0"/>
                </a:solidFill>
              </a:rPr>
              <a:t>waren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we</a:t>
            </a:r>
            <a:r>
              <a:rPr lang="cs-CZ" sz="2000" i="1" dirty="0">
                <a:solidFill>
                  <a:srgbClr val="0070C0"/>
                </a:solidFill>
              </a:rPr>
              <a:t> </a:t>
            </a:r>
            <a:r>
              <a:rPr lang="cs-CZ" sz="2000" i="1" dirty="0" err="1">
                <a:solidFill>
                  <a:srgbClr val="0070C0"/>
                </a:solidFill>
              </a:rPr>
              <a:t>supermoe</a:t>
            </a:r>
            <a:r>
              <a:rPr lang="cs-CZ" sz="2000" i="1" dirty="0">
                <a:solidFill>
                  <a:srgbClr val="0070C0"/>
                </a:solidFill>
              </a:rPr>
              <a:t>.                                                                     </a:t>
            </a:r>
          </a:p>
          <a:p>
            <a:pPr marL="0" indent="0">
              <a:buNone/>
            </a:pPr>
            <a:r>
              <a:rPr lang="cs-CZ" sz="2000" i="1" dirty="0" smtClean="0">
                <a:sym typeface="Wingdings" panose="05000000000000000000" pitchFamily="2" charset="2"/>
              </a:rPr>
              <a:t> </a:t>
            </a:r>
            <a:r>
              <a:rPr lang="cs-CZ" sz="2000" b="1" i="1" dirty="0" smtClean="0"/>
              <a:t>Op </a:t>
            </a:r>
            <a:r>
              <a:rPr lang="cs-CZ" sz="2000" b="1" i="1" dirty="0" err="1"/>
              <a:t>onze</a:t>
            </a:r>
            <a:r>
              <a:rPr lang="cs-CZ" sz="2000" b="1" i="1" dirty="0"/>
              <a:t> </a:t>
            </a:r>
            <a:r>
              <a:rPr lang="cs-CZ" sz="2000" b="1" i="1" dirty="0" err="1"/>
              <a:t>vakantiebestemming</a:t>
            </a:r>
            <a:r>
              <a:rPr lang="cs-CZ" sz="2000" b="1" i="1" dirty="0"/>
              <a:t> </a:t>
            </a:r>
            <a:r>
              <a:rPr lang="cs-CZ" sz="2000" b="1" i="1" dirty="0" err="1"/>
              <a:t>aangekomen</a:t>
            </a:r>
            <a:r>
              <a:rPr lang="cs-CZ" sz="2000" i="1" dirty="0"/>
              <a:t>, </a:t>
            </a:r>
            <a:r>
              <a:rPr lang="cs-CZ" sz="2000" i="1" dirty="0" err="1"/>
              <a:t>waren</a:t>
            </a:r>
            <a:r>
              <a:rPr lang="cs-CZ" sz="2000" i="1" dirty="0"/>
              <a:t> </a:t>
            </a:r>
            <a:r>
              <a:rPr lang="cs-CZ" sz="2000" i="1" dirty="0" err="1"/>
              <a:t>we</a:t>
            </a:r>
            <a:r>
              <a:rPr lang="cs-CZ" sz="2000" i="1" dirty="0"/>
              <a:t> </a:t>
            </a:r>
            <a:r>
              <a:rPr lang="cs-CZ" sz="2000" i="1" dirty="0" err="1"/>
              <a:t>supermoe</a:t>
            </a:r>
            <a:r>
              <a:rPr lang="cs-CZ" sz="2000" i="1" dirty="0"/>
              <a:t>. </a:t>
            </a:r>
            <a:endParaRPr lang="cs-CZ" sz="2000" dirty="0"/>
          </a:p>
        </p:txBody>
      </p:sp>
      <p:pic>
        <p:nvPicPr>
          <p:cNvPr id="4" name="Obrázek 3" descr="Canvas | Faculty Developmen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444285" y="755376"/>
            <a:ext cx="2981450" cy="400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57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8052" y="119272"/>
            <a:ext cx="11449878" cy="6281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LET OP </a:t>
            </a:r>
            <a:r>
              <a:rPr lang="en-US" dirty="0" smtClean="0">
                <a:sym typeface="Wingdings" panose="05000000000000000000" pitchFamily="2" charset="2"/>
              </a:rPr>
              <a:t>                   </a:t>
            </a:r>
            <a:r>
              <a:rPr lang="cs-CZ" b="1" u="sng" dirty="0">
                <a:solidFill>
                  <a:srgbClr val="FF0000"/>
                </a:solidFill>
              </a:rPr>
              <a:t>FOUTIEVE BEKNOPTE ZINNEN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803084"/>
            <a:ext cx="11993217" cy="5955525"/>
          </a:xfrm>
        </p:spPr>
        <p:txBody>
          <a:bodyPr>
            <a:noAutofit/>
          </a:bodyPr>
          <a:lstStyle/>
          <a:p>
            <a:r>
              <a:rPr lang="cs-CZ" sz="2400" dirty="0" err="1"/>
              <a:t>Als</a:t>
            </a:r>
            <a:r>
              <a:rPr lang="cs-CZ" sz="2400" dirty="0"/>
              <a:t> </a:t>
            </a:r>
            <a:r>
              <a:rPr lang="en-US" sz="2400" b="1" dirty="0" smtClean="0"/>
              <a:t>de </a:t>
            </a:r>
            <a:r>
              <a:rPr lang="cs-CZ" sz="2400" b="1" dirty="0" err="1" smtClean="0"/>
              <a:t>onderwerpen</a:t>
            </a:r>
            <a:r>
              <a:rPr lang="cs-CZ" sz="2400" dirty="0" smtClean="0"/>
              <a:t> van HZ + BZ </a:t>
            </a:r>
            <a:r>
              <a:rPr lang="cs-CZ" sz="2400" b="1" dirty="0" err="1" smtClean="0"/>
              <a:t>niet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overeenkomen</a:t>
            </a:r>
            <a:r>
              <a:rPr lang="cs-CZ" sz="2400" dirty="0" smtClean="0"/>
              <a:t>, kan je </a:t>
            </a:r>
            <a:r>
              <a:rPr lang="cs-CZ" sz="2400" b="1" dirty="0" err="1" smtClean="0"/>
              <a:t>geen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beknopte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zin</a:t>
            </a:r>
            <a:r>
              <a:rPr lang="cs-CZ" sz="2400" dirty="0" smtClean="0"/>
              <a:t> </a:t>
            </a:r>
            <a:r>
              <a:rPr lang="cs-CZ" sz="2400" dirty="0" err="1" smtClean="0"/>
              <a:t>vormen</a:t>
            </a:r>
            <a:r>
              <a:rPr lang="cs-CZ" sz="2400" dirty="0" smtClean="0"/>
              <a:t>. </a:t>
            </a:r>
          </a:p>
          <a:p>
            <a:pPr marL="0" indent="0">
              <a:buNone/>
            </a:pPr>
            <a:endParaRPr lang="en-US" sz="800" i="1" dirty="0" smtClean="0"/>
          </a:p>
          <a:p>
            <a:pPr marL="0" indent="0">
              <a:buNone/>
            </a:pPr>
            <a:r>
              <a:rPr lang="cs-CZ" sz="2400" b="1" i="1" dirty="0" smtClean="0">
                <a:solidFill>
                  <a:srgbClr val="FF0000"/>
                </a:solidFill>
              </a:rPr>
              <a:t>*</a:t>
            </a:r>
            <a:r>
              <a:rPr lang="cs-CZ" sz="2400" i="1" dirty="0" smtClean="0">
                <a:solidFill>
                  <a:srgbClr val="0070C0"/>
                </a:solidFill>
              </a:rPr>
              <a:t>Na </a:t>
            </a:r>
            <a:r>
              <a:rPr lang="cs-CZ" sz="2400" i="1" dirty="0" err="1">
                <a:solidFill>
                  <a:srgbClr val="0070C0"/>
                </a:solidFill>
              </a:rPr>
              <a:t>te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zijn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overleden</a:t>
            </a:r>
            <a:r>
              <a:rPr lang="cs-CZ" sz="2400" i="1" dirty="0">
                <a:solidFill>
                  <a:srgbClr val="0070C0"/>
                </a:solidFill>
              </a:rPr>
              <a:t> op 1 </a:t>
            </a:r>
            <a:r>
              <a:rPr lang="cs-CZ" sz="2400" i="1" dirty="0" err="1">
                <a:solidFill>
                  <a:srgbClr val="0070C0"/>
                </a:solidFill>
              </a:rPr>
              <a:t>januari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brachten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u="sng" dirty="0" err="1">
                <a:solidFill>
                  <a:srgbClr val="0070C0"/>
                </a:solidFill>
              </a:rPr>
              <a:t>wij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onze</a:t>
            </a:r>
            <a:r>
              <a:rPr lang="cs-CZ" sz="2400" i="1" dirty="0">
                <a:solidFill>
                  <a:srgbClr val="0070C0"/>
                </a:solidFill>
              </a:rPr>
              <a:t> opa </a:t>
            </a:r>
            <a:r>
              <a:rPr lang="cs-CZ" sz="2400" i="1" dirty="0" err="1">
                <a:solidFill>
                  <a:srgbClr val="0070C0"/>
                </a:solidFill>
              </a:rPr>
              <a:t>naar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zijn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laatste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rustplaats</a:t>
            </a:r>
            <a:r>
              <a:rPr lang="cs-CZ" sz="2400" i="1" dirty="0" smtClean="0">
                <a:solidFill>
                  <a:srgbClr val="0070C0"/>
                </a:solidFill>
              </a:rPr>
              <a:t>.</a:t>
            </a:r>
            <a:endParaRPr lang="en-US" sz="2400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cs-CZ" sz="2400" dirty="0" err="1" smtClean="0"/>
              <a:t>onderwerp</a:t>
            </a:r>
            <a:r>
              <a:rPr lang="cs-CZ" sz="2400" dirty="0" smtClean="0"/>
              <a:t> </a:t>
            </a:r>
            <a:r>
              <a:rPr lang="cs-CZ" sz="2400" dirty="0"/>
              <a:t>van de </a:t>
            </a:r>
            <a:r>
              <a:rPr lang="cs-CZ" sz="2400" dirty="0" err="1"/>
              <a:t>bijzin</a:t>
            </a:r>
            <a:r>
              <a:rPr lang="cs-CZ" sz="2400" dirty="0"/>
              <a:t> = </a:t>
            </a:r>
            <a:r>
              <a:rPr lang="cs-CZ" sz="2400" b="1" dirty="0" smtClean="0">
                <a:solidFill>
                  <a:srgbClr val="C00000"/>
                </a:solidFill>
              </a:rPr>
              <a:t>opa</a:t>
            </a: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8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400" b="1" i="1" dirty="0" smtClean="0">
                <a:solidFill>
                  <a:srgbClr val="FF0000"/>
                </a:solidFill>
              </a:rPr>
              <a:t>* </a:t>
            </a:r>
            <a:r>
              <a:rPr lang="cs-CZ" sz="2400" i="1" dirty="0" smtClean="0">
                <a:solidFill>
                  <a:srgbClr val="0070C0"/>
                </a:solidFill>
              </a:rPr>
              <a:t>Na </a:t>
            </a:r>
            <a:r>
              <a:rPr lang="cs-CZ" sz="2400" i="1" dirty="0" err="1">
                <a:solidFill>
                  <a:srgbClr val="0070C0"/>
                </a:solidFill>
              </a:rPr>
              <a:t>koffie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te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hebben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gedronken</a:t>
            </a:r>
            <a:r>
              <a:rPr lang="cs-CZ" sz="2400" i="1" dirty="0">
                <a:solidFill>
                  <a:srgbClr val="0070C0"/>
                </a:solidFill>
              </a:rPr>
              <a:t> in Hamburg, </a:t>
            </a:r>
            <a:r>
              <a:rPr lang="cs-CZ" sz="2400" i="1" dirty="0" err="1">
                <a:solidFill>
                  <a:srgbClr val="0070C0"/>
                </a:solidFill>
              </a:rPr>
              <a:t>reed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u="sng" dirty="0">
                <a:solidFill>
                  <a:srgbClr val="0070C0"/>
                </a:solidFill>
              </a:rPr>
              <a:t>de bus </a:t>
            </a:r>
            <a:r>
              <a:rPr lang="cs-CZ" sz="2400" i="1" dirty="0" err="1">
                <a:solidFill>
                  <a:srgbClr val="0070C0"/>
                </a:solidFill>
              </a:rPr>
              <a:t>richting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Denemarken</a:t>
            </a:r>
            <a:r>
              <a:rPr lang="cs-CZ" sz="2400" i="1" dirty="0">
                <a:solidFill>
                  <a:srgbClr val="0070C0"/>
                </a:solidFill>
              </a:rPr>
              <a:t>. 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à"/>
            </a:pPr>
            <a:r>
              <a:rPr lang="cs-CZ" sz="2400" dirty="0" err="1" smtClean="0"/>
              <a:t>onderwerp</a:t>
            </a:r>
            <a:r>
              <a:rPr lang="cs-CZ" sz="2400" dirty="0" smtClean="0"/>
              <a:t> </a:t>
            </a:r>
            <a:r>
              <a:rPr lang="cs-CZ" sz="2400" dirty="0"/>
              <a:t>van de </a:t>
            </a:r>
            <a:r>
              <a:rPr lang="cs-CZ" sz="2400" dirty="0" err="1"/>
              <a:t>bijzin</a:t>
            </a:r>
            <a:r>
              <a:rPr lang="cs-CZ" sz="2400" dirty="0"/>
              <a:t> = </a:t>
            </a:r>
            <a:r>
              <a:rPr lang="cs-CZ" sz="2400" b="1" dirty="0" err="1" smtClean="0">
                <a:solidFill>
                  <a:srgbClr val="C00000"/>
                </a:solidFill>
              </a:rPr>
              <a:t>passagiers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800" dirty="0"/>
          </a:p>
          <a:p>
            <a:pPr marL="0" indent="0">
              <a:buNone/>
            </a:pPr>
            <a:r>
              <a:rPr lang="cs-CZ" sz="2400" b="1" i="1" dirty="0">
                <a:solidFill>
                  <a:srgbClr val="FF0000"/>
                </a:solidFill>
              </a:rPr>
              <a:t>*</a:t>
            </a:r>
            <a:r>
              <a:rPr lang="cs-CZ" sz="2400" i="1" dirty="0" err="1">
                <a:solidFill>
                  <a:srgbClr val="0070C0"/>
                </a:solidFill>
              </a:rPr>
              <a:t>Wachtend</a:t>
            </a:r>
            <a:r>
              <a:rPr lang="cs-CZ" sz="2400" i="1" dirty="0">
                <a:solidFill>
                  <a:srgbClr val="0070C0"/>
                </a:solidFill>
              </a:rPr>
              <a:t> op </a:t>
            </a:r>
            <a:r>
              <a:rPr lang="cs-CZ" sz="2400" i="1" dirty="0" err="1">
                <a:solidFill>
                  <a:srgbClr val="0070C0"/>
                </a:solidFill>
              </a:rPr>
              <a:t>het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perron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bleek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u="sng" dirty="0">
                <a:solidFill>
                  <a:srgbClr val="0070C0"/>
                </a:solidFill>
              </a:rPr>
              <a:t>de </a:t>
            </a:r>
            <a:r>
              <a:rPr lang="cs-CZ" sz="2400" i="1" u="sng" dirty="0" err="1">
                <a:solidFill>
                  <a:srgbClr val="0070C0"/>
                </a:solidFill>
              </a:rPr>
              <a:t>trein</a:t>
            </a:r>
            <a:r>
              <a:rPr lang="cs-CZ" sz="2400" i="1" dirty="0">
                <a:solidFill>
                  <a:srgbClr val="0070C0"/>
                </a:solidFill>
              </a:rPr>
              <a:t> al </a:t>
            </a:r>
            <a:r>
              <a:rPr lang="cs-CZ" sz="2400" i="1" dirty="0" err="1">
                <a:solidFill>
                  <a:srgbClr val="0070C0"/>
                </a:solidFill>
              </a:rPr>
              <a:t>vertrokken</a:t>
            </a:r>
            <a:r>
              <a:rPr lang="cs-CZ" sz="2400" dirty="0">
                <a:solidFill>
                  <a:srgbClr val="0070C0"/>
                </a:solidFill>
              </a:rPr>
              <a:t>.  </a:t>
            </a: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cs-CZ" sz="2400" dirty="0" err="1" smtClean="0"/>
              <a:t>onderwerp</a:t>
            </a:r>
            <a:r>
              <a:rPr lang="cs-CZ" sz="2400" dirty="0" smtClean="0"/>
              <a:t> </a:t>
            </a:r>
            <a:r>
              <a:rPr lang="cs-CZ" sz="2400" dirty="0"/>
              <a:t>van de BZ – </a:t>
            </a:r>
            <a:r>
              <a:rPr lang="cs-CZ" sz="2400" b="1" dirty="0" err="1">
                <a:solidFill>
                  <a:srgbClr val="C00000"/>
                </a:solidFill>
              </a:rPr>
              <a:t>ik</a:t>
            </a:r>
            <a:r>
              <a:rPr lang="cs-CZ" sz="2400" b="1" dirty="0">
                <a:solidFill>
                  <a:srgbClr val="C00000"/>
                </a:solidFill>
              </a:rPr>
              <a:t> /</a:t>
            </a:r>
            <a:r>
              <a:rPr lang="cs-CZ" sz="2400" b="1" dirty="0" err="1" smtClean="0">
                <a:solidFill>
                  <a:srgbClr val="C00000"/>
                </a:solidFill>
              </a:rPr>
              <a:t>iemand</a:t>
            </a:r>
            <a:endParaRPr lang="en-US" sz="24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800" dirty="0"/>
          </a:p>
          <a:p>
            <a:pPr marL="0" indent="0">
              <a:buNone/>
            </a:pPr>
            <a:r>
              <a:rPr lang="cs-CZ" sz="2400" b="1" i="1" dirty="0" smtClean="0">
                <a:solidFill>
                  <a:srgbClr val="FF0000"/>
                </a:solidFill>
              </a:rPr>
              <a:t>* </a:t>
            </a:r>
            <a:r>
              <a:rPr lang="cs-CZ" sz="2400" i="1" dirty="0" err="1" smtClean="0">
                <a:solidFill>
                  <a:srgbClr val="0070C0"/>
                </a:solidFill>
              </a:rPr>
              <a:t>Zijn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vriendin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uitzwaaiend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verdween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u="sng" dirty="0">
                <a:solidFill>
                  <a:srgbClr val="0070C0"/>
                </a:solidFill>
              </a:rPr>
              <a:t>de bus </a:t>
            </a:r>
            <a:r>
              <a:rPr lang="cs-CZ" sz="2400" i="1" dirty="0" err="1">
                <a:solidFill>
                  <a:srgbClr val="0070C0"/>
                </a:solidFill>
              </a:rPr>
              <a:t>uit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het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zicht</a:t>
            </a:r>
            <a:r>
              <a:rPr lang="cs-CZ" sz="2400" i="1" dirty="0" smtClean="0">
                <a:solidFill>
                  <a:srgbClr val="0070C0"/>
                </a:solidFill>
              </a:rPr>
              <a:t>.</a:t>
            </a:r>
            <a:endParaRPr lang="en-US" sz="2400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cs-CZ" sz="2400" dirty="0" err="1" smtClean="0"/>
              <a:t>onderwerp</a:t>
            </a:r>
            <a:r>
              <a:rPr lang="cs-CZ" sz="2400" dirty="0" smtClean="0"/>
              <a:t> van de BZ – </a:t>
            </a:r>
            <a:r>
              <a:rPr lang="cs-CZ" sz="2400" b="1" dirty="0" err="1" smtClean="0">
                <a:solidFill>
                  <a:srgbClr val="C00000"/>
                </a:solidFill>
              </a:rPr>
              <a:t>ik</a:t>
            </a:r>
            <a:r>
              <a:rPr lang="cs-CZ" sz="2400" b="1" dirty="0" smtClean="0">
                <a:solidFill>
                  <a:srgbClr val="C00000"/>
                </a:solidFill>
              </a:rPr>
              <a:t> /</a:t>
            </a:r>
            <a:r>
              <a:rPr lang="cs-CZ" sz="2400" b="1" dirty="0" err="1" smtClean="0">
                <a:solidFill>
                  <a:srgbClr val="C00000"/>
                </a:solidFill>
              </a:rPr>
              <a:t>iemand</a:t>
            </a:r>
            <a:endParaRPr lang="en-US" sz="24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400" b="1" i="1" dirty="0" smtClean="0">
                <a:solidFill>
                  <a:srgbClr val="FF0000"/>
                </a:solidFill>
              </a:rPr>
              <a:t>* </a:t>
            </a:r>
            <a:r>
              <a:rPr lang="cs-CZ" sz="2400" i="1" dirty="0" smtClean="0">
                <a:solidFill>
                  <a:srgbClr val="0070C0"/>
                </a:solidFill>
              </a:rPr>
              <a:t>In </a:t>
            </a:r>
            <a:r>
              <a:rPr lang="cs-CZ" sz="2400" i="1" dirty="0" err="1">
                <a:solidFill>
                  <a:srgbClr val="0070C0"/>
                </a:solidFill>
              </a:rPr>
              <a:t>het</a:t>
            </a:r>
            <a:r>
              <a:rPr lang="cs-CZ" sz="2400" i="1" dirty="0">
                <a:solidFill>
                  <a:srgbClr val="0070C0"/>
                </a:solidFill>
              </a:rPr>
              <a:t> centrum </a:t>
            </a:r>
            <a:r>
              <a:rPr lang="cs-CZ" sz="2400" i="1" dirty="0" err="1">
                <a:solidFill>
                  <a:srgbClr val="0070C0"/>
                </a:solidFill>
              </a:rPr>
              <a:t>aangekomen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waren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u="sng" dirty="0" err="1">
                <a:solidFill>
                  <a:srgbClr val="0070C0"/>
                </a:solidFill>
              </a:rPr>
              <a:t>alle</a:t>
            </a:r>
            <a:r>
              <a:rPr lang="cs-CZ" sz="2400" i="1" u="sng" dirty="0">
                <a:solidFill>
                  <a:srgbClr val="0070C0"/>
                </a:solidFill>
              </a:rPr>
              <a:t> </a:t>
            </a:r>
            <a:r>
              <a:rPr lang="cs-CZ" sz="2400" i="1" u="sng" dirty="0" err="1">
                <a:solidFill>
                  <a:srgbClr val="0070C0"/>
                </a:solidFill>
              </a:rPr>
              <a:t>parkeergarages</a:t>
            </a:r>
            <a:r>
              <a:rPr lang="cs-CZ" sz="2400" i="1" u="sng" dirty="0">
                <a:solidFill>
                  <a:srgbClr val="0070C0"/>
                </a:solidFill>
              </a:rPr>
              <a:t> </a:t>
            </a:r>
            <a:r>
              <a:rPr lang="cs-CZ" sz="2400" i="1" dirty="0">
                <a:solidFill>
                  <a:srgbClr val="0070C0"/>
                </a:solidFill>
              </a:rPr>
              <a:t>vol</a:t>
            </a:r>
            <a:r>
              <a:rPr lang="cs-CZ" sz="2400" i="1" dirty="0" smtClean="0">
                <a:solidFill>
                  <a:srgbClr val="0070C0"/>
                </a:solidFill>
              </a:rPr>
              <a:t>.</a:t>
            </a:r>
            <a:endParaRPr lang="en-US" sz="2400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cs-CZ" sz="2400" dirty="0" err="1" smtClean="0"/>
              <a:t>onderwerp</a:t>
            </a:r>
            <a:r>
              <a:rPr lang="cs-CZ" sz="2400" dirty="0" smtClean="0"/>
              <a:t> van de BZ – </a:t>
            </a:r>
            <a:r>
              <a:rPr lang="cs-CZ" sz="2400" b="1" dirty="0" err="1" smtClean="0">
                <a:solidFill>
                  <a:srgbClr val="C00000"/>
                </a:solidFill>
              </a:rPr>
              <a:t>ik</a:t>
            </a:r>
            <a:r>
              <a:rPr lang="cs-CZ" sz="2400" b="1" dirty="0" smtClean="0">
                <a:solidFill>
                  <a:srgbClr val="C00000"/>
                </a:solidFill>
              </a:rPr>
              <a:t> /</a:t>
            </a:r>
            <a:r>
              <a:rPr lang="cs-CZ" sz="2400" b="1" dirty="0" err="1" smtClean="0">
                <a:solidFill>
                  <a:srgbClr val="C00000"/>
                </a:solidFill>
              </a:rPr>
              <a:t>iemand</a:t>
            </a:r>
            <a:endParaRPr lang="en-US" sz="24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rgbClr val="0070C0"/>
              </a:solidFill>
            </a:endParaRPr>
          </a:p>
        </p:txBody>
      </p:sp>
      <p:pic>
        <p:nvPicPr>
          <p:cNvPr id="4" name="Obrázek 3" descr="Pozor Varování Vykřičník · Free vector graphic on Pixaba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146" y="63612"/>
            <a:ext cx="903639" cy="62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56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53817" y="404882"/>
            <a:ext cx="9339470" cy="676496"/>
          </a:xfrm>
        </p:spPr>
        <p:txBody>
          <a:bodyPr>
            <a:normAutofit fontScale="90000"/>
          </a:bodyPr>
          <a:lstStyle/>
          <a:p>
            <a:r>
              <a:rPr lang="cs-CZ" dirty="0" err="1">
                <a:solidFill>
                  <a:srgbClr val="0070C0"/>
                </a:solidFill>
              </a:rPr>
              <a:t>Oefening</a:t>
            </a:r>
            <a:r>
              <a:rPr lang="cs-CZ" dirty="0">
                <a:solidFill>
                  <a:srgbClr val="0070C0"/>
                </a:solidFill>
              </a:rPr>
              <a:t>: Kan je </a:t>
            </a:r>
            <a:r>
              <a:rPr lang="cs-CZ" dirty="0" err="1">
                <a:solidFill>
                  <a:srgbClr val="0070C0"/>
                </a:solidFill>
              </a:rPr>
              <a:t>een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beknopte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zin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maken</a:t>
            </a:r>
            <a:r>
              <a:rPr lang="cs-CZ" dirty="0">
                <a:solidFill>
                  <a:srgbClr val="0070C0"/>
                </a:solidFill>
              </a:rPr>
              <a:t>?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98783" y="1308291"/>
            <a:ext cx="11815638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huppelde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van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plezier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en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kwam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klas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binnen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cs-CZ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Terwijl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lekker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onze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stoelen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lagen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dronken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koude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bier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8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Sven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aan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juichend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toen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hij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finishlijn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kwam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Nadat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hij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winnaar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geworden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speler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door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bestuur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gefeliciteerd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secretaresse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vergeten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cs-CZ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heeft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uitnodigingen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niet</a:t>
            </a:r>
            <a:r>
              <a:rPr lang="cs-CZ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verstuurd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nl-NL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nl-NL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Hij </a:t>
            </a:r>
            <a:r>
              <a:rPr lang="nl-NL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niet geschikt </a:t>
            </a:r>
            <a:r>
              <a:rPr lang="nl-NL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kan dit werk niet doen.</a:t>
            </a:r>
            <a:endParaRPr lang="nl-NL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cs-CZ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 descr="Canvas | Faculty Developmen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584045" y="631813"/>
            <a:ext cx="2255157" cy="3025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30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81200" y="275674"/>
            <a:ext cx="7848600" cy="6089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Infinitief</a:t>
            </a:r>
            <a:r>
              <a:rPr lang="en-US" dirty="0"/>
              <a:t> </a:t>
            </a:r>
            <a:r>
              <a:rPr lang="en-US" dirty="0" smtClean="0">
                <a:sym typeface="Wingdings" panose="05000000000000000000" pitchFamily="2" charset="2"/>
              </a:rPr>
              <a:t> in </a:t>
            </a:r>
            <a:r>
              <a:rPr lang="en-US" dirty="0" err="1" smtClean="0">
                <a:sym typeface="Wingdings" panose="05000000000000000000" pitchFamily="2" charset="2"/>
              </a:rPr>
              <a:t>plaats</a:t>
            </a:r>
            <a:r>
              <a:rPr lang="en-US" dirty="0" smtClean="0">
                <a:sym typeface="Wingdings" panose="05000000000000000000" pitchFamily="2" charset="2"/>
              </a:rPr>
              <a:t> van </a:t>
            </a:r>
            <a:r>
              <a:rPr lang="en-US" dirty="0" err="1" smtClean="0">
                <a:sym typeface="Wingdings" panose="05000000000000000000" pitchFamily="2" charset="2"/>
              </a:rPr>
              <a:t>een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bijzin</a:t>
            </a:r>
            <a:r>
              <a:rPr lang="en-US" dirty="0" smtClean="0">
                <a:sym typeface="Wingdings" panose="05000000000000000000" pitchFamily="2" charset="2"/>
              </a:rPr>
              <a:t>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82757"/>
            <a:ext cx="10515600" cy="5446642"/>
          </a:xfrm>
        </p:spPr>
        <p:txBody>
          <a:bodyPr>
            <a:normAutofit fontScale="92500" lnSpcReduction="20000"/>
          </a:bodyPr>
          <a:lstStyle/>
          <a:p>
            <a:r>
              <a:rPr lang="cs-CZ" sz="3000" dirty="0" err="1" smtClean="0">
                <a:solidFill>
                  <a:srgbClr val="0070C0"/>
                </a:solidFill>
              </a:rPr>
              <a:t>Hij</a:t>
            </a:r>
            <a:r>
              <a:rPr lang="cs-CZ" sz="3000" dirty="0" smtClean="0">
                <a:solidFill>
                  <a:srgbClr val="0070C0"/>
                </a:solidFill>
              </a:rPr>
              <a:t> </a:t>
            </a:r>
            <a:r>
              <a:rPr lang="cs-CZ" sz="3000" dirty="0" err="1">
                <a:solidFill>
                  <a:srgbClr val="0070C0"/>
                </a:solidFill>
              </a:rPr>
              <a:t>zegt</a:t>
            </a:r>
            <a:r>
              <a:rPr lang="cs-CZ" sz="3000" dirty="0">
                <a:solidFill>
                  <a:srgbClr val="0070C0"/>
                </a:solidFill>
              </a:rPr>
              <a:t> dat </a:t>
            </a:r>
            <a:r>
              <a:rPr lang="cs-CZ" sz="3000" dirty="0" err="1">
                <a:solidFill>
                  <a:srgbClr val="0070C0"/>
                </a:solidFill>
              </a:rPr>
              <a:t>hij</a:t>
            </a:r>
            <a:r>
              <a:rPr lang="cs-CZ" sz="3000" dirty="0">
                <a:solidFill>
                  <a:srgbClr val="0070C0"/>
                </a:solidFill>
              </a:rPr>
              <a:t> moe </a:t>
            </a:r>
            <a:r>
              <a:rPr lang="cs-CZ" sz="3000" dirty="0" err="1" smtClean="0">
                <a:solidFill>
                  <a:srgbClr val="0070C0"/>
                </a:solidFill>
              </a:rPr>
              <a:t>is</a:t>
            </a:r>
            <a:r>
              <a:rPr lang="cs-CZ" sz="3000" dirty="0" smtClean="0">
                <a:solidFill>
                  <a:srgbClr val="0070C0"/>
                </a:solidFill>
              </a:rPr>
              <a:t>.</a:t>
            </a:r>
            <a:endParaRPr lang="en-US" sz="3000" dirty="0" smtClean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cs-CZ" sz="3000" dirty="0" err="1" smtClean="0">
                <a:solidFill>
                  <a:srgbClr val="C00000"/>
                </a:solidFill>
              </a:rPr>
              <a:t>Hij</a:t>
            </a:r>
            <a:r>
              <a:rPr lang="cs-CZ" sz="3000" dirty="0" smtClean="0">
                <a:solidFill>
                  <a:srgbClr val="C00000"/>
                </a:solidFill>
              </a:rPr>
              <a:t> </a:t>
            </a:r>
            <a:r>
              <a:rPr lang="cs-CZ" sz="3000" dirty="0" err="1" smtClean="0">
                <a:solidFill>
                  <a:srgbClr val="C00000"/>
                </a:solidFill>
              </a:rPr>
              <a:t>zegt</a:t>
            </a:r>
            <a:r>
              <a:rPr lang="cs-CZ" sz="3000" dirty="0" smtClean="0">
                <a:solidFill>
                  <a:srgbClr val="C00000"/>
                </a:solidFill>
              </a:rPr>
              <a:t> moe </a:t>
            </a:r>
            <a:r>
              <a:rPr lang="cs-CZ" sz="3000" b="1" dirty="0" err="1" smtClean="0">
                <a:solidFill>
                  <a:srgbClr val="C00000"/>
                </a:solidFill>
              </a:rPr>
              <a:t>te</a:t>
            </a:r>
            <a:r>
              <a:rPr lang="cs-CZ" sz="3000" b="1" dirty="0" smtClean="0">
                <a:solidFill>
                  <a:srgbClr val="C00000"/>
                </a:solidFill>
              </a:rPr>
              <a:t> </a:t>
            </a:r>
            <a:r>
              <a:rPr lang="cs-CZ" sz="3000" b="1" dirty="0" err="1" smtClean="0">
                <a:solidFill>
                  <a:srgbClr val="C00000"/>
                </a:solidFill>
              </a:rPr>
              <a:t>zijn</a:t>
            </a:r>
            <a:r>
              <a:rPr lang="cs-CZ" sz="3000" dirty="0" smtClean="0">
                <a:solidFill>
                  <a:srgbClr val="C00000"/>
                </a:solidFill>
              </a:rPr>
              <a:t>.</a:t>
            </a:r>
            <a:endParaRPr lang="en-US" sz="3000" dirty="0" smtClean="0">
              <a:solidFill>
                <a:srgbClr val="C00000"/>
              </a:solidFill>
            </a:endParaRPr>
          </a:p>
          <a:p>
            <a:r>
              <a:rPr lang="cs-CZ" sz="3000" dirty="0" err="1">
                <a:solidFill>
                  <a:srgbClr val="0070C0"/>
                </a:solidFill>
              </a:rPr>
              <a:t>Zij</a:t>
            </a:r>
            <a:r>
              <a:rPr lang="cs-CZ" sz="3000" dirty="0">
                <a:solidFill>
                  <a:srgbClr val="0070C0"/>
                </a:solidFill>
              </a:rPr>
              <a:t> </a:t>
            </a:r>
            <a:r>
              <a:rPr lang="cs-CZ" sz="3000" dirty="0" err="1">
                <a:solidFill>
                  <a:srgbClr val="0070C0"/>
                </a:solidFill>
              </a:rPr>
              <a:t>hoopt</a:t>
            </a:r>
            <a:r>
              <a:rPr lang="cs-CZ" sz="3000" dirty="0">
                <a:solidFill>
                  <a:srgbClr val="0070C0"/>
                </a:solidFill>
              </a:rPr>
              <a:t> dat </a:t>
            </a:r>
            <a:r>
              <a:rPr lang="cs-CZ" sz="3000" dirty="0" err="1">
                <a:solidFill>
                  <a:srgbClr val="0070C0"/>
                </a:solidFill>
              </a:rPr>
              <a:t>zij</a:t>
            </a:r>
            <a:r>
              <a:rPr lang="cs-CZ" sz="3000" dirty="0">
                <a:solidFill>
                  <a:srgbClr val="0070C0"/>
                </a:solidFill>
              </a:rPr>
              <a:t> </a:t>
            </a:r>
            <a:r>
              <a:rPr lang="cs-CZ" sz="3000" dirty="0" err="1">
                <a:solidFill>
                  <a:srgbClr val="0070C0"/>
                </a:solidFill>
              </a:rPr>
              <a:t>morgen</a:t>
            </a:r>
            <a:r>
              <a:rPr lang="cs-CZ" sz="3000" dirty="0">
                <a:solidFill>
                  <a:srgbClr val="0070C0"/>
                </a:solidFill>
              </a:rPr>
              <a:t> </a:t>
            </a:r>
            <a:r>
              <a:rPr lang="cs-CZ" sz="3000" dirty="0" err="1">
                <a:solidFill>
                  <a:srgbClr val="0070C0"/>
                </a:solidFill>
              </a:rPr>
              <a:t>komt</a:t>
            </a:r>
            <a:r>
              <a:rPr lang="cs-CZ" sz="3000" dirty="0">
                <a:solidFill>
                  <a:srgbClr val="0070C0"/>
                </a:solidFill>
              </a:rPr>
              <a:t>.	</a:t>
            </a:r>
            <a:endParaRPr lang="en-US" sz="3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3000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US" sz="3000" i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Zij</a:t>
            </a:r>
            <a:r>
              <a:rPr lang="en-US" sz="3000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en-US" sz="3000" i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hoopt</a:t>
            </a:r>
            <a:r>
              <a:rPr lang="en-US" sz="3000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morgen </a:t>
            </a:r>
            <a:r>
              <a:rPr lang="en-US" sz="3000" b="1" i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te</a:t>
            </a:r>
            <a:r>
              <a:rPr lang="en-US" sz="30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(</a:t>
            </a:r>
            <a:r>
              <a:rPr lang="en-US" sz="3000" b="1" i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kunnen</a:t>
            </a:r>
            <a:r>
              <a:rPr lang="en-US" sz="30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) </a:t>
            </a:r>
            <a:r>
              <a:rPr lang="en-US" sz="3000" b="1" i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komen</a:t>
            </a:r>
            <a:r>
              <a:rPr lang="en-US" sz="30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.</a:t>
            </a:r>
            <a:endParaRPr lang="en-US" sz="3000" b="1" i="1" dirty="0" smtClean="0">
              <a:solidFill>
                <a:srgbClr val="C00000"/>
              </a:solidFill>
            </a:endParaRPr>
          </a:p>
          <a:p>
            <a:r>
              <a:rPr lang="en-US" sz="3000" dirty="0" err="1">
                <a:solidFill>
                  <a:srgbClr val="0070C0"/>
                </a:solidFill>
              </a:rPr>
              <a:t>I</a:t>
            </a:r>
            <a:r>
              <a:rPr lang="cs-CZ" sz="3000" dirty="0">
                <a:solidFill>
                  <a:srgbClr val="0070C0"/>
                </a:solidFill>
              </a:rPr>
              <a:t>k </a:t>
            </a:r>
            <a:r>
              <a:rPr lang="cs-CZ" sz="3000" dirty="0" err="1">
                <a:solidFill>
                  <a:srgbClr val="0070C0"/>
                </a:solidFill>
              </a:rPr>
              <a:t>beloof</a:t>
            </a:r>
            <a:r>
              <a:rPr lang="cs-CZ" sz="3000" dirty="0">
                <a:solidFill>
                  <a:srgbClr val="0070C0"/>
                </a:solidFill>
              </a:rPr>
              <a:t> dat </a:t>
            </a:r>
            <a:r>
              <a:rPr lang="cs-CZ" sz="3000" dirty="0" err="1">
                <a:solidFill>
                  <a:srgbClr val="0070C0"/>
                </a:solidFill>
              </a:rPr>
              <a:t>ik</a:t>
            </a:r>
            <a:r>
              <a:rPr lang="cs-CZ" sz="3000" dirty="0">
                <a:solidFill>
                  <a:srgbClr val="0070C0"/>
                </a:solidFill>
              </a:rPr>
              <a:t> </a:t>
            </a:r>
            <a:r>
              <a:rPr lang="cs-CZ" sz="3000" dirty="0" err="1">
                <a:solidFill>
                  <a:srgbClr val="0070C0"/>
                </a:solidFill>
              </a:rPr>
              <a:t>help</a:t>
            </a:r>
            <a:r>
              <a:rPr lang="cs-CZ" sz="3000" dirty="0">
                <a:solidFill>
                  <a:srgbClr val="0070C0"/>
                </a:solidFill>
              </a:rPr>
              <a:t>.	</a:t>
            </a:r>
            <a:endParaRPr lang="en-US" sz="3000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cs-CZ" sz="3000" dirty="0" err="1" smtClean="0">
                <a:solidFill>
                  <a:srgbClr val="C00000"/>
                </a:solidFill>
              </a:rPr>
              <a:t>Ik</a:t>
            </a:r>
            <a:r>
              <a:rPr lang="cs-CZ" sz="3000" dirty="0" smtClean="0">
                <a:solidFill>
                  <a:srgbClr val="C00000"/>
                </a:solidFill>
              </a:rPr>
              <a:t> </a:t>
            </a:r>
            <a:r>
              <a:rPr lang="cs-CZ" sz="3000" b="1" dirty="0" err="1">
                <a:solidFill>
                  <a:srgbClr val="C00000"/>
                </a:solidFill>
              </a:rPr>
              <a:t>beloof</a:t>
            </a:r>
            <a:r>
              <a:rPr lang="cs-CZ" sz="3000" b="1" dirty="0">
                <a:solidFill>
                  <a:srgbClr val="C00000"/>
                </a:solidFill>
              </a:rPr>
              <a:t> </a:t>
            </a:r>
            <a:r>
              <a:rPr lang="cs-CZ" sz="3000" b="1" dirty="0" err="1">
                <a:solidFill>
                  <a:srgbClr val="C00000"/>
                </a:solidFill>
              </a:rPr>
              <a:t>te</a:t>
            </a:r>
            <a:r>
              <a:rPr lang="cs-CZ" sz="3000" b="1" dirty="0">
                <a:solidFill>
                  <a:srgbClr val="C00000"/>
                </a:solidFill>
              </a:rPr>
              <a:t> </a:t>
            </a:r>
            <a:r>
              <a:rPr lang="cs-CZ" sz="3000" b="1" dirty="0" err="1">
                <a:solidFill>
                  <a:srgbClr val="C00000"/>
                </a:solidFill>
              </a:rPr>
              <a:t>helpen</a:t>
            </a:r>
            <a:r>
              <a:rPr lang="cs-CZ" sz="3000" b="1" dirty="0">
                <a:solidFill>
                  <a:srgbClr val="C00000"/>
                </a:solidFill>
              </a:rPr>
              <a:t>. </a:t>
            </a:r>
            <a:endParaRPr lang="cs-CZ" sz="3000" b="1" dirty="0" smtClean="0">
              <a:solidFill>
                <a:srgbClr val="C00000"/>
              </a:solidFill>
            </a:endParaRPr>
          </a:p>
          <a:p>
            <a:r>
              <a:rPr lang="cs-CZ" sz="3000" dirty="0" err="1" smtClean="0">
                <a:solidFill>
                  <a:srgbClr val="0070C0"/>
                </a:solidFill>
              </a:rPr>
              <a:t>Janekke</a:t>
            </a:r>
            <a:r>
              <a:rPr lang="cs-CZ" sz="3000" dirty="0">
                <a:solidFill>
                  <a:srgbClr val="0070C0"/>
                </a:solidFill>
              </a:rPr>
              <a:t> </a:t>
            </a:r>
            <a:r>
              <a:rPr lang="cs-CZ" sz="3000" dirty="0" err="1" smtClean="0">
                <a:solidFill>
                  <a:srgbClr val="0070C0"/>
                </a:solidFill>
              </a:rPr>
              <a:t>bekende</a:t>
            </a:r>
            <a:r>
              <a:rPr lang="cs-CZ" sz="3000" dirty="0" smtClean="0">
                <a:solidFill>
                  <a:srgbClr val="0070C0"/>
                </a:solidFill>
              </a:rPr>
              <a:t> dat </a:t>
            </a:r>
            <a:r>
              <a:rPr lang="cs-CZ" sz="3000" dirty="0" err="1" smtClean="0">
                <a:solidFill>
                  <a:srgbClr val="0070C0"/>
                </a:solidFill>
              </a:rPr>
              <a:t>zij</a:t>
            </a:r>
            <a:r>
              <a:rPr lang="cs-CZ" sz="3000" dirty="0" smtClean="0">
                <a:solidFill>
                  <a:srgbClr val="0070C0"/>
                </a:solidFill>
              </a:rPr>
              <a:t> </a:t>
            </a:r>
            <a:r>
              <a:rPr lang="cs-CZ" sz="3000" dirty="0" err="1" smtClean="0">
                <a:solidFill>
                  <a:srgbClr val="0070C0"/>
                </a:solidFill>
              </a:rPr>
              <a:t>geen</a:t>
            </a:r>
            <a:r>
              <a:rPr lang="cs-CZ" sz="3000" dirty="0" smtClean="0">
                <a:solidFill>
                  <a:srgbClr val="0070C0"/>
                </a:solidFill>
              </a:rPr>
              <a:t> cent bij </a:t>
            </a:r>
            <a:r>
              <a:rPr lang="cs-CZ" sz="3000" dirty="0" err="1" smtClean="0">
                <a:solidFill>
                  <a:srgbClr val="0070C0"/>
                </a:solidFill>
              </a:rPr>
              <a:t>zich</a:t>
            </a:r>
            <a:r>
              <a:rPr lang="cs-CZ" sz="3000" dirty="0" smtClean="0">
                <a:solidFill>
                  <a:srgbClr val="0070C0"/>
                </a:solidFill>
              </a:rPr>
              <a:t> had. 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cs-CZ" sz="3000" dirty="0" smtClean="0">
                <a:solidFill>
                  <a:srgbClr val="C00000"/>
                </a:solidFill>
              </a:rPr>
              <a:t> </a:t>
            </a:r>
            <a:r>
              <a:rPr lang="cs-CZ" sz="3000" dirty="0" err="1" smtClean="0">
                <a:solidFill>
                  <a:srgbClr val="C00000"/>
                </a:solidFill>
              </a:rPr>
              <a:t>Janekke</a:t>
            </a:r>
            <a:r>
              <a:rPr lang="cs-CZ" sz="3000" dirty="0" smtClean="0">
                <a:solidFill>
                  <a:srgbClr val="C00000"/>
                </a:solidFill>
              </a:rPr>
              <a:t> </a:t>
            </a:r>
            <a:r>
              <a:rPr lang="cs-CZ" sz="3000" dirty="0" err="1" smtClean="0">
                <a:solidFill>
                  <a:srgbClr val="C00000"/>
                </a:solidFill>
              </a:rPr>
              <a:t>bekende</a:t>
            </a:r>
            <a:r>
              <a:rPr lang="cs-CZ" sz="3000" dirty="0" smtClean="0">
                <a:solidFill>
                  <a:srgbClr val="C00000"/>
                </a:solidFill>
              </a:rPr>
              <a:t> </a:t>
            </a:r>
            <a:r>
              <a:rPr lang="cs-CZ" sz="3000" dirty="0" err="1" smtClean="0">
                <a:solidFill>
                  <a:srgbClr val="C00000"/>
                </a:solidFill>
              </a:rPr>
              <a:t>geen</a:t>
            </a:r>
            <a:r>
              <a:rPr lang="cs-CZ" sz="3000" dirty="0" smtClean="0">
                <a:solidFill>
                  <a:srgbClr val="C00000"/>
                </a:solidFill>
              </a:rPr>
              <a:t> cent bij </a:t>
            </a:r>
            <a:r>
              <a:rPr lang="cs-CZ" sz="3000" dirty="0" err="1" smtClean="0">
                <a:solidFill>
                  <a:srgbClr val="C00000"/>
                </a:solidFill>
              </a:rPr>
              <a:t>zich</a:t>
            </a:r>
            <a:r>
              <a:rPr lang="cs-CZ" sz="3000" dirty="0" smtClean="0">
                <a:solidFill>
                  <a:srgbClr val="C00000"/>
                </a:solidFill>
              </a:rPr>
              <a:t> </a:t>
            </a:r>
            <a:r>
              <a:rPr lang="cs-CZ" sz="3000" u="sng" dirty="0" err="1" smtClean="0">
                <a:solidFill>
                  <a:srgbClr val="C00000"/>
                </a:solidFill>
              </a:rPr>
              <a:t>te</a:t>
            </a:r>
            <a:r>
              <a:rPr lang="cs-CZ" sz="3000" u="sng" dirty="0" smtClean="0">
                <a:solidFill>
                  <a:srgbClr val="C00000"/>
                </a:solidFill>
              </a:rPr>
              <a:t> </a:t>
            </a:r>
            <a:r>
              <a:rPr lang="cs-CZ" sz="3000" u="sng" dirty="0" err="1" smtClean="0">
                <a:solidFill>
                  <a:srgbClr val="C00000"/>
                </a:solidFill>
              </a:rPr>
              <a:t>hebben</a:t>
            </a:r>
            <a:r>
              <a:rPr lang="cs-CZ" sz="3000" u="sng" dirty="0" smtClean="0">
                <a:solidFill>
                  <a:srgbClr val="C00000"/>
                </a:solidFill>
              </a:rPr>
              <a:t>.</a:t>
            </a:r>
          </a:p>
          <a:p>
            <a:r>
              <a:rPr lang="cs-CZ" sz="3000" dirty="0" err="1" smtClean="0">
                <a:solidFill>
                  <a:srgbClr val="0070C0"/>
                </a:solidFill>
              </a:rPr>
              <a:t>Hij</a:t>
            </a:r>
            <a:r>
              <a:rPr lang="cs-CZ" sz="3000" dirty="0" smtClean="0">
                <a:solidFill>
                  <a:srgbClr val="0070C0"/>
                </a:solidFill>
              </a:rPr>
              <a:t> </a:t>
            </a:r>
            <a:r>
              <a:rPr lang="cs-CZ" sz="3000" dirty="0" err="1">
                <a:solidFill>
                  <a:srgbClr val="0070C0"/>
                </a:solidFill>
              </a:rPr>
              <a:t>verklaart</a:t>
            </a:r>
            <a:r>
              <a:rPr lang="nl-NL" sz="3000" dirty="0">
                <a:solidFill>
                  <a:srgbClr val="0070C0"/>
                </a:solidFill>
              </a:rPr>
              <a:t> dat hij </a:t>
            </a:r>
            <a:r>
              <a:rPr lang="cs-CZ" sz="3000" dirty="0">
                <a:solidFill>
                  <a:srgbClr val="0070C0"/>
                </a:solidFill>
              </a:rPr>
              <a:t>docent </a:t>
            </a:r>
            <a:r>
              <a:rPr lang="nl-NL" sz="3000" dirty="0">
                <a:solidFill>
                  <a:srgbClr val="0070C0"/>
                </a:solidFill>
              </a:rPr>
              <a:t>is.	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sz="3000" dirty="0" smtClean="0">
                <a:solidFill>
                  <a:srgbClr val="C00000"/>
                </a:solidFill>
              </a:rPr>
              <a:t>Hij verklaart </a:t>
            </a:r>
            <a:r>
              <a:rPr lang="cs-CZ" sz="3000" dirty="0" smtClean="0">
                <a:solidFill>
                  <a:srgbClr val="C00000"/>
                </a:solidFill>
              </a:rPr>
              <a:t>docent </a:t>
            </a:r>
            <a:r>
              <a:rPr lang="nl-NL" sz="3000" b="1" dirty="0" smtClean="0">
                <a:solidFill>
                  <a:srgbClr val="C00000"/>
                </a:solidFill>
              </a:rPr>
              <a:t>te </a:t>
            </a:r>
            <a:r>
              <a:rPr lang="cs-CZ" sz="3000" b="1" dirty="0" err="1" smtClean="0">
                <a:solidFill>
                  <a:srgbClr val="C00000"/>
                </a:solidFill>
              </a:rPr>
              <a:t>zijn</a:t>
            </a:r>
            <a:r>
              <a:rPr lang="cs-CZ" sz="3000" dirty="0" smtClean="0">
                <a:solidFill>
                  <a:srgbClr val="C00000"/>
                </a:solidFill>
              </a:rPr>
              <a:t>.</a:t>
            </a:r>
            <a:endParaRPr lang="en-US" sz="3000" dirty="0" smtClean="0">
              <a:solidFill>
                <a:srgbClr val="C00000"/>
              </a:solidFill>
            </a:endParaRPr>
          </a:p>
          <a:p>
            <a:r>
              <a:rPr lang="en-US" sz="3000" dirty="0" err="1">
                <a:solidFill>
                  <a:srgbClr val="0070C0"/>
                </a:solidFill>
              </a:rPr>
              <a:t>Hij</a:t>
            </a:r>
            <a:r>
              <a:rPr lang="en-US" sz="3000" dirty="0">
                <a:solidFill>
                  <a:srgbClr val="0070C0"/>
                </a:solidFill>
              </a:rPr>
              <a:t> </a:t>
            </a:r>
            <a:r>
              <a:rPr lang="en-US" sz="3000" dirty="0" err="1">
                <a:solidFill>
                  <a:srgbClr val="0070C0"/>
                </a:solidFill>
              </a:rPr>
              <a:t>hoopt</a:t>
            </a:r>
            <a:r>
              <a:rPr lang="en-US" sz="3000" dirty="0">
                <a:solidFill>
                  <a:srgbClr val="0070C0"/>
                </a:solidFill>
              </a:rPr>
              <a:t> </a:t>
            </a:r>
            <a:r>
              <a:rPr lang="en-US" sz="3000" dirty="0" err="1">
                <a:solidFill>
                  <a:srgbClr val="0070C0"/>
                </a:solidFill>
              </a:rPr>
              <a:t>dat</a:t>
            </a:r>
            <a:r>
              <a:rPr lang="en-US" sz="3000" dirty="0">
                <a:solidFill>
                  <a:srgbClr val="0070C0"/>
                </a:solidFill>
              </a:rPr>
              <a:t> </a:t>
            </a:r>
            <a:r>
              <a:rPr lang="en-US" sz="3000" dirty="0" err="1">
                <a:solidFill>
                  <a:srgbClr val="0070C0"/>
                </a:solidFill>
              </a:rPr>
              <a:t>hij</a:t>
            </a:r>
            <a:r>
              <a:rPr lang="en-US" sz="3000" dirty="0">
                <a:solidFill>
                  <a:srgbClr val="0070C0"/>
                </a:solidFill>
              </a:rPr>
              <a:t> </a:t>
            </a:r>
            <a:r>
              <a:rPr lang="en-US" sz="3000" dirty="0" err="1">
                <a:solidFill>
                  <a:srgbClr val="0070C0"/>
                </a:solidFill>
              </a:rPr>
              <a:t>jullie</a:t>
            </a:r>
            <a:r>
              <a:rPr lang="en-US" sz="3000" dirty="0">
                <a:solidFill>
                  <a:srgbClr val="0070C0"/>
                </a:solidFill>
              </a:rPr>
              <a:t> </a:t>
            </a:r>
            <a:r>
              <a:rPr lang="en-US" sz="3000" dirty="0" err="1">
                <a:solidFill>
                  <a:srgbClr val="0070C0"/>
                </a:solidFill>
              </a:rPr>
              <a:t>volgend</a:t>
            </a:r>
            <a:r>
              <a:rPr lang="en-US" sz="3000" dirty="0">
                <a:solidFill>
                  <a:srgbClr val="0070C0"/>
                </a:solidFill>
              </a:rPr>
              <a:t> </a:t>
            </a:r>
            <a:r>
              <a:rPr lang="en-US" sz="3000" dirty="0" err="1">
                <a:solidFill>
                  <a:srgbClr val="0070C0"/>
                </a:solidFill>
              </a:rPr>
              <a:t>jaar</a:t>
            </a:r>
            <a:r>
              <a:rPr lang="en-US" sz="3000" dirty="0">
                <a:solidFill>
                  <a:srgbClr val="0070C0"/>
                </a:solidFill>
              </a:rPr>
              <a:t> </a:t>
            </a:r>
            <a:r>
              <a:rPr lang="en-US" sz="3000" dirty="0" err="1">
                <a:solidFill>
                  <a:srgbClr val="0070C0"/>
                </a:solidFill>
              </a:rPr>
              <a:t>kan</a:t>
            </a:r>
            <a:r>
              <a:rPr lang="en-US" sz="3000" dirty="0">
                <a:solidFill>
                  <a:srgbClr val="0070C0"/>
                </a:solidFill>
              </a:rPr>
              <a:t> </a:t>
            </a:r>
            <a:r>
              <a:rPr lang="en-US" sz="3000" dirty="0" err="1">
                <a:solidFill>
                  <a:srgbClr val="0070C0"/>
                </a:solidFill>
              </a:rPr>
              <a:t>ontmoeten</a:t>
            </a:r>
            <a:r>
              <a:rPr lang="en-US" sz="3000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US" sz="3000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Hij</a:t>
            </a:r>
            <a:r>
              <a:rPr lang="en-US" sz="3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hoopt</a:t>
            </a:r>
            <a:r>
              <a:rPr lang="en-US" sz="3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jullie</a:t>
            </a:r>
            <a:r>
              <a:rPr lang="en-US" sz="3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volgend</a:t>
            </a:r>
            <a:r>
              <a:rPr lang="en-US" sz="3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jaar</a:t>
            </a:r>
            <a:r>
              <a:rPr lang="en-US" sz="3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te</a:t>
            </a:r>
            <a:r>
              <a:rPr lang="en-US" sz="30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(</a:t>
            </a:r>
            <a:r>
              <a:rPr lang="en-US" sz="3000" b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kunnen</a:t>
            </a:r>
            <a:r>
              <a:rPr lang="en-US" sz="30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) </a:t>
            </a:r>
            <a:r>
              <a:rPr lang="en-US" sz="3000" b="1" dirty="0" err="1" smtClean="0">
                <a:solidFill>
                  <a:srgbClr val="C00000"/>
                </a:solidFill>
                <a:sym typeface="Wingdings" panose="05000000000000000000" pitchFamily="2" charset="2"/>
              </a:rPr>
              <a:t>ontmoeten</a:t>
            </a:r>
            <a:r>
              <a:rPr lang="en-US" sz="30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. </a:t>
            </a:r>
            <a:r>
              <a:rPr lang="cs-CZ" sz="3000" b="1" dirty="0" smtClean="0">
                <a:solidFill>
                  <a:srgbClr val="C00000"/>
                </a:solidFill>
              </a:rPr>
              <a:t> </a:t>
            </a:r>
            <a:endParaRPr lang="en-US" sz="3000" b="1" dirty="0" smtClean="0">
              <a:solidFill>
                <a:srgbClr val="C00000"/>
              </a:solidFill>
            </a:endParaRPr>
          </a:p>
          <a:p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244508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0179" y="187790"/>
            <a:ext cx="10299032" cy="738118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Om – </a:t>
            </a:r>
            <a:r>
              <a:rPr lang="en-US" sz="4800" b="1" dirty="0" err="1" smtClean="0">
                <a:solidFill>
                  <a:srgbClr val="C00000"/>
                </a:solidFill>
              </a:rPr>
              <a:t>te</a:t>
            </a:r>
            <a:r>
              <a:rPr lang="en-US" sz="4800" b="1" dirty="0" smtClean="0">
                <a:solidFill>
                  <a:srgbClr val="C00000"/>
                </a:solidFill>
              </a:rPr>
              <a:t>  </a:t>
            </a:r>
            <a:r>
              <a:rPr lang="en-US" sz="4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 DOEL</a:t>
            </a:r>
            <a:r>
              <a:rPr lang="cs-CZ" sz="48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/ RESULTAAT  </a:t>
            </a:r>
            <a:r>
              <a:rPr lang="cs-CZ" sz="4800" b="1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(aby / že)</a:t>
            </a:r>
            <a:endParaRPr lang="cs-CZ" i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8600" y="1118938"/>
            <a:ext cx="11718758" cy="5667942"/>
          </a:xfrm>
        </p:spPr>
        <p:txBody>
          <a:bodyPr>
            <a:normAutofit fontScale="92500" lnSpcReduction="20000"/>
          </a:bodyPr>
          <a:lstStyle/>
          <a:p>
            <a:r>
              <a:rPr lang="nl-NL" sz="3600" i="1" dirty="0"/>
              <a:t>Chodí do </a:t>
            </a:r>
            <a:r>
              <a:rPr lang="cs-CZ" sz="3600" i="1" dirty="0" err="1" smtClean="0"/>
              <a:t>fitka</a:t>
            </a:r>
            <a:r>
              <a:rPr lang="nl-NL" sz="3600" i="1" dirty="0" smtClean="0"/>
              <a:t>, </a:t>
            </a:r>
            <a:r>
              <a:rPr lang="nl-NL" sz="3600" i="1" dirty="0"/>
              <a:t>aby </a:t>
            </a:r>
            <a:r>
              <a:rPr lang="cs-CZ" sz="3600" i="1" dirty="0" smtClean="0"/>
              <a:t>do léta zhubl</a:t>
            </a:r>
            <a:r>
              <a:rPr lang="nl-NL" sz="3600" i="1" dirty="0" smtClean="0"/>
              <a:t>.</a:t>
            </a:r>
            <a:endParaRPr lang="cs-CZ" sz="3600" i="1" dirty="0" smtClean="0"/>
          </a:p>
          <a:p>
            <a:r>
              <a:rPr lang="nl-NL" sz="3600" i="1" dirty="0"/>
              <a:t>Rád </a:t>
            </a:r>
            <a:r>
              <a:rPr lang="nl-NL" sz="3600" i="1" dirty="0" smtClean="0"/>
              <a:t>spolupracuje</a:t>
            </a:r>
            <a:r>
              <a:rPr lang="cs-CZ" sz="3600" i="1" dirty="0" smtClean="0"/>
              <a:t>.</a:t>
            </a:r>
          </a:p>
          <a:p>
            <a:r>
              <a:rPr lang="cs-CZ" sz="3600" i="1" dirty="0" smtClean="0"/>
              <a:t>(Ne)mám </a:t>
            </a:r>
            <a:r>
              <a:rPr lang="cs-CZ" sz="3600" i="1" dirty="0"/>
              <a:t>chuť </a:t>
            </a:r>
            <a:r>
              <a:rPr lang="cs-CZ" sz="3600" i="1" dirty="0" smtClean="0"/>
              <a:t>účastnit se toho kurzu.</a:t>
            </a:r>
            <a:endParaRPr lang="cs-CZ" sz="3600" i="1" dirty="0" smtClean="0"/>
          </a:p>
          <a:p>
            <a:r>
              <a:rPr lang="cs-CZ" sz="3600" i="1" dirty="0" smtClean="0"/>
              <a:t>Nesnáším vstávat brzy. (</a:t>
            </a:r>
            <a:r>
              <a:rPr lang="cs-CZ" sz="3600" b="1" i="1" dirty="0" err="1" smtClean="0"/>
              <a:t>haten</a:t>
            </a:r>
            <a:r>
              <a:rPr lang="cs-CZ" sz="3600" i="1" dirty="0" smtClean="0"/>
              <a:t>)</a:t>
            </a:r>
            <a:endParaRPr lang="cs-CZ" sz="3600" i="1" dirty="0" smtClean="0"/>
          </a:p>
          <a:p>
            <a:r>
              <a:rPr lang="cs-CZ" sz="3600" i="1" dirty="0"/>
              <a:t>Nenávidím mytí nádobí</a:t>
            </a:r>
            <a:r>
              <a:rPr lang="cs-CZ" sz="3600" i="1" dirty="0" smtClean="0"/>
              <a:t>. (</a:t>
            </a:r>
            <a:r>
              <a:rPr lang="cs-CZ" sz="3600" b="1" i="1" dirty="0" err="1" smtClean="0"/>
              <a:t>hekel</a:t>
            </a:r>
            <a:r>
              <a:rPr lang="cs-CZ" sz="3600" b="1" i="1" dirty="0" smtClean="0"/>
              <a:t> </a:t>
            </a:r>
            <a:r>
              <a:rPr lang="cs-CZ" sz="3600" b="1" i="1" dirty="0" err="1" smtClean="0"/>
              <a:t>hebben</a:t>
            </a:r>
            <a:r>
              <a:rPr lang="cs-CZ" sz="3600" i="1" dirty="0" smtClean="0"/>
              <a:t>)</a:t>
            </a:r>
            <a:endParaRPr lang="cs-CZ" sz="3600" i="1" dirty="0" smtClean="0"/>
          </a:p>
          <a:p>
            <a:r>
              <a:rPr lang="nl-NL" sz="3600" i="1" dirty="0"/>
              <a:t>Slíbil, že </a:t>
            </a:r>
            <a:r>
              <a:rPr lang="cs-CZ" sz="3600" i="1" dirty="0" smtClean="0"/>
              <a:t>mi pomůže</a:t>
            </a:r>
            <a:r>
              <a:rPr lang="nl-NL" sz="3600" i="1" dirty="0" smtClean="0"/>
              <a:t>.</a:t>
            </a:r>
            <a:endParaRPr lang="cs-CZ" sz="3600" i="1" dirty="0" smtClean="0"/>
          </a:p>
          <a:p>
            <a:r>
              <a:rPr lang="nl-NL" sz="3600" i="1" dirty="0"/>
              <a:t>Pokusili se přijít včas</a:t>
            </a:r>
            <a:r>
              <a:rPr lang="nl-NL" sz="3600" i="1" dirty="0" smtClean="0"/>
              <a:t>.</a:t>
            </a:r>
            <a:endParaRPr lang="cs-CZ" sz="3600" i="1" dirty="0" smtClean="0"/>
          </a:p>
          <a:p>
            <a:r>
              <a:rPr lang="cs-CZ" sz="3600" i="1" dirty="0" smtClean="0"/>
              <a:t>Je to náročné naučit se dobře nizozemský slovosled?</a:t>
            </a:r>
            <a:endParaRPr lang="cs-CZ" sz="3600" i="1" dirty="0" smtClean="0"/>
          </a:p>
          <a:p>
            <a:r>
              <a:rPr lang="cs-CZ" sz="3600" i="1" dirty="0" smtClean="0"/>
              <a:t>Mým největším přáním je </a:t>
            </a:r>
            <a:r>
              <a:rPr lang="cs-CZ" sz="3600" i="1" dirty="0" smtClean="0"/>
              <a:t>úspěšně dokončit studium. </a:t>
            </a:r>
            <a:endParaRPr lang="cs-CZ" sz="3600" i="1" dirty="0" smtClean="0"/>
          </a:p>
          <a:p>
            <a:r>
              <a:rPr lang="cs-CZ" sz="3600" i="1" dirty="0" smtClean="0"/>
              <a:t>Přiznala, že ty peníze ukradla. </a:t>
            </a:r>
            <a:endParaRPr lang="cs-CZ" sz="3600" i="1" dirty="0" smtClean="0"/>
          </a:p>
          <a:p>
            <a:r>
              <a:rPr lang="cs-CZ" sz="3600" i="1" dirty="0" smtClean="0"/>
              <a:t>Popřela, že ty peníze ukradla. 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79187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0179" y="187790"/>
            <a:ext cx="10299032" cy="738118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BEKNOPTE ZIN OF FOUTIEF BEKNOPT ???</a:t>
            </a:r>
            <a:endParaRPr lang="cs-CZ" i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645" y="1052052"/>
            <a:ext cx="11926529" cy="5734828"/>
          </a:xfrm>
        </p:spPr>
        <p:txBody>
          <a:bodyPr>
            <a:normAutofit fontScale="92500" lnSpcReduction="20000"/>
          </a:bodyPr>
          <a:lstStyle/>
          <a:p>
            <a:r>
              <a:rPr lang="nl-NL" sz="3600" dirty="0" smtClean="0">
                <a:solidFill>
                  <a:schemeClr val="tx2">
                    <a:lumMod val="75000"/>
                  </a:schemeClr>
                </a:solidFill>
              </a:rPr>
              <a:t>Gefrustreerd </a:t>
            </a:r>
            <a:r>
              <a:rPr lang="nl-NL" sz="3600" dirty="0">
                <a:solidFill>
                  <a:schemeClr val="tx2">
                    <a:lumMod val="75000"/>
                  </a:schemeClr>
                </a:solidFill>
              </a:rPr>
              <a:t>door de </a:t>
            </a:r>
            <a:r>
              <a:rPr lang="cs-CZ" sz="3600" dirty="0" err="1" smtClean="0">
                <a:solidFill>
                  <a:schemeClr val="tx2">
                    <a:lumMod val="75000"/>
                  </a:schemeClr>
                </a:solidFill>
              </a:rPr>
              <a:t>kritiek</a:t>
            </a:r>
            <a:r>
              <a:rPr lang="nl-NL" sz="36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nl-NL" sz="3600" dirty="0">
                <a:solidFill>
                  <a:schemeClr val="tx2">
                    <a:lumMod val="75000"/>
                  </a:schemeClr>
                </a:solidFill>
              </a:rPr>
              <a:t>deed </a:t>
            </a:r>
            <a:r>
              <a:rPr lang="cs-CZ" sz="3600" dirty="0" err="1" smtClean="0">
                <a:solidFill>
                  <a:schemeClr val="tx2">
                    <a:lumMod val="75000"/>
                  </a:schemeClr>
                </a:solidFill>
              </a:rPr>
              <a:t>het</a:t>
            </a:r>
            <a:r>
              <a:rPr lang="nl-NL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sz="3600" dirty="0">
                <a:solidFill>
                  <a:schemeClr val="tx2">
                    <a:lumMod val="75000"/>
                  </a:schemeClr>
                </a:solidFill>
              </a:rPr>
              <a:t>warme </a:t>
            </a:r>
            <a:r>
              <a:rPr lang="cs-CZ" sz="3600" dirty="0" err="1" smtClean="0">
                <a:solidFill>
                  <a:schemeClr val="tx2">
                    <a:lumMod val="75000"/>
                  </a:schemeClr>
                </a:solidFill>
              </a:rPr>
              <a:t>weer</a:t>
            </a:r>
            <a:r>
              <a:rPr lang="nl-NL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sz="3600" dirty="0">
                <a:solidFill>
                  <a:schemeClr val="tx2">
                    <a:lumMod val="75000"/>
                  </a:schemeClr>
                </a:solidFill>
              </a:rPr>
              <a:t>mij goed</a:t>
            </a:r>
            <a:r>
              <a:rPr lang="nl-NL" sz="36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cs-CZ" sz="36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nl-NL" sz="3600" dirty="0">
                <a:solidFill>
                  <a:srgbClr val="C00000"/>
                </a:solidFill>
              </a:rPr>
              <a:t>Na uren te hebben geleerd, kon ik heerlijk ontspannen tijdens de </a:t>
            </a:r>
            <a:r>
              <a:rPr lang="nl-NL" sz="3600" dirty="0" smtClean="0">
                <a:solidFill>
                  <a:srgbClr val="C00000"/>
                </a:solidFill>
              </a:rPr>
              <a:t>dansles</a:t>
            </a:r>
            <a:r>
              <a:rPr lang="cs-CZ" sz="3600" dirty="0" smtClean="0">
                <a:solidFill>
                  <a:srgbClr val="C00000"/>
                </a:solidFill>
              </a:rPr>
              <a:t>.</a:t>
            </a:r>
          </a:p>
          <a:p>
            <a:r>
              <a:rPr lang="nl-NL" sz="3600" dirty="0">
                <a:solidFill>
                  <a:schemeClr val="accent2">
                    <a:lumMod val="50000"/>
                  </a:schemeClr>
                </a:solidFill>
              </a:rPr>
              <a:t>Mijn </a:t>
            </a:r>
            <a:r>
              <a:rPr lang="cs-CZ" sz="3600" dirty="0" err="1" smtClean="0">
                <a:solidFill>
                  <a:schemeClr val="accent2">
                    <a:lumMod val="50000"/>
                  </a:schemeClr>
                </a:solidFill>
              </a:rPr>
              <a:t>buur</a:t>
            </a:r>
            <a:r>
              <a:rPr lang="nl-NL" sz="3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nl-NL" sz="3600" dirty="0">
                <a:solidFill>
                  <a:schemeClr val="accent2">
                    <a:lumMod val="50000"/>
                  </a:schemeClr>
                </a:solidFill>
              </a:rPr>
              <a:t>komt vanmiddag langs om met onze </a:t>
            </a:r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kat</a:t>
            </a:r>
            <a:r>
              <a:rPr lang="nl-NL" sz="3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nl-NL" sz="3600" dirty="0">
                <a:solidFill>
                  <a:schemeClr val="accent2">
                    <a:lumMod val="50000"/>
                  </a:schemeClr>
                </a:solidFill>
              </a:rPr>
              <a:t>te </a:t>
            </a:r>
            <a:r>
              <a:rPr lang="nl-NL" sz="3600" dirty="0" smtClean="0">
                <a:solidFill>
                  <a:schemeClr val="accent2">
                    <a:lumMod val="50000"/>
                  </a:schemeClr>
                </a:solidFill>
              </a:rPr>
              <a:t>spelen</a:t>
            </a:r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cs-CZ" sz="36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nl-NL" sz="3600" dirty="0">
                <a:solidFill>
                  <a:srgbClr val="FF0000"/>
                </a:solidFill>
              </a:rPr>
              <a:t>Scheldend op mijn broertje, </a:t>
            </a:r>
            <a:r>
              <a:rPr lang="cs-CZ" sz="3600" dirty="0" err="1" smtClean="0">
                <a:solidFill>
                  <a:srgbClr val="FF0000"/>
                </a:solidFill>
              </a:rPr>
              <a:t>begon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hij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te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huilen</a:t>
            </a:r>
            <a:r>
              <a:rPr lang="cs-CZ" sz="3600" dirty="0" smtClean="0">
                <a:solidFill>
                  <a:srgbClr val="FF0000"/>
                </a:solidFill>
              </a:rPr>
              <a:t>. </a:t>
            </a:r>
            <a:r>
              <a:rPr lang="nl-NL" sz="3600" dirty="0" smtClean="0">
                <a:solidFill>
                  <a:srgbClr val="FF0000"/>
                </a:solidFill>
              </a:rPr>
              <a:t> </a:t>
            </a:r>
            <a:endParaRPr lang="cs-CZ" sz="3600" dirty="0" smtClean="0">
              <a:solidFill>
                <a:srgbClr val="FF0000"/>
              </a:solidFill>
            </a:endParaRPr>
          </a:p>
          <a:p>
            <a:r>
              <a:rPr lang="nl-NL" sz="3600" dirty="0">
                <a:solidFill>
                  <a:srgbClr val="7030A0"/>
                </a:solidFill>
              </a:rPr>
              <a:t>Na mijn klasgenoot te hebben geholpen met haar huiswerk, had zij mij niet eens bedankt</a:t>
            </a:r>
            <a:r>
              <a:rPr lang="nl-NL" sz="3600" dirty="0" smtClean="0">
                <a:solidFill>
                  <a:srgbClr val="7030A0"/>
                </a:solidFill>
              </a:rPr>
              <a:t>.</a:t>
            </a:r>
            <a:endParaRPr lang="cs-CZ" sz="3600" dirty="0" smtClean="0">
              <a:solidFill>
                <a:srgbClr val="7030A0"/>
              </a:solidFill>
            </a:endParaRPr>
          </a:p>
          <a:p>
            <a:r>
              <a:rPr lang="nl-NL" sz="3600" dirty="0">
                <a:solidFill>
                  <a:srgbClr val="00B050"/>
                </a:solidFill>
              </a:rPr>
              <a:t>Lachend om de grap van Klaas, vroeg de docent mij om hiermee op te houden</a:t>
            </a:r>
            <a:r>
              <a:rPr lang="nl-NL" sz="3600" dirty="0" smtClean="0">
                <a:solidFill>
                  <a:srgbClr val="00B050"/>
                </a:solidFill>
              </a:rPr>
              <a:t>.</a:t>
            </a:r>
            <a:endParaRPr lang="cs-CZ" sz="3600" dirty="0" smtClean="0">
              <a:solidFill>
                <a:srgbClr val="00B050"/>
              </a:solidFill>
            </a:endParaRPr>
          </a:p>
          <a:p>
            <a:r>
              <a:rPr lang="cs-CZ" sz="3600" dirty="0" smtClean="0">
                <a:solidFill>
                  <a:srgbClr val="0070C0"/>
                </a:solidFill>
              </a:rPr>
              <a:t>Na </a:t>
            </a:r>
            <a:r>
              <a:rPr lang="cs-CZ" sz="3600" dirty="0" err="1" smtClean="0">
                <a:solidFill>
                  <a:srgbClr val="0070C0"/>
                </a:solidFill>
              </a:rPr>
              <a:t>veel</a:t>
            </a:r>
            <a:r>
              <a:rPr lang="cs-CZ" sz="3600" dirty="0" smtClean="0">
                <a:solidFill>
                  <a:srgbClr val="0070C0"/>
                </a:solidFill>
              </a:rPr>
              <a:t> </a:t>
            </a:r>
            <a:r>
              <a:rPr lang="cs-CZ" sz="3600" dirty="0" err="1" smtClean="0">
                <a:solidFill>
                  <a:srgbClr val="0070C0"/>
                </a:solidFill>
              </a:rPr>
              <a:t>colleges</a:t>
            </a:r>
            <a:r>
              <a:rPr lang="cs-CZ" sz="3600" dirty="0" smtClean="0">
                <a:solidFill>
                  <a:srgbClr val="0070C0"/>
                </a:solidFill>
              </a:rPr>
              <a:t> </a:t>
            </a:r>
            <a:r>
              <a:rPr lang="cs-CZ" sz="3600" dirty="0" err="1" smtClean="0">
                <a:solidFill>
                  <a:srgbClr val="0070C0"/>
                </a:solidFill>
              </a:rPr>
              <a:t>gegeven</a:t>
            </a:r>
            <a:r>
              <a:rPr lang="cs-CZ" sz="3600" dirty="0" smtClean="0">
                <a:solidFill>
                  <a:srgbClr val="0070C0"/>
                </a:solidFill>
              </a:rPr>
              <a:t> </a:t>
            </a:r>
            <a:r>
              <a:rPr lang="cs-CZ" sz="3600" dirty="0" err="1" smtClean="0">
                <a:solidFill>
                  <a:srgbClr val="0070C0"/>
                </a:solidFill>
              </a:rPr>
              <a:t>te</a:t>
            </a:r>
            <a:r>
              <a:rPr lang="cs-CZ" sz="3600" dirty="0" smtClean="0">
                <a:solidFill>
                  <a:srgbClr val="0070C0"/>
                </a:solidFill>
              </a:rPr>
              <a:t> </a:t>
            </a:r>
            <a:r>
              <a:rPr lang="cs-CZ" sz="3600" dirty="0" err="1" smtClean="0">
                <a:solidFill>
                  <a:srgbClr val="0070C0"/>
                </a:solidFill>
              </a:rPr>
              <a:t>hebben</a:t>
            </a:r>
            <a:r>
              <a:rPr lang="cs-CZ" sz="3600" dirty="0" smtClean="0">
                <a:solidFill>
                  <a:srgbClr val="0070C0"/>
                </a:solidFill>
              </a:rPr>
              <a:t> </a:t>
            </a:r>
            <a:r>
              <a:rPr lang="cs-CZ" sz="3600" dirty="0" err="1" smtClean="0">
                <a:solidFill>
                  <a:srgbClr val="0070C0"/>
                </a:solidFill>
              </a:rPr>
              <a:t>over</a:t>
            </a:r>
            <a:r>
              <a:rPr lang="cs-CZ" sz="3600" dirty="0" smtClean="0">
                <a:solidFill>
                  <a:srgbClr val="0070C0"/>
                </a:solidFill>
              </a:rPr>
              <a:t> </a:t>
            </a:r>
            <a:r>
              <a:rPr lang="cs-CZ" sz="3600" dirty="0" err="1" smtClean="0">
                <a:solidFill>
                  <a:srgbClr val="0070C0"/>
                </a:solidFill>
              </a:rPr>
              <a:t>beknopte</a:t>
            </a:r>
            <a:r>
              <a:rPr lang="cs-CZ" sz="3600" dirty="0" smtClean="0">
                <a:solidFill>
                  <a:srgbClr val="0070C0"/>
                </a:solidFill>
              </a:rPr>
              <a:t> </a:t>
            </a:r>
            <a:r>
              <a:rPr lang="cs-CZ" sz="3600" dirty="0" err="1" smtClean="0">
                <a:solidFill>
                  <a:srgbClr val="0070C0"/>
                </a:solidFill>
              </a:rPr>
              <a:t>bjzinnen</a:t>
            </a:r>
            <a:r>
              <a:rPr lang="cs-CZ" sz="3600" dirty="0" smtClean="0">
                <a:solidFill>
                  <a:srgbClr val="0070C0"/>
                </a:solidFill>
              </a:rPr>
              <a:t>, </a:t>
            </a:r>
            <a:r>
              <a:rPr lang="cs-CZ" sz="3600" dirty="0" err="1" smtClean="0">
                <a:solidFill>
                  <a:srgbClr val="0070C0"/>
                </a:solidFill>
              </a:rPr>
              <a:t>begrepen</a:t>
            </a:r>
            <a:r>
              <a:rPr lang="cs-CZ" sz="3600" dirty="0" smtClean="0">
                <a:solidFill>
                  <a:srgbClr val="0070C0"/>
                </a:solidFill>
              </a:rPr>
              <a:t> </a:t>
            </a:r>
            <a:r>
              <a:rPr lang="cs-CZ" sz="3600" dirty="0" err="1" smtClean="0">
                <a:solidFill>
                  <a:srgbClr val="0070C0"/>
                </a:solidFill>
              </a:rPr>
              <a:t>mijn</a:t>
            </a:r>
            <a:r>
              <a:rPr lang="cs-CZ" sz="3600" dirty="0" smtClean="0">
                <a:solidFill>
                  <a:srgbClr val="0070C0"/>
                </a:solidFill>
              </a:rPr>
              <a:t> </a:t>
            </a:r>
            <a:r>
              <a:rPr lang="cs-CZ" sz="3600" dirty="0" err="1" smtClean="0">
                <a:solidFill>
                  <a:srgbClr val="0070C0"/>
                </a:solidFill>
              </a:rPr>
              <a:t>studenten</a:t>
            </a:r>
            <a:r>
              <a:rPr lang="cs-CZ" sz="3600" dirty="0" smtClean="0">
                <a:solidFill>
                  <a:srgbClr val="0070C0"/>
                </a:solidFill>
              </a:rPr>
              <a:t> </a:t>
            </a:r>
            <a:r>
              <a:rPr lang="cs-CZ" sz="3600" dirty="0" err="1" smtClean="0">
                <a:solidFill>
                  <a:srgbClr val="0070C0"/>
                </a:solidFill>
              </a:rPr>
              <a:t>er</a:t>
            </a:r>
            <a:r>
              <a:rPr lang="cs-CZ" sz="3600" dirty="0" smtClean="0">
                <a:solidFill>
                  <a:srgbClr val="0070C0"/>
                </a:solidFill>
              </a:rPr>
              <a:t> </a:t>
            </a:r>
            <a:r>
              <a:rPr lang="cs-CZ" sz="3600" dirty="0" err="1" smtClean="0">
                <a:solidFill>
                  <a:srgbClr val="0070C0"/>
                </a:solidFill>
              </a:rPr>
              <a:t>alles</a:t>
            </a:r>
            <a:r>
              <a:rPr lang="cs-CZ" sz="3600" dirty="0" smtClean="0">
                <a:solidFill>
                  <a:srgbClr val="0070C0"/>
                </a:solidFill>
              </a:rPr>
              <a:t> van. </a:t>
            </a:r>
          </a:p>
          <a:p>
            <a:r>
              <a:rPr lang="nl-NL" sz="3600" dirty="0" smtClean="0">
                <a:solidFill>
                  <a:srgbClr val="C00000"/>
                </a:solidFill>
              </a:rPr>
              <a:t>Na</a:t>
            </a:r>
            <a:r>
              <a:rPr lang="cs-CZ" sz="3600" dirty="0" smtClean="0">
                <a:solidFill>
                  <a:srgbClr val="C00000"/>
                </a:solidFill>
              </a:rPr>
              <a:t> </a:t>
            </a:r>
            <a:r>
              <a:rPr lang="cs-CZ" sz="3600" dirty="0" err="1" smtClean="0">
                <a:solidFill>
                  <a:srgbClr val="C00000"/>
                </a:solidFill>
              </a:rPr>
              <a:t>dagenlang</a:t>
            </a:r>
            <a:r>
              <a:rPr lang="nl-NL" sz="3600" dirty="0" smtClean="0">
                <a:solidFill>
                  <a:srgbClr val="C00000"/>
                </a:solidFill>
              </a:rPr>
              <a:t> </a:t>
            </a:r>
            <a:r>
              <a:rPr lang="nl-NL" sz="3600" dirty="0">
                <a:solidFill>
                  <a:srgbClr val="C00000"/>
                </a:solidFill>
              </a:rPr>
              <a:t>geprobeerd </a:t>
            </a:r>
            <a:r>
              <a:rPr lang="cs-CZ" sz="3600" dirty="0" err="1" smtClean="0">
                <a:solidFill>
                  <a:srgbClr val="C00000"/>
                </a:solidFill>
              </a:rPr>
              <a:t>te</a:t>
            </a:r>
            <a:r>
              <a:rPr lang="cs-CZ" sz="3600" dirty="0" smtClean="0">
                <a:solidFill>
                  <a:srgbClr val="C00000"/>
                </a:solidFill>
              </a:rPr>
              <a:t> </a:t>
            </a:r>
            <a:r>
              <a:rPr lang="cs-CZ" sz="3600" dirty="0" err="1" smtClean="0">
                <a:solidFill>
                  <a:srgbClr val="C00000"/>
                </a:solidFill>
              </a:rPr>
              <a:t>hebben</a:t>
            </a:r>
            <a:r>
              <a:rPr lang="cs-CZ" sz="3600" dirty="0" smtClean="0">
                <a:solidFill>
                  <a:srgbClr val="C00000"/>
                </a:solidFill>
              </a:rPr>
              <a:t> </a:t>
            </a:r>
            <a:r>
              <a:rPr lang="nl-NL" sz="3600" dirty="0" smtClean="0">
                <a:solidFill>
                  <a:srgbClr val="C00000"/>
                </a:solidFill>
              </a:rPr>
              <a:t>mijn </a:t>
            </a:r>
            <a:r>
              <a:rPr lang="nl-NL" sz="3600" dirty="0">
                <a:solidFill>
                  <a:srgbClr val="C00000"/>
                </a:solidFill>
              </a:rPr>
              <a:t>leerlingen de </a:t>
            </a:r>
            <a:r>
              <a:rPr lang="cs-CZ" sz="3600" dirty="0" err="1" smtClean="0">
                <a:solidFill>
                  <a:srgbClr val="C00000"/>
                </a:solidFill>
              </a:rPr>
              <a:t>beknopte</a:t>
            </a:r>
            <a:r>
              <a:rPr lang="cs-CZ" sz="3600" dirty="0" smtClean="0">
                <a:solidFill>
                  <a:srgbClr val="C00000"/>
                </a:solidFill>
              </a:rPr>
              <a:t> </a:t>
            </a:r>
            <a:r>
              <a:rPr lang="cs-CZ" sz="3600" dirty="0" err="1" smtClean="0">
                <a:solidFill>
                  <a:srgbClr val="C00000"/>
                </a:solidFill>
              </a:rPr>
              <a:t>zinnen</a:t>
            </a:r>
            <a:r>
              <a:rPr lang="nl-NL" sz="3600" dirty="0" smtClean="0">
                <a:solidFill>
                  <a:srgbClr val="C00000"/>
                </a:solidFill>
              </a:rPr>
              <a:t> </a:t>
            </a:r>
            <a:r>
              <a:rPr lang="nl-NL" sz="3600" dirty="0">
                <a:solidFill>
                  <a:srgbClr val="C00000"/>
                </a:solidFill>
              </a:rPr>
              <a:t>te leren, begrepen ze het </a:t>
            </a:r>
            <a:r>
              <a:rPr lang="nl-NL" sz="3600" dirty="0" smtClean="0">
                <a:solidFill>
                  <a:srgbClr val="C00000"/>
                </a:solidFill>
              </a:rPr>
              <a:t>eindelijk</a:t>
            </a:r>
            <a:r>
              <a:rPr lang="cs-CZ" sz="3600" dirty="0" smtClean="0">
                <a:solidFill>
                  <a:srgbClr val="C00000"/>
                </a:solidFill>
              </a:rPr>
              <a:t> </a:t>
            </a:r>
            <a:r>
              <a:rPr lang="cs-CZ" sz="3600" dirty="0" err="1" smtClean="0">
                <a:solidFill>
                  <a:srgbClr val="C00000"/>
                </a:solidFill>
              </a:rPr>
              <a:t>wel</a:t>
            </a:r>
            <a:r>
              <a:rPr lang="nl-NL" sz="3600" dirty="0" smtClean="0">
                <a:solidFill>
                  <a:srgbClr val="C00000"/>
                </a:solidFill>
              </a:rPr>
              <a:t>.</a:t>
            </a:r>
            <a:endParaRPr lang="cs-CZ" sz="36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70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32158" y="689853"/>
            <a:ext cx="7411453" cy="2582612"/>
          </a:xfrm>
        </p:spPr>
        <p:txBody>
          <a:bodyPr/>
          <a:lstStyle/>
          <a:p>
            <a:r>
              <a:rPr lang="cs-CZ" dirty="0" smtClean="0"/>
              <a:t>REGELS VAN HET NEDERLANDS: </a:t>
            </a: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- </a:t>
            </a:r>
            <a:r>
              <a:rPr lang="cs-CZ" b="1" smtClean="0"/>
              <a:t>HOOFDSTUK </a:t>
            </a:r>
            <a:r>
              <a:rPr lang="cs-CZ" b="1" dirty="0" smtClean="0"/>
              <a:t>44</a:t>
            </a:r>
            <a:br>
              <a:rPr lang="cs-CZ" b="1" dirty="0" smtClean="0"/>
            </a:br>
            <a:r>
              <a:rPr lang="cs-CZ" b="1" dirty="0" smtClean="0"/>
              <a:t>- </a:t>
            </a:r>
            <a:r>
              <a:rPr lang="cs-CZ" b="1" i="1" dirty="0" smtClean="0"/>
              <a:t>WERKBOEK- 46</a:t>
            </a:r>
            <a:endParaRPr lang="cs-CZ" b="1" i="1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73" y="545474"/>
            <a:ext cx="4082716" cy="5763836"/>
          </a:xfrm>
        </p:spPr>
      </p:pic>
    </p:spTree>
    <p:extLst>
      <p:ext uri="{BB962C8B-B14F-4D97-AF65-F5344CB8AC3E}">
        <p14:creationId xmlns:p14="http://schemas.microsoft.com/office/powerpoint/2010/main" val="336145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1019</Words>
  <Application>Microsoft Office PowerPoint</Application>
  <PresentationFormat>Širokoúhlá obrazovka</PresentationFormat>
  <Paragraphs>116</Paragraphs>
  <Slides>9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Motiv Office</vt:lpstr>
      <vt:lpstr>BEKNOPTE BIJZINNEN  </vt:lpstr>
      <vt:lpstr>kenmerken en principes</vt:lpstr>
      <vt:lpstr>Beknopte zinnen - voorbeelden</vt:lpstr>
      <vt:lpstr>LET OP                    FOUTIEVE BEKNOPTE ZINNEN</vt:lpstr>
      <vt:lpstr>Oefening: Kan je een beknopte zin maken? </vt:lpstr>
      <vt:lpstr>Infinitief  in plaats van een bijzin  </vt:lpstr>
      <vt:lpstr>Om – te    DOEL / RESULTAAT  (aby / že)</vt:lpstr>
      <vt:lpstr>BEKNOPTE ZIN OF FOUTIEF BEKNOPT ???</vt:lpstr>
      <vt:lpstr>REGELS VAN HET NEDERLANDS:  - HOOFDSTUK 44 - WERKBOEK- 46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BEKNOPTE BIJZINNEN</dc:title>
  <dc:creator>Rezková, Iva</dc:creator>
  <cp:lastModifiedBy>Rezková, Iva</cp:lastModifiedBy>
  <cp:revision>15</cp:revision>
  <dcterms:created xsi:type="dcterms:W3CDTF">2025-03-19T15:44:49Z</dcterms:created>
  <dcterms:modified xsi:type="dcterms:W3CDTF">2025-04-01T15:41:14Z</dcterms:modified>
</cp:coreProperties>
</file>