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1" r:id="rId4"/>
    <p:sldId id="258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8" r:id="rId13"/>
    <p:sldId id="263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C7787-1B65-47C5-A77A-8DF97923957F}" type="datetimeFigureOut">
              <a:rPr lang="cs-CZ" smtClean="0"/>
              <a:t>13.2.2019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DB904-5886-4968-BDD4-1BEC59726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384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cyklopedie.soc.cas.cz/w/Indexikalita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>
                <a:hlinkClick r:id="rId3" tooltip="Indexikalita"/>
              </a:rPr>
              <a:t>indexikalitě</a:t>
            </a:r>
            <a:r>
              <a:rPr lang="cs-CZ" dirty="0" smtClean="0"/>
              <a:t> (každý řečový a interpretační akt je konkrétně určen situací, v níž se odehrává)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B904-5886-4968-BDD4-1BEC597264E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54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ncyklopedie.soc.cas.cz/w/Hlavn%C3%AD_stran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ilujemSlovenskoDK/videos/2423294587898301/" TargetMode="External"/><Relationship Id="rId2" Type="http://schemas.openxmlformats.org/officeDocument/2006/relationships/hyperlink" Target="https://www.youtube.com/watch?v=F_69AeOKWf4&amp;t=2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Andrea </a:t>
            </a:r>
            <a:r>
              <a:rPr lang="cs-CZ" dirty="0" err="1" smtClean="0"/>
              <a:t>Beláňová</a:t>
            </a:r>
            <a:r>
              <a:rPr lang="cs-CZ" dirty="0" smtClean="0"/>
              <a:t>, Ph.D.</a:t>
            </a:r>
          </a:p>
          <a:p>
            <a:r>
              <a:rPr lang="cs-CZ" dirty="0" err="1" smtClean="0"/>
              <a:t>andrea.belanova</a:t>
            </a:r>
            <a:r>
              <a:rPr lang="en-US" dirty="0" smtClean="0"/>
              <a:t>@</a:t>
            </a:r>
            <a:r>
              <a:rPr lang="cs-CZ" dirty="0" smtClean="0"/>
              <a:t>pedf.cuni.cz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Základy sociologie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596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034" y="103322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9. dubna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2348880"/>
            <a:ext cx="6400800" cy="3474720"/>
          </a:xfrm>
        </p:spPr>
        <p:txBody>
          <a:bodyPr>
            <a:normAutofit lnSpcReduction="10000"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1. </a:t>
            </a:r>
            <a:r>
              <a:rPr lang="cs-CZ" i="1" dirty="0" smtClean="0"/>
              <a:t>Autorita, charisma</a:t>
            </a: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2. </a:t>
            </a:r>
            <a:r>
              <a:rPr lang="cs-CZ" i="1" dirty="0" smtClean="0"/>
              <a:t>Sociální kontrola/legitimizace moci</a:t>
            </a: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3. </a:t>
            </a:r>
            <a:r>
              <a:rPr lang="cs-CZ" i="1" dirty="0" err="1" smtClean="0"/>
              <a:t>Labelling</a:t>
            </a:r>
            <a:r>
              <a:rPr lang="cs-CZ" i="1" dirty="0" smtClean="0"/>
              <a:t>/</a:t>
            </a:r>
            <a:r>
              <a:rPr lang="cs-CZ" i="1" dirty="0" err="1" smtClean="0"/>
              <a:t>Indexikalita</a:t>
            </a: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4. </a:t>
            </a:r>
            <a:r>
              <a:rPr lang="cs-CZ" i="1" dirty="0" smtClean="0"/>
              <a:t>Genderová nerovnost</a:t>
            </a: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5. </a:t>
            </a:r>
            <a:r>
              <a:rPr lang="cs-CZ" i="1" dirty="0" smtClean="0"/>
              <a:t>Menšiny/subkultury/kontrakultura</a:t>
            </a:r>
            <a:endParaRPr lang="cs-CZ" dirty="0"/>
          </a:p>
          <a:p>
            <a:pPr marL="45720" indent="0">
              <a:lnSpc>
                <a:spcPct val="150000"/>
              </a:lnSpc>
              <a:buNone/>
            </a:pPr>
            <a:r>
              <a:rPr lang="cs-CZ" i="1" dirty="0" smtClean="0"/>
              <a:t>6. Postižení a deviace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63431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034" y="103322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4.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2348880"/>
            <a:ext cx="6400800" cy="3474720"/>
          </a:xfrm>
        </p:spPr>
        <p:txBody>
          <a:bodyPr/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Jak se lidé mezi sebou domlouvají?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Jak významný je jazyk?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Co je specifického na médiích a sociálních sítích?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Je možný objektivní sociologický výzkum?</a:t>
            </a:r>
          </a:p>
          <a:p>
            <a:pPr marL="45720" indent="0">
              <a:lnSpc>
                <a:spcPct val="150000"/>
              </a:lnSpc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0472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034" y="103322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23. dubna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2348880"/>
            <a:ext cx="6400800" cy="3474720"/>
          </a:xfrm>
        </p:spPr>
        <p:txBody>
          <a:bodyPr>
            <a:normAutofit lnSpcReduction="10000"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1. </a:t>
            </a:r>
            <a:r>
              <a:rPr lang="cs-CZ" i="1" dirty="0" err="1" smtClean="0"/>
              <a:t>Etnometodologie</a:t>
            </a: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2</a:t>
            </a:r>
            <a:r>
              <a:rPr lang="cs-CZ" i="1" dirty="0" smtClean="0"/>
              <a:t>. Řeč, jazykové hry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3. </a:t>
            </a:r>
            <a:r>
              <a:rPr lang="cs-CZ" i="1" dirty="0" smtClean="0"/>
              <a:t>Média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4. </a:t>
            </a:r>
            <a:r>
              <a:rPr lang="cs-CZ" i="1" dirty="0" smtClean="0"/>
              <a:t>Nezamýšlené důsledky jednání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i="1" dirty="0" smtClean="0"/>
              <a:t>5. Sociální </a:t>
            </a:r>
            <a:r>
              <a:rPr lang="cs-CZ" i="1" dirty="0" smtClean="0"/>
              <a:t>sítě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i="1" dirty="0" smtClean="0"/>
              <a:t>6. Objektivita výzkumu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68718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0107" y="105273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5. Vývoj, výchova,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2348880"/>
            <a:ext cx="6400800" cy="3474720"/>
          </a:xfrm>
        </p:spPr>
        <p:txBody>
          <a:bodyPr/>
          <a:lstStyle/>
          <a:p>
            <a:pPr marL="45720" indent="0">
              <a:lnSpc>
                <a:spcPct val="150000"/>
              </a:lnSpc>
              <a:buNone/>
            </a:pP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V čem je přínos sociologie ve školní praxi?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Jaké jsou trendy ve výchově a vzdělávání?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Jak důležitý je socializační proces?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Jak zacházet s patologiemi? </a:t>
            </a:r>
          </a:p>
          <a:p>
            <a:pPr marL="45720" indent="0">
              <a:lnSpc>
                <a:spcPct val="150000"/>
              </a:lnSpc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8045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034" y="103322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7. května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2348880"/>
            <a:ext cx="6400800" cy="3474720"/>
          </a:xfrm>
        </p:spPr>
        <p:txBody>
          <a:bodyPr/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1. </a:t>
            </a:r>
            <a:r>
              <a:rPr lang="cs-CZ" i="1" dirty="0" smtClean="0"/>
              <a:t>Sociologie dítěte a dětství</a:t>
            </a: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2. </a:t>
            </a:r>
            <a:r>
              <a:rPr lang="cs-CZ" i="1" dirty="0" smtClean="0"/>
              <a:t>Psychopatologie</a:t>
            </a: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3. </a:t>
            </a:r>
            <a:r>
              <a:rPr lang="cs-CZ" i="1" dirty="0" smtClean="0"/>
              <a:t>Sociologie třídy/role učitele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4. </a:t>
            </a:r>
            <a:r>
              <a:rPr lang="cs-CZ" i="1" dirty="0" smtClean="0"/>
              <a:t>Sociologie rodiny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i="1" dirty="0" smtClean="0"/>
              <a:t>5. Sociologie výchovy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16374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034" y="103322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2348880"/>
            <a:ext cx="8280920" cy="3474720"/>
          </a:xfrm>
        </p:spPr>
        <p:txBody>
          <a:bodyPr>
            <a:normAutofit lnSpcReduction="10000"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/>
              <a:t>Havlík, R. 2002. </a:t>
            </a:r>
            <a:r>
              <a:rPr lang="cs-CZ" i="1" dirty="0"/>
              <a:t>Úvod do </a:t>
            </a:r>
            <a:r>
              <a:rPr lang="cs-CZ" i="1" dirty="0" smtClean="0"/>
              <a:t>sociologie. </a:t>
            </a:r>
            <a:r>
              <a:rPr lang="cs-CZ" dirty="0" smtClean="0"/>
              <a:t>Praha: Karolinum.</a:t>
            </a:r>
            <a:endParaRPr lang="cs-CZ" i="1" dirty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Kabátek, A. a kol. 1994. </a:t>
            </a:r>
            <a:r>
              <a:rPr lang="cs-CZ" i="1" dirty="0" smtClean="0"/>
              <a:t>Sociologické texty. </a:t>
            </a:r>
            <a:r>
              <a:rPr lang="cs-CZ" dirty="0"/>
              <a:t>Praha: </a:t>
            </a:r>
            <a:r>
              <a:rPr lang="cs-CZ" dirty="0" smtClean="0"/>
              <a:t>Karolinum.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Keller, J. 1999. </a:t>
            </a:r>
            <a:r>
              <a:rPr lang="cs-CZ" i="1" dirty="0" smtClean="0"/>
              <a:t>Úvod do sociologie. </a:t>
            </a:r>
            <a:r>
              <a:rPr lang="cs-CZ" dirty="0" smtClean="0"/>
              <a:t>Praha: Slon.</a:t>
            </a:r>
            <a:endParaRPr lang="cs-CZ" i="1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Petrusek, M. a kol. 1997. </a:t>
            </a:r>
            <a:r>
              <a:rPr lang="cs-CZ" i="1" dirty="0" smtClean="0"/>
              <a:t>Sociologie. </a:t>
            </a:r>
            <a:r>
              <a:rPr lang="cs-CZ" dirty="0" smtClean="0"/>
              <a:t>Praha: SPN.</a:t>
            </a:r>
          </a:p>
          <a:p>
            <a:pPr marL="45720" indent="0">
              <a:lnSpc>
                <a:spcPct val="150000"/>
              </a:lnSpc>
              <a:buNone/>
            </a:pP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>
                <a:hlinkClick r:id="rId2"/>
              </a:rPr>
              <a:t>Sociologická encyklopedie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39298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548680"/>
            <a:ext cx="7272808" cy="5832648"/>
          </a:xfrm>
        </p:spPr>
        <p:txBody>
          <a:bodyPr>
            <a:noAutofit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cs-CZ" sz="2400" u="sng" dirty="0" smtClean="0"/>
              <a:t>Podmínky ukončení</a:t>
            </a:r>
          </a:p>
          <a:p>
            <a:pPr marL="45720" indent="0">
              <a:lnSpc>
                <a:spcPct val="150000"/>
              </a:lnSpc>
              <a:buNone/>
            </a:pPr>
            <a:endParaRPr lang="cs-CZ" sz="2400" u="sng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a) </a:t>
            </a:r>
            <a:r>
              <a:rPr lang="cs-CZ" sz="2400" b="1" dirty="0" smtClean="0">
                <a:solidFill>
                  <a:srgbClr val="FF0000"/>
                </a:solidFill>
              </a:rPr>
              <a:t>krátký referát </a:t>
            </a:r>
            <a:r>
              <a:rPr lang="cs-CZ" sz="2400" dirty="0" smtClean="0"/>
              <a:t>(2-3 lidé):</a:t>
            </a:r>
          </a:p>
          <a:p>
            <a:pPr marL="45720" indent="0">
              <a:lnSpc>
                <a:spcPct val="150000"/>
              </a:lnSpc>
              <a:buNone/>
            </a:pPr>
            <a:endParaRPr lang="cs-CZ" sz="2400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sz="2400" dirty="0"/>
              <a:t>ne osobnost, ale </a:t>
            </a:r>
            <a:r>
              <a:rPr lang="cs-CZ" sz="2400" dirty="0" smtClean="0"/>
              <a:t>téma (pojem)</a:t>
            </a:r>
            <a:endParaRPr lang="cs-CZ" sz="2400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sz="2400" i="1" dirty="0" smtClean="0"/>
              <a:t>O čem to téma je?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sz="2400" i="1" dirty="0" smtClean="0"/>
              <a:t>V čem se téma potkává s psychologií?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sz="2400" dirty="0" smtClean="0"/>
              <a:t>20 min. + 10 min. diskuse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sz="2400" dirty="0"/>
              <a:t>i</a:t>
            </a:r>
            <a:r>
              <a:rPr lang="cs-CZ" sz="2400" dirty="0" smtClean="0"/>
              <a:t>deálně se zapsat dnes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00152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920880" cy="5688632"/>
          </a:xfrm>
        </p:spPr>
        <p:txBody>
          <a:bodyPr/>
          <a:lstStyle/>
          <a:p>
            <a:pPr marL="45720" indent="0" algn="l">
              <a:lnSpc>
                <a:spcPct val="150000"/>
              </a:lnSpc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text 2"/>
          <p:cNvSpPr>
            <a:spLocks noGrp="1"/>
          </p:cNvSpPr>
          <p:nvPr>
            <p:ph type="body" idx="1"/>
          </p:nvPr>
        </p:nvSpPr>
        <p:spPr>
          <a:xfrm>
            <a:off x="827584" y="476672"/>
            <a:ext cx="7560840" cy="5760640"/>
          </a:xfrm>
        </p:spPr>
        <p:txBody>
          <a:bodyPr>
            <a:normAutofit/>
          </a:bodyPr>
          <a:lstStyle/>
          <a:p>
            <a:pPr algn="l"/>
            <a:endParaRPr lang="cs-CZ" sz="2400" dirty="0" smtClean="0"/>
          </a:p>
          <a:p>
            <a:pPr algn="l"/>
            <a:r>
              <a:rPr lang="cs-CZ" sz="2400" dirty="0" smtClean="0"/>
              <a:t>b) </a:t>
            </a:r>
            <a:r>
              <a:rPr lang="cs-CZ" sz="2400" b="1" dirty="0" smtClean="0">
                <a:solidFill>
                  <a:srgbClr val="FF0000"/>
                </a:solidFill>
              </a:rPr>
              <a:t>esej </a:t>
            </a:r>
            <a:r>
              <a:rPr lang="cs-CZ" sz="2400" b="1" dirty="0" smtClean="0">
                <a:solidFill>
                  <a:schemeClr val="tx1"/>
                </a:solidFill>
              </a:rPr>
              <a:t>(individuálně):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na JINÉ téma než referát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5 normostran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ústní obhajoba?</a:t>
            </a:r>
          </a:p>
          <a:p>
            <a:pPr algn="l"/>
            <a:endParaRPr lang="cs-CZ" sz="2400" dirty="0">
              <a:solidFill>
                <a:schemeClr val="tx1"/>
              </a:solidFill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c) </a:t>
            </a:r>
            <a:r>
              <a:rPr lang="cs-CZ" sz="2400" b="1" dirty="0">
                <a:solidFill>
                  <a:srgbClr val="FF0000"/>
                </a:solidFill>
              </a:rPr>
              <a:t>d</a:t>
            </a:r>
            <a:r>
              <a:rPr lang="cs-CZ" sz="2400" b="1" dirty="0" smtClean="0">
                <a:solidFill>
                  <a:srgbClr val="FF0000"/>
                </a:solidFill>
              </a:rPr>
              <a:t>ocházka</a:t>
            </a:r>
          </a:p>
          <a:p>
            <a:pPr algn="l"/>
            <a:endParaRPr lang="cs-CZ" sz="2400" b="1" dirty="0">
              <a:solidFill>
                <a:srgbClr val="FF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každé liché úterý 8.30-11.30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err="1"/>
              <a:t>Moodle</a:t>
            </a:r>
            <a:r>
              <a:rPr lang="cs-CZ" sz="2400" dirty="0"/>
              <a:t> platforma</a:t>
            </a:r>
          </a:p>
          <a:p>
            <a:pPr algn="l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027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034" y="103322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Co, jak a proč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27584" y="1988840"/>
            <a:ext cx="7200800" cy="4608512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cs-CZ" dirty="0" smtClean="0">
                <a:hlinkClick r:id="rId2"/>
              </a:rPr>
              <a:t>Druhý </a:t>
            </a:r>
            <a:r>
              <a:rPr lang="cs-CZ" dirty="0">
                <a:hlinkClick r:id="rId2"/>
              </a:rPr>
              <a:t>příchod Krista je Kačenka</a:t>
            </a:r>
            <a:endParaRPr lang="cs-CZ" dirty="0"/>
          </a:p>
          <a:p>
            <a:pPr marL="45720" indent="0" algn="ctr">
              <a:lnSpc>
                <a:spcPct val="150000"/>
              </a:lnSpc>
              <a:buNone/>
            </a:pPr>
            <a:r>
              <a:rPr lang="cs-CZ" dirty="0" smtClean="0">
                <a:hlinkClick r:id="rId3" tooltip="Druhý příchod Krista"/>
              </a:rPr>
              <a:t>Zjevení na skříni</a:t>
            </a: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Co by nás na takových případech mělo zajímat ze sociologického hlediska?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K jakému porozumění to vede? </a:t>
            </a: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/>
              <a:t>Díváme  se na problém optikou </a:t>
            </a:r>
            <a:r>
              <a:rPr lang="cs-CZ" dirty="0" err="1"/>
              <a:t>makrosociologie</a:t>
            </a:r>
            <a:r>
              <a:rPr lang="cs-CZ" dirty="0"/>
              <a:t> nebo </a:t>
            </a:r>
            <a:r>
              <a:rPr lang="cs-CZ" dirty="0" err="1"/>
              <a:t>mikrosociologie</a:t>
            </a:r>
            <a:r>
              <a:rPr lang="cs-CZ" dirty="0"/>
              <a:t>?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/>
              <a:t>Jaké </a:t>
            </a:r>
            <a:r>
              <a:rPr lang="cs-CZ" dirty="0" smtClean="0"/>
              <a:t>výzkumné </a:t>
            </a:r>
            <a:r>
              <a:rPr lang="cs-CZ" dirty="0"/>
              <a:t>metody jsou vhodné?</a:t>
            </a:r>
          </a:p>
          <a:p>
            <a:pPr marL="45720" indent="0">
              <a:lnSpc>
                <a:spcPct val="150000"/>
              </a:lnSpc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397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034" y="103322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1. 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2348880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Jak je utvářen řád a normy dané instituce?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Jak je formovaná identita jednotlivců, ve vztahu k čemu?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Jaké sledujeme aktéry a co vytvářejí?</a:t>
            </a:r>
          </a:p>
          <a:p>
            <a:pPr marL="45720" indent="0">
              <a:lnSpc>
                <a:spcPct val="150000"/>
              </a:lnSpc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039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034" y="103322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12. března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2348880"/>
            <a:ext cx="6400800" cy="3474720"/>
          </a:xfrm>
        </p:spPr>
        <p:txBody>
          <a:bodyPr>
            <a:normAutofit lnSpcReduction="10000"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1. </a:t>
            </a:r>
            <a:r>
              <a:rPr lang="cs-CZ" i="1" dirty="0" smtClean="0"/>
              <a:t>Anomie</a:t>
            </a: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2. </a:t>
            </a:r>
            <a:r>
              <a:rPr lang="cs-CZ" i="1" dirty="0" smtClean="0"/>
              <a:t>Instituce</a:t>
            </a:r>
            <a:r>
              <a:rPr lang="cs-CZ" dirty="0" smtClean="0"/>
              <a:t>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3. </a:t>
            </a:r>
            <a:r>
              <a:rPr lang="cs-CZ" i="1" dirty="0" smtClean="0"/>
              <a:t>Řád</a:t>
            </a: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4. </a:t>
            </a:r>
            <a:r>
              <a:rPr lang="cs-CZ" i="1" dirty="0" smtClean="0"/>
              <a:t>Identita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i="1" dirty="0" smtClean="0"/>
              <a:t>5. </a:t>
            </a:r>
            <a:r>
              <a:rPr lang="cs-CZ" i="1" dirty="0" smtClean="0"/>
              <a:t>Normy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i="1" dirty="0" smtClean="0"/>
              <a:t>6. Aktérství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1818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034" y="103322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2.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2348880"/>
            <a:ext cx="6624736" cy="3888432"/>
          </a:xfrm>
        </p:spPr>
        <p:txBody>
          <a:bodyPr>
            <a:normAutofit fontScale="92500"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Jak se liší tradiční a moderní společnost?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Co je to skupina, co jí tvoří?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Jak jednotlivci vytvářejí komunitu a proč?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Jak dav a masa formují jednotlivce?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Jaké hodnoty společnost uznává a kde se to projevuje?</a:t>
            </a: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62130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034" y="103322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26. března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2348880"/>
            <a:ext cx="7056784" cy="3474720"/>
          </a:xfrm>
        </p:spPr>
        <p:txBody>
          <a:bodyPr>
            <a:normAutofit lnSpcReduction="10000"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1. </a:t>
            </a:r>
            <a:r>
              <a:rPr lang="cs-CZ" i="1" dirty="0" smtClean="0"/>
              <a:t>Tradiční vs. </a:t>
            </a:r>
            <a:r>
              <a:rPr lang="cs-CZ" i="1" dirty="0"/>
              <a:t>m</a:t>
            </a:r>
            <a:r>
              <a:rPr lang="cs-CZ" i="1" dirty="0" smtClean="0"/>
              <a:t>oderní společnost</a:t>
            </a: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2. </a:t>
            </a:r>
            <a:r>
              <a:rPr lang="cs-CZ" i="1" dirty="0" smtClean="0"/>
              <a:t>Dělba práce/profese </a:t>
            </a: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3. </a:t>
            </a:r>
            <a:r>
              <a:rPr lang="cs-CZ" i="1" dirty="0" smtClean="0"/>
              <a:t>Skupina/komunita</a:t>
            </a:r>
            <a:endParaRPr lang="cs-CZ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cs-CZ" i="1" dirty="0"/>
              <a:t>4</a:t>
            </a:r>
            <a:r>
              <a:rPr lang="cs-CZ" i="1" dirty="0" smtClean="0"/>
              <a:t>. Sociální stratifikace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i="1" dirty="0"/>
              <a:t>5</a:t>
            </a:r>
            <a:r>
              <a:rPr lang="cs-CZ" i="1" dirty="0" smtClean="0"/>
              <a:t>. </a:t>
            </a:r>
            <a:r>
              <a:rPr lang="cs-CZ" i="1" dirty="0" smtClean="0"/>
              <a:t>Rituály/hodnoty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i="1" dirty="0" smtClean="0"/>
              <a:t>6. Sociologie náboženství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94296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034" y="103322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3.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2348880"/>
            <a:ext cx="6400800" cy="3474720"/>
          </a:xfrm>
        </p:spPr>
        <p:txBody>
          <a:bodyPr/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Jak je moc legitimizována a uplatňována? </a:t>
            </a:r>
            <a:endParaRPr lang="cs-CZ" dirty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Kdo je marginalizován a jak se to projevuje?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Proč se zabývat menšinami? </a:t>
            </a:r>
            <a:endParaRPr lang="cs-CZ" dirty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Co sociologii naučil feminismus?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909672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13249</TotalTime>
  <Words>505</Words>
  <Application>Microsoft Office PowerPoint</Application>
  <PresentationFormat>Předvádění na obrazovce (4:3)</PresentationFormat>
  <Paragraphs>101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Aerodynamika</vt:lpstr>
      <vt:lpstr>Základy sociologie II</vt:lpstr>
      <vt:lpstr>Prezentace aplikace PowerPoint</vt:lpstr>
      <vt:lpstr> </vt:lpstr>
      <vt:lpstr>Co, jak a proč</vt:lpstr>
      <vt:lpstr>1. Základní pojmy</vt:lpstr>
      <vt:lpstr>12. března</vt:lpstr>
      <vt:lpstr>2. Společnost</vt:lpstr>
      <vt:lpstr>26. března</vt:lpstr>
      <vt:lpstr> 3. Moc</vt:lpstr>
      <vt:lpstr>9. dubna</vt:lpstr>
      <vt:lpstr>4. Komunikace</vt:lpstr>
      <vt:lpstr>23. dubna</vt:lpstr>
      <vt:lpstr>5. Vývoj, výchova, vzdělávání</vt:lpstr>
      <vt:lpstr>7. května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sociologie II</dc:title>
  <dc:creator>uzivatel</dc:creator>
  <cp:lastModifiedBy>uzivatel</cp:lastModifiedBy>
  <cp:revision>27</cp:revision>
  <dcterms:created xsi:type="dcterms:W3CDTF">2019-02-01T19:34:50Z</dcterms:created>
  <dcterms:modified xsi:type="dcterms:W3CDTF">2019-02-13T14:15:29Z</dcterms:modified>
</cp:coreProperties>
</file>