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69" r:id="rId2"/>
    <p:sldId id="375" r:id="rId3"/>
    <p:sldId id="376" r:id="rId4"/>
    <p:sldId id="370" r:id="rId5"/>
    <p:sldId id="379" r:id="rId6"/>
    <p:sldId id="373" r:id="rId7"/>
    <p:sldId id="378" r:id="rId8"/>
    <p:sldId id="380" r:id="rId9"/>
    <p:sldId id="381" r:id="rId10"/>
    <p:sldId id="382" r:id="rId11"/>
    <p:sldId id="383" r:id="rId12"/>
    <p:sldId id="384" r:id="rId13"/>
    <p:sldId id="385" r:id="rId14"/>
    <p:sldId id="386" r:id="rId15"/>
  </p:sldIdLst>
  <p:sldSz cx="12192000" cy="6858000"/>
  <p:notesSz cx="6808788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Výchozí oddíl" id="{AE4BC1E1-AE5E-44F7-9824-0ADB7D717B55}">
          <p14:sldIdLst>
            <p14:sldId id="342"/>
            <p14:sldId id="257"/>
            <p14:sldId id="269"/>
            <p14:sldId id="258"/>
            <p14:sldId id="259"/>
            <p14:sldId id="260"/>
            <p14:sldId id="261"/>
            <p14:sldId id="262"/>
            <p14:sldId id="263"/>
            <p14:sldId id="333"/>
            <p14:sldId id="334"/>
            <p14:sldId id="361"/>
            <p14:sldId id="335"/>
            <p14:sldId id="340"/>
            <p14:sldId id="341"/>
            <p14:sldId id="344"/>
            <p14:sldId id="343"/>
            <p14:sldId id="345"/>
            <p14:sldId id="346"/>
            <p14:sldId id="347"/>
            <p14:sldId id="348"/>
            <p14:sldId id="308"/>
            <p14:sldId id="327"/>
            <p14:sldId id="310"/>
            <p14:sldId id="311"/>
            <p14:sldId id="312"/>
            <p14:sldId id="315"/>
            <p14:sldId id="316"/>
            <p14:sldId id="314"/>
            <p14:sldId id="313"/>
            <p14:sldId id="317"/>
            <p14:sldId id="319"/>
            <p14:sldId id="328"/>
            <p14:sldId id="329"/>
            <p14:sldId id="330"/>
            <p14:sldId id="332"/>
            <p14:sldId id="349"/>
            <p14:sldId id="350"/>
            <p14:sldId id="351"/>
            <p14:sldId id="303"/>
          </p14:sldIdLst>
        </p14:section>
        <p14:section name="Oddíl bez názvu" id="{35CE6EBA-CD4F-4277-B5C6-ED463D84E4C7}">
          <p14:sldIdLst>
            <p14:sldId id="292"/>
            <p14:sldId id="294"/>
            <p14:sldId id="352"/>
            <p14:sldId id="355"/>
            <p14:sldId id="353"/>
            <p14:sldId id="354"/>
            <p14:sldId id="297"/>
            <p14:sldId id="356"/>
            <p14:sldId id="298"/>
            <p14:sldId id="299"/>
            <p14:sldId id="300"/>
            <p14:sldId id="301"/>
            <p14:sldId id="358"/>
            <p14:sldId id="359"/>
            <p14:sldId id="357"/>
            <p14:sldId id="295"/>
            <p14:sldId id="296"/>
            <p14:sldId id="264"/>
            <p14:sldId id="265"/>
            <p14:sldId id="266"/>
            <p14:sldId id="267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360"/>
            <p14:sldId id="325"/>
            <p14:sldId id="324"/>
            <p14:sldId id="362"/>
            <p14:sldId id="268"/>
            <p14:sldId id="285"/>
            <p14:sldId id="367"/>
            <p14:sldId id="286"/>
            <p14:sldId id="364"/>
            <p14:sldId id="288"/>
            <p14:sldId id="363"/>
            <p14:sldId id="290"/>
            <p14:sldId id="289"/>
            <p14:sldId id="291"/>
            <p14:sldId id="365"/>
            <p14:sldId id="369"/>
            <p14:sldId id="375"/>
            <p14:sldId id="376"/>
            <p14:sldId id="370"/>
            <p14:sldId id="379"/>
            <p14:sldId id="373"/>
            <p14:sldId id="378"/>
            <p14:sldId id="380"/>
            <p14:sldId id="381"/>
            <p14:sldId id="382"/>
            <p14:sldId id="383"/>
            <p14:sldId id="384"/>
            <p14:sldId id="385"/>
            <p14:sldId id="386"/>
            <p14:sldId id="388"/>
            <p14:sldId id="395"/>
            <p14:sldId id="396"/>
            <p14:sldId id="397"/>
            <p14:sldId id="398"/>
            <p14:sldId id="392"/>
            <p14:sldId id="389"/>
            <p14:sldId id="393"/>
            <p14:sldId id="394"/>
          </p14:sldIdLst>
        </p14:section>
        <p14:section name="Oddíl bez názvu" id="{6872D01D-46A7-496A-A9F6-0E1BC2C90144}">
          <p14:sldIdLst>
            <p14:sldId id="372"/>
            <p14:sldId id="415"/>
            <p14:sldId id="416"/>
            <p14:sldId id="417"/>
            <p14:sldId id="418"/>
            <p14:sldId id="420"/>
            <p14:sldId id="421"/>
            <p14:sldId id="403"/>
            <p14:sldId id="404"/>
            <p14:sldId id="399"/>
            <p14:sldId id="400"/>
            <p14:sldId id="401"/>
            <p14:sldId id="402"/>
            <p14:sldId id="405"/>
            <p14:sldId id="406"/>
            <p14:sldId id="407"/>
            <p14:sldId id="409"/>
            <p14:sldId id="410"/>
            <p14:sldId id="411"/>
            <p14:sldId id="412"/>
            <p14:sldId id="413"/>
            <p14:sldId id="414"/>
            <p14:sldId id="41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99"/>
    <a:srgbClr val="00FFFF"/>
    <a:srgbClr val="FF33CC"/>
    <a:srgbClr val="FF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90" autoAdjust="0"/>
    <p:restoredTop sz="77825" autoAdjust="0"/>
  </p:normalViewPr>
  <p:slideViewPr>
    <p:cSldViewPr snapToGrid="0">
      <p:cViewPr varScale="1">
        <p:scale>
          <a:sx n="99" d="100"/>
          <a:sy n="99" d="100"/>
        </p:scale>
        <p:origin x="-1507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357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4710C-89AA-407C-A28B-3F7CDC5D1E8E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879" y="4784835"/>
            <a:ext cx="54470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6737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C0596-CD26-426B-875B-3F0D4BEAE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98296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Vyučování je činnost učitele, který různými formami</a:t>
            </a:r>
            <a:r>
              <a:rPr lang="cs-CZ" baseline="0" dirty="0" smtClean="0"/>
              <a:t> a </a:t>
            </a:r>
            <a:r>
              <a:rPr lang="cs-CZ" baseline="0" dirty="0" err="1" smtClean="0"/>
              <a:t>metodamia</a:t>
            </a:r>
            <a:r>
              <a:rPr lang="cs-CZ" baseline="0" dirty="0" smtClean="0"/>
              <a:t> v souladu s pedagogickými zásadami ovlivňuje chování dítěte ve snaze o trvalou změnu v jeho vědomí a chování</a:t>
            </a:r>
          </a:p>
          <a:p>
            <a:r>
              <a:rPr lang="cs-CZ" baseline="0" dirty="0" smtClean="0"/>
              <a:t>V konkrétních podmínkách školy naplňuje požadavky stanované kurikulem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01706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lphaLcParenR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02144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383613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95164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41047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52108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89312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24830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53844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631894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243500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30677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86D8992-8E32-4F4C-B1A8-FBD783B02946}" type="datetimeFigureOut">
              <a:rPr lang="cs-CZ" smtClean="0"/>
              <a:pPr/>
              <a:t>15.11.2020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UČITEL A PROCES VYUČOVÁNÍ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Dítě jako subjekt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5858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0"/>
            <a:ext cx="9956800" cy="1143000"/>
          </a:xfrm>
        </p:spPr>
        <p:txBody>
          <a:bodyPr/>
          <a:lstStyle/>
          <a:p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7818" y="974294"/>
            <a:ext cx="11471564" cy="588370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FIXAČNÍ</a:t>
            </a:r>
          </a:p>
          <a:p>
            <a:pPr marL="36576" indent="0">
              <a:buNone/>
            </a:pPr>
            <a:r>
              <a:rPr lang="cs-CZ" b="1" dirty="0" smtClean="0">
                <a:solidFill>
                  <a:srgbClr val="FF6699"/>
                </a:solidFill>
              </a:rPr>
              <a:t>1</a:t>
            </a:r>
            <a:r>
              <a:rPr lang="cs-CZ" b="1" dirty="0">
                <a:solidFill>
                  <a:srgbClr val="FF6699"/>
                </a:solidFill>
              </a:rPr>
              <a:t>.  NÁCVIČNÉ  </a:t>
            </a:r>
            <a:r>
              <a:rPr lang="cs-CZ" dirty="0" smtClean="0"/>
              <a:t>a </a:t>
            </a:r>
            <a:r>
              <a:rPr lang="cs-CZ" dirty="0">
                <a:solidFill>
                  <a:srgbClr val="00B0F0"/>
                </a:solidFill>
              </a:rPr>
              <a:t>2.  ZDOKONALOVACÍ -ZPEVŇUJÍCÍ</a:t>
            </a:r>
          </a:p>
          <a:p>
            <a:pPr>
              <a:buFontTx/>
              <a:buChar char="-"/>
            </a:pPr>
            <a:r>
              <a:rPr lang="cs-CZ" dirty="0" smtClean="0"/>
              <a:t>postup </a:t>
            </a:r>
            <a:r>
              <a:rPr lang="cs-CZ" dirty="0"/>
              <a:t>nácviku: 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komplexní </a:t>
            </a:r>
          </a:p>
          <a:p>
            <a:pPr lvl="1">
              <a:buFontTx/>
              <a:buChar char="-"/>
            </a:pPr>
            <a:r>
              <a:rPr lang="cs-CZ" dirty="0" smtClean="0"/>
              <a:t>analyticko-syntetický </a:t>
            </a:r>
          </a:p>
          <a:p>
            <a:pPr lvl="1">
              <a:buFontTx/>
              <a:buChar char="-"/>
            </a:pPr>
            <a:r>
              <a:rPr lang="cs-CZ" dirty="0" smtClean="0"/>
              <a:t>synteticko-analytický  </a:t>
            </a:r>
          </a:p>
          <a:p>
            <a:pPr lvl="1">
              <a:buFontTx/>
              <a:buChar char="-"/>
            </a:pPr>
            <a:r>
              <a:rPr lang="cs-CZ" dirty="0" smtClean="0"/>
              <a:t>progresivní </a:t>
            </a:r>
            <a:r>
              <a:rPr lang="cs-CZ" dirty="0"/>
              <a:t>spojování částí v celek</a:t>
            </a:r>
          </a:p>
          <a:p>
            <a:r>
              <a:rPr lang="cs-CZ" dirty="0"/>
              <a:t>! podpůrné prostředky - pomoci provést dovednost !</a:t>
            </a:r>
          </a:p>
          <a:p>
            <a:r>
              <a:rPr lang="cs-CZ" b="1" u="sng" dirty="0" smtClean="0"/>
              <a:t>metody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>
                <a:solidFill>
                  <a:srgbClr val="92D050"/>
                </a:solidFill>
              </a:rPr>
              <a:t>KONTRASTU</a:t>
            </a:r>
          </a:p>
          <a:p>
            <a:pPr lvl="1"/>
            <a:r>
              <a:rPr lang="cs-CZ" dirty="0" smtClean="0">
                <a:solidFill>
                  <a:srgbClr val="92D050"/>
                </a:solidFill>
              </a:rPr>
              <a:t>MANIPULACE</a:t>
            </a:r>
            <a:r>
              <a:rPr lang="cs-CZ" dirty="0" smtClean="0"/>
              <a:t> </a:t>
            </a:r>
            <a:r>
              <a:rPr lang="cs-CZ" dirty="0"/>
              <a:t>- kinestetická stimulace, 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rgbClr val="92D050"/>
                </a:solidFill>
              </a:rPr>
              <a:t>ZPĚTNÁ </a:t>
            </a:r>
            <a:r>
              <a:rPr lang="cs-CZ" dirty="0">
                <a:solidFill>
                  <a:srgbClr val="92D050"/>
                </a:solidFill>
              </a:rPr>
              <a:t>INFORMACE </a:t>
            </a:r>
            <a:r>
              <a:rPr lang="cs-CZ" dirty="0"/>
              <a:t>- korekce (slovní, taktilní) KDY? 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rgbClr val="92D050"/>
                </a:solidFill>
              </a:rPr>
              <a:t>OPAKOVÁNÍ</a:t>
            </a:r>
            <a:endParaRPr lang="cs-CZ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8932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fixační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7819" y="1600201"/>
            <a:ext cx="11762508" cy="4525963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00B0F0"/>
                </a:solidFill>
              </a:rPr>
              <a:t>2.  ZDOKONALOVACÍ - ZPEVŇUJÍCÍ</a:t>
            </a:r>
          </a:p>
          <a:p>
            <a:pPr marL="36576" indent="0">
              <a:buNone/>
            </a:pPr>
            <a:r>
              <a:rPr lang="cs-CZ" dirty="0" smtClean="0"/>
              <a:t>	Časoprostorové </a:t>
            </a:r>
            <a:r>
              <a:rPr lang="cs-CZ" dirty="0"/>
              <a:t>členění : koncentrovaně </a:t>
            </a:r>
            <a:r>
              <a:rPr lang="cs-CZ" dirty="0" smtClean="0"/>
              <a:t>….</a:t>
            </a:r>
            <a:r>
              <a:rPr lang="cs-CZ" dirty="0"/>
              <a:t>disperzně </a:t>
            </a:r>
            <a:r>
              <a:rPr lang="cs-CZ" dirty="0" smtClean="0"/>
              <a:t>										(</a:t>
            </a:r>
            <a:r>
              <a:rPr lang="cs-CZ" dirty="0"/>
              <a:t>rozptýleně)</a:t>
            </a:r>
          </a:p>
          <a:p>
            <a:r>
              <a:rPr lang="cs-CZ" dirty="0"/>
              <a:t>Parametry - stálé / proměnlivé </a:t>
            </a:r>
            <a:endParaRPr lang="cs-CZ" dirty="0" smtClean="0"/>
          </a:p>
          <a:p>
            <a:r>
              <a:rPr lang="cs-CZ" dirty="0" smtClean="0"/>
              <a:t>Přídavný </a:t>
            </a:r>
            <a:r>
              <a:rPr lang="cs-CZ" dirty="0"/>
              <a:t>odpor- ano/ne</a:t>
            </a:r>
          </a:p>
          <a:p>
            <a:r>
              <a:rPr lang="cs-CZ" dirty="0"/>
              <a:t>Laktátové - oxidativní krytí: </a:t>
            </a:r>
            <a:endParaRPr lang="cs-CZ" dirty="0" smtClean="0"/>
          </a:p>
          <a:p>
            <a:pPr lvl="1"/>
            <a:r>
              <a:rPr lang="cs-CZ" dirty="0" smtClean="0"/>
              <a:t>souvisle </a:t>
            </a:r>
            <a:r>
              <a:rPr lang="cs-CZ" dirty="0"/>
              <a:t>/přerušovaně </a:t>
            </a:r>
            <a:endParaRPr lang="cs-CZ" dirty="0" smtClean="0"/>
          </a:p>
          <a:p>
            <a:pPr marL="448056" lvl="1" indent="0">
              <a:buNone/>
            </a:pPr>
            <a:r>
              <a:rPr lang="cs-CZ" dirty="0" smtClean="0"/>
              <a:t>(</a:t>
            </a:r>
            <a:r>
              <a:rPr lang="cs-CZ" dirty="0"/>
              <a:t>střídavé zatížení) </a:t>
            </a:r>
            <a:endParaRPr lang="cs-CZ" dirty="0" smtClean="0"/>
          </a:p>
          <a:p>
            <a:pPr marL="448056" lvl="1" indent="0">
              <a:buNone/>
            </a:pPr>
            <a:r>
              <a:rPr lang="cs-CZ" dirty="0" smtClean="0"/>
              <a:t>intenzita </a:t>
            </a:r>
            <a:r>
              <a:rPr lang="cs-CZ" dirty="0"/>
              <a:t>stálá / kolísavá</a:t>
            </a:r>
          </a:p>
        </p:txBody>
      </p:sp>
    </p:spTree>
    <p:extLst>
      <p:ext uri="{BB962C8B-B14F-4D97-AF65-F5344CB8AC3E}">
        <p14:creationId xmlns="" xmlns:p14="http://schemas.microsoft.com/office/powerpoint/2010/main" val="2429812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DIAGNOSTICKÉ - HODNOTÍCÍ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- úvodní</a:t>
            </a:r>
            <a:endParaRPr lang="cs-CZ" dirty="0"/>
          </a:p>
          <a:p>
            <a:r>
              <a:rPr lang="cs-CZ" dirty="0"/>
              <a:t>-</a:t>
            </a:r>
            <a:r>
              <a:rPr lang="cs-CZ" dirty="0" smtClean="0"/>
              <a:t>průběžné</a:t>
            </a:r>
          </a:p>
          <a:p>
            <a:r>
              <a:rPr lang="cs-CZ" dirty="0" smtClean="0"/>
              <a:t> -</a:t>
            </a:r>
            <a:r>
              <a:rPr lang="cs-CZ" dirty="0"/>
              <a:t>konečné</a:t>
            </a:r>
          </a:p>
          <a:p>
            <a:endParaRPr lang="cs-CZ" dirty="0"/>
          </a:p>
          <a:p>
            <a:r>
              <a:rPr lang="cs-CZ" dirty="0"/>
              <a:t>DIAGNOSTIKA – </a:t>
            </a:r>
            <a:r>
              <a:rPr lang="cs-CZ" dirty="0" smtClean="0"/>
              <a:t>běžná </a:t>
            </a:r>
            <a:r>
              <a:rPr lang="cs-CZ" dirty="0"/>
              <a:t>– v pedagogickém procesu výzkum – standardizované metody</a:t>
            </a:r>
          </a:p>
          <a:p>
            <a:r>
              <a:rPr lang="cs-CZ" b="1" dirty="0">
                <a:solidFill>
                  <a:srgbClr val="00FFFF"/>
                </a:solidFill>
              </a:rPr>
              <a:t>TV – TESTOVÁNÍ </a:t>
            </a:r>
            <a:r>
              <a:rPr lang="cs-CZ" dirty="0"/>
              <a:t>– pohybové schopnosti dovednosti</a:t>
            </a:r>
          </a:p>
        </p:txBody>
      </p:sp>
    </p:spTree>
    <p:extLst>
      <p:ext uri="{BB962C8B-B14F-4D97-AF65-F5344CB8AC3E}">
        <p14:creationId xmlns="" xmlns:p14="http://schemas.microsoft.com/office/powerpoint/2010/main" val="706791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 ZÁSADY: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Komenský…</a:t>
            </a:r>
          </a:p>
          <a:p>
            <a:pPr lvl="1"/>
            <a:r>
              <a:rPr lang="cs-CZ" dirty="0" smtClean="0"/>
              <a:t>zajímavosti</a:t>
            </a:r>
            <a:r>
              <a:rPr lang="cs-CZ" dirty="0"/>
              <a:t>, aktivity </a:t>
            </a:r>
            <a:endParaRPr lang="cs-CZ" dirty="0" smtClean="0"/>
          </a:p>
          <a:p>
            <a:pPr lvl="1"/>
            <a:r>
              <a:rPr lang="cs-CZ" dirty="0" smtClean="0"/>
              <a:t>názornosti </a:t>
            </a:r>
          </a:p>
          <a:p>
            <a:pPr lvl="1"/>
            <a:r>
              <a:rPr lang="cs-CZ" dirty="0" smtClean="0"/>
              <a:t>postupnosti </a:t>
            </a:r>
          </a:p>
          <a:p>
            <a:pPr lvl="1"/>
            <a:r>
              <a:rPr lang="cs-CZ" dirty="0" smtClean="0"/>
              <a:t>přiměřenosti </a:t>
            </a:r>
          </a:p>
          <a:p>
            <a:pPr lvl="1"/>
            <a:r>
              <a:rPr lang="cs-CZ" dirty="0" smtClean="0"/>
              <a:t>soustavnosti </a:t>
            </a:r>
          </a:p>
          <a:p>
            <a:pPr lvl="1"/>
            <a:r>
              <a:rPr lang="cs-CZ" dirty="0" smtClean="0"/>
              <a:t>trvalosti </a:t>
            </a:r>
            <a:r>
              <a:rPr lang="cs-CZ" dirty="0"/>
              <a:t>….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32765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KOMPLEX: VYUČOVACÍ  (DIDAKTICKÉ)  STYLY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příkazový                                              </a:t>
            </a:r>
            <a:endParaRPr lang="cs-CZ" dirty="0" smtClean="0"/>
          </a:p>
          <a:p>
            <a:r>
              <a:rPr lang="cs-CZ" dirty="0" smtClean="0"/>
              <a:t>úkolový </a:t>
            </a:r>
            <a:r>
              <a:rPr lang="cs-CZ" dirty="0"/>
              <a:t>(praktický)                             </a:t>
            </a:r>
            <a:endParaRPr lang="cs-CZ" dirty="0" smtClean="0"/>
          </a:p>
          <a:p>
            <a:r>
              <a:rPr lang="cs-CZ" dirty="0"/>
              <a:t>reciproční</a:t>
            </a:r>
          </a:p>
          <a:p>
            <a:r>
              <a:rPr lang="cs-CZ" dirty="0"/>
              <a:t>s nabídkou </a:t>
            </a:r>
            <a:endParaRPr lang="cs-CZ" dirty="0" smtClean="0"/>
          </a:p>
          <a:p>
            <a:r>
              <a:rPr lang="cs-CZ" dirty="0"/>
              <a:t>se sebehodnocením </a:t>
            </a:r>
            <a:endParaRPr lang="cs-CZ" dirty="0" smtClean="0"/>
          </a:p>
          <a:p>
            <a:r>
              <a:rPr lang="cs-CZ" dirty="0"/>
              <a:t>s řízeným objevováním </a:t>
            </a:r>
            <a:endParaRPr lang="cs-CZ" dirty="0" smtClean="0"/>
          </a:p>
          <a:p>
            <a:r>
              <a:rPr lang="cs-CZ" dirty="0" smtClean="0"/>
              <a:t>se </a:t>
            </a:r>
            <a:r>
              <a:rPr lang="cs-CZ" dirty="0"/>
              <a:t>samostatným objevováním </a:t>
            </a:r>
            <a:r>
              <a:rPr lang="cs-CZ" dirty="0" smtClean="0"/>
              <a:t>                              </a:t>
            </a:r>
          </a:p>
          <a:p>
            <a:r>
              <a:rPr lang="cs-CZ" dirty="0" smtClean="0"/>
              <a:t>se </a:t>
            </a:r>
            <a:r>
              <a:rPr lang="cs-CZ" dirty="0"/>
              <a:t>samostatným řešením</a:t>
            </a:r>
          </a:p>
        </p:txBody>
      </p:sp>
    </p:spTree>
    <p:extLst>
      <p:ext uri="{BB962C8B-B14F-4D97-AF65-F5344CB8AC3E}">
        <p14:creationId xmlns="" xmlns:p14="http://schemas.microsoft.com/office/powerpoint/2010/main" val="1004102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ál 10"/>
          <p:cNvSpPr/>
          <p:nvPr/>
        </p:nvSpPr>
        <p:spPr>
          <a:xfrm>
            <a:off x="4641272" y="846137"/>
            <a:ext cx="7481455" cy="31172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UČITEL - jako subjekt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886691"/>
            <a:ext cx="9956800" cy="5971309"/>
          </a:xfrm>
        </p:spPr>
        <p:txBody>
          <a:bodyPr>
            <a:normAutofit/>
          </a:bodyPr>
          <a:lstStyle/>
          <a:p>
            <a:pPr marL="2148840" lvl="8" indent="0">
              <a:buNone/>
            </a:pPr>
            <a:r>
              <a:rPr lang="cs-CZ" sz="1800" dirty="0" smtClean="0"/>
              <a:t>osobnost </a:t>
            </a:r>
            <a:r>
              <a:rPr lang="cs-CZ" sz="1800" dirty="0"/>
              <a:t>+ kvalifikace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funkce učitelské profese </a:t>
            </a:r>
            <a:endParaRPr lang="cs-CZ" dirty="0" smtClean="0"/>
          </a:p>
          <a:p>
            <a:pPr lvl="1"/>
            <a:r>
              <a:rPr lang="cs-CZ" dirty="0" smtClean="0"/>
              <a:t>výchovné </a:t>
            </a:r>
          </a:p>
          <a:p>
            <a:pPr lvl="1"/>
            <a:r>
              <a:rPr lang="cs-CZ" dirty="0" smtClean="0"/>
              <a:t>vzdělávací </a:t>
            </a:r>
          </a:p>
          <a:p>
            <a:pPr lvl="1"/>
            <a:r>
              <a:rPr lang="cs-CZ" dirty="0" err="1" smtClean="0"/>
              <a:t>řídící+organizátorské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plánovací+projektivní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administrativní+ekonomické</a:t>
            </a:r>
            <a:endParaRPr lang="cs-CZ" dirty="0"/>
          </a:p>
          <a:p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1440873" y="908484"/>
            <a:ext cx="1136072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4950692" y="1313620"/>
            <a:ext cx="3452091" cy="128847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8415486" y="1335403"/>
            <a:ext cx="3255817" cy="1369363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6794501" y="2498073"/>
            <a:ext cx="3216564" cy="1134739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5554516" y="1634690"/>
            <a:ext cx="2814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Osobnost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Genetika + prostředí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8857095" y="1779883"/>
            <a:ext cx="2638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Kvalifikace - studium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923356" y="2932786"/>
            <a:ext cx="1947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empirie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94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0"/>
            <a:ext cx="9956800" cy="1143000"/>
          </a:xfrm>
        </p:spPr>
        <p:txBody>
          <a:bodyPr/>
          <a:lstStyle/>
          <a:p>
            <a:r>
              <a:rPr lang="cs-CZ" dirty="0"/>
              <a:t>Předpoklady a schopnosti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239982"/>
            <a:ext cx="9956800" cy="4525963"/>
          </a:xfrm>
        </p:spPr>
        <p:txBody>
          <a:bodyPr/>
          <a:lstStyle/>
          <a:p>
            <a:r>
              <a:rPr lang="cs-CZ" dirty="0"/>
              <a:t> typ osobnosti - cholerik...</a:t>
            </a:r>
          </a:p>
          <a:p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21673" y="2022763"/>
            <a:ext cx="3352804" cy="43226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/>
              <a:t>tělov</a:t>
            </a:r>
            <a:r>
              <a:rPr lang="cs-CZ" sz="2800" dirty="0"/>
              <a:t>.+</a:t>
            </a:r>
            <a:r>
              <a:rPr lang="cs-CZ" sz="2800" dirty="0" err="1"/>
              <a:t>pedag</a:t>
            </a:r>
            <a:r>
              <a:rPr lang="cs-CZ" sz="2800" dirty="0"/>
              <a:t>. zaměřenost: prestiž zájem vztah k dětem</a:t>
            </a:r>
          </a:p>
        </p:txBody>
      </p:sp>
      <p:sp>
        <p:nvSpPr>
          <p:cNvPr id="6" name="Ovál 5"/>
          <p:cNvSpPr/>
          <p:nvPr/>
        </p:nvSpPr>
        <p:spPr>
          <a:xfrm>
            <a:off x="6137565" y="2022763"/>
            <a:ext cx="3311235" cy="43226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SCHOPNOSTI DOVEDNOSTI pohybové didaktické percepční komunikační </a:t>
            </a:r>
            <a:r>
              <a:rPr lang="cs-CZ" sz="2400" dirty="0" err="1"/>
              <a:t>oragnizační</a:t>
            </a:r>
            <a:r>
              <a:rPr lang="cs-CZ" sz="2400" dirty="0"/>
              <a:t> tvůrčí akademické</a:t>
            </a:r>
          </a:p>
        </p:txBody>
      </p:sp>
      <p:sp>
        <p:nvSpPr>
          <p:cNvPr id="7" name="Ovál 6"/>
          <p:cNvSpPr/>
          <p:nvPr/>
        </p:nvSpPr>
        <p:spPr>
          <a:xfrm>
            <a:off x="3034145" y="2022763"/>
            <a:ext cx="3338949" cy="43226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VĚDOMOSTI obecné speciální</a:t>
            </a:r>
          </a:p>
        </p:txBody>
      </p:sp>
      <p:sp>
        <p:nvSpPr>
          <p:cNvPr id="5" name="Ovál 4"/>
          <p:cNvSpPr/>
          <p:nvPr/>
        </p:nvSpPr>
        <p:spPr>
          <a:xfrm>
            <a:off x="8797639" y="2022763"/>
            <a:ext cx="3416299" cy="43226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VLASTNOSTI </a:t>
            </a:r>
            <a:r>
              <a:rPr lang="cs-CZ" sz="2800" dirty="0" err="1"/>
              <a:t>mravní,volní</a:t>
            </a:r>
            <a:r>
              <a:rPr lang="cs-CZ" sz="2800" dirty="0"/>
              <a:t> ….</a:t>
            </a:r>
          </a:p>
        </p:txBody>
      </p:sp>
    </p:spTree>
    <p:extLst>
      <p:ext uri="{BB962C8B-B14F-4D97-AF65-F5344CB8AC3E}">
        <p14:creationId xmlns="" xmlns:p14="http://schemas.microsoft.com/office/powerpoint/2010/main" val="49059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učitelů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424566"/>
            <a:ext cx="11055927" cy="5160817"/>
          </a:xfrm>
        </p:spPr>
        <p:txBody>
          <a:bodyPr>
            <a:normAutofit/>
          </a:bodyPr>
          <a:lstStyle/>
          <a:p>
            <a:pPr lvl="1"/>
            <a:r>
              <a:rPr lang="cs-CZ" sz="3200" dirty="0" smtClean="0">
                <a:solidFill>
                  <a:srgbClr val="FF0000"/>
                </a:solidFill>
              </a:rPr>
              <a:t>DOMINANTNÍ  </a:t>
            </a:r>
            <a:r>
              <a:rPr lang="cs-CZ" sz="3200" dirty="0">
                <a:solidFill>
                  <a:srgbClr val="FF0000"/>
                </a:solidFill>
              </a:rPr>
              <a:t>- INTEGRATIVNÍ </a:t>
            </a:r>
            <a:r>
              <a:rPr lang="cs-CZ" sz="3200" dirty="0" smtClean="0">
                <a:solidFill>
                  <a:srgbClr val="FF0000"/>
                </a:solidFill>
              </a:rPr>
              <a:t>- </a:t>
            </a:r>
            <a:r>
              <a:rPr lang="cs-CZ" sz="3200" dirty="0">
                <a:solidFill>
                  <a:srgbClr val="FF0000"/>
                </a:solidFill>
              </a:rPr>
              <a:t>NEUTRÁLNÍ</a:t>
            </a:r>
          </a:p>
          <a:p>
            <a:pPr lvl="1"/>
            <a:r>
              <a:rPr lang="cs-CZ" sz="3200" dirty="0">
                <a:solidFill>
                  <a:srgbClr val="FFFF00"/>
                </a:solidFill>
              </a:rPr>
              <a:t>AUTORITATIVNÍ  – DEMOKRATICKÝ </a:t>
            </a:r>
            <a:r>
              <a:rPr lang="cs-CZ" sz="3200" dirty="0" smtClean="0">
                <a:solidFill>
                  <a:srgbClr val="FFFF00"/>
                </a:solidFill>
              </a:rPr>
              <a:t>- </a:t>
            </a:r>
            <a:r>
              <a:rPr lang="cs-CZ" sz="3200" dirty="0">
                <a:solidFill>
                  <a:srgbClr val="FFFF00"/>
                </a:solidFill>
              </a:rPr>
              <a:t>LIBERÁLNÍ   </a:t>
            </a:r>
          </a:p>
          <a:p>
            <a:pPr lvl="1"/>
            <a:r>
              <a:rPr lang="cs-CZ" sz="3200" dirty="0">
                <a:solidFill>
                  <a:srgbClr val="00FFFF"/>
                </a:solidFill>
              </a:rPr>
              <a:t>TRADICIONALISTA  - NOVÁTOR         </a:t>
            </a:r>
          </a:p>
          <a:p>
            <a:pPr lvl="1"/>
            <a:r>
              <a:rPr lang="cs-CZ" sz="3200" dirty="0"/>
              <a:t>DLE TEMPERAMENTU....</a:t>
            </a:r>
            <a:endParaRPr lang="cs-CZ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3120505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NEPŘÍMÉ: </a:t>
            </a:r>
            <a:endParaRPr lang="cs-CZ" dirty="0" smtClean="0">
              <a:solidFill>
                <a:srgbClr val="FF0000"/>
              </a:solidFill>
            </a:endParaRPr>
          </a:p>
          <a:p>
            <a:pPr lvl="1"/>
            <a:r>
              <a:rPr lang="cs-CZ" dirty="0" smtClean="0"/>
              <a:t>- </a:t>
            </a:r>
            <a:r>
              <a:rPr lang="cs-CZ" dirty="0"/>
              <a:t>plánování </a:t>
            </a:r>
            <a:endParaRPr lang="cs-CZ" dirty="0" smtClean="0"/>
          </a:p>
          <a:p>
            <a:pPr lvl="2"/>
            <a:r>
              <a:rPr lang="cs-CZ" dirty="0" smtClean="0"/>
              <a:t>rok – </a:t>
            </a:r>
            <a:r>
              <a:rPr lang="cs-CZ" dirty="0"/>
              <a:t>období, svátky, akce.... </a:t>
            </a:r>
            <a:endParaRPr lang="cs-CZ" dirty="0" smtClean="0"/>
          </a:p>
          <a:p>
            <a:pPr lvl="2"/>
            <a:r>
              <a:rPr lang="cs-CZ" dirty="0" smtClean="0"/>
              <a:t>období</a:t>
            </a:r>
            <a:r>
              <a:rPr lang="cs-CZ" dirty="0"/>
              <a:t>, </a:t>
            </a:r>
            <a:r>
              <a:rPr lang="cs-CZ" dirty="0" err="1"/>
              <a:t>tématický</a:t>
            </a:r>
            <a:r>
              <a:rPr lang="cs-CZ" dirty="0"/>
              <a:t> celek.... </a:t>
            </a:r>
            <a:endParaRPr lang="cs-CZ" dirty="0" smtClean="0"/>
          </a:p>
          <a:p>
            <a:pPr lvl="2"/>
            <a:r>
              <a:rPr lang="cs-CZ" dirty="0" smtClean="0"/>
              <a:t>den</a:t>
            </a:r>
            <a:r>
              <a:rPr lang="cs-CZ" dirty="0"/>
              <a:t>, jednotlivé aktivity...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PŘÍMÉ </a:t>
            </a:r>
            <a:r>
              <a:rPr lang="cs-CZ" dirty="0"/>
              <a:t>- OVLIVŇOVACÍ  ČINNOSTI PROPOJENY S </a:t>
            </a:r>
            <a:r>
              <a:rPr lang="cs-CZ" dirty="0">
                <a:solidFill>
                  <a:srgbClr val="00B0F0"/>
                </a:solidFill>
              </a:rPr>
              <a:t>METODAMI </a:t>
            </a:r>
          </a:p>
          <a:p>
            <a:pPr lvl="1"/>
            <a:r>
              <a:rPr lang="cs-CZ" dirty="0"/>
              <a:t>záměrné a plánovité uspořádání učiva, vyučovacích a učebních činností, aby bylo co nejefektivněji dosaženo cíle 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VYUČOVACÍ A VÝCHOVNÉ ČINNOSTI </a:t>
            </a:r>
          </a:p>
        </p:txBody>
      </p:sp>
    </p:spTree>
    <p:extLst>
      <p:ext uri="{BB962C8B-B14F-4D97-AF65-F5344CB8AC3E}">
        <p14:creationId xmlns="" xmlns:p14="http://schemas.microsoft.com/office/powerpoint/2010/main" val="2028815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455" y="0"/>
            <a:ext cx="9956800" cy="1143000"/>
          </a:xfrm>
        </p:spPr>
        <p:txBody>
          <a:bodyPr/>
          <a:lstStyle/>
          <a:p>
            <a:r>
              <a:rPr lang="cs-CZ" dirty="0" smtClean="0"/>
              <a:t>VNĚJŠÍ PROJEVY UČITELE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6365" y="1593274"/>
            <a:ext cx="11845635" cy="5860472"/>
          </a:xfrm>
        </p:spPr>
        <p:txBody>
          <a:bodyPr>
            <a:normAutofit/>
          </a:bodyPr>
          <a:lstStyle/>
          <a:p>
            <a:r>
              <a:rPr lang="cs-CZ" b="1" dirty="0" smtClean="0"/>
              <a:t>Motivaci</a:t>
            </a:r>
            <a:endParaRPr lang="cs-CZ" dirty="0" smtClean="0"/>
          </a:p>
          <a:p>
            <a:r>
              <a:rPr lang="cs-CZ" b="1" dirty="0" smtClean="0"/>
              <a:t>Instrukci</a:t>
            </a:r>
            <a:endParaRPr lang="cs-CZ" dirty="0" smtClean="0"/>
          </a:p>
          <a:p>
            <a:r>
              <a:rPr lang="cs-CZ" b="1" dirty="0" smtClean="0"/>
              <a:t>Organizaci</a:t>
            </a:r>
            <a:endParaRPr lang="cs-CZ" dirty="0"/>
          </a:p>
          <a:p>
            <a:r>
              <a:rPr lang="cs-CZ" b="1" dirty="0"/>
              <a:t>Pozorování </a:t>
            </a:r>
            <a:r>
              <a:rPr lang="cs-CZ" b="1" dirty="0" smtClean="0"/>
              <a:t>dětí</a:t>
            </a:r>
            <a:endParaRPr lang="cs-CZ" dirty="0" smtClean="0"/>
          </a:p>
          <a:p>
            <a:r>
              <a:rPr lang="cs-CZ" b="1" dirty="0" smtClean="0"/>
              <a:t>Poskytnutí </a:t>
            </a:r>
            <a:r>
              <a:rPr lang="cs-CZ" b="1" dirty="0"/>
              <a:t>zpětné vazby a </a:t>
            </a:r>
            <a:r>
              <a:rPr lang="cs-CZ" b="1" dirty="0" smtClean="0"/>
              <a:t>korigování</a:t>
            </a:r>
            <a:endParaRPr lang="cs-CZ" sz="2300" dirty="0"/>
          </a:p>
          <a:p>
            <a:r>
              <a:rPr lang="cs-CZ" b="1" dirty="0" smtClean="0"/>
              <a:t>Hodnocení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95982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ál 6"/>
          <p:cNvSpPr/>
          <p:nvPr/>
        </p:nvSpPr>
        <p:spPr>
          <a:xfrm>
            <a:off x="8215745" y="2646219"/>
            <a:ext cx="3976255" cy="21197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879270" y="2646219"/>
            <a:ext cx="3976255" cy="21197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-96985" y="2646219"/>
            <a:ext cx="3976255" cy="21197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563" y="2332037"/>
            <a:ext cx="11402291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cs-CZ" sz="2800" dirty="0" smtClean="0"/>
          </a:p>
          <a:p>
            <a:pPr marL="36576" indent="0">
              <a:buNone/>
            </a:pPr>
            <a:r>
              <a:rPr lang="cs-CZ" sz="2800" dirty="0" smtClean="0"/>
              <a:t>PROJEKTOVÉ                   </a:t>
            </a:r>
            <a:r>
              <a:rPr lang="cs-CZ" sz="2800" dirty="0"/>
              <a:t>REALIZAČNÍ                         REFLEXIVNÍ </a:t>
            </a:r>
            <a:endParaRPr lang="cs-CZ" sz="2800" dirty="0" smtClean="0"/>
          </a:p>
          <a:p>
            <a:pPr marL="36576" indent="0">
              <a:buNone/>
            </a:pPr>
            <a:r>
              <a:rPr lang="cs-CZ" sz="2800" dirty="0" smtClean="0"/>
              <a:t>--------------------------------------------------------------------------------------------</a:t>
            </a:r>
            <a:endParaRPr lang="cs-CZ" sz="2800" dirty="0"/>
          </a:p>
          <a:p>
            <a:pPr marL="36576" indent="0">
              <a:buNone/>
            </a:pPr>
            <a:r>
              <a:rPr lang="cs-CZ" sz="2800" dirty="0" smtClean="0"/>
              <a:t>ROZHODOVACÍ                </a:t>
            </a:r>
            <a:r>
              <a:rPr lang="cs-CZ" sz="2800" dirty="0"/>
              <a:t>OVLIVŇOVACÍ                       KONTROLNÍ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95746" y="751392"/>
            <a:ext cx="99568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VYUČOVACÍ A VÝCHOVNÉ </a:t>
            </a:r>
            <a:r>
              <a:rPr lang="cs-CZ" dirty="0" smtClean="0"/>
              <a:t>ČINNOSTI</a:t>
            </a:r>
            <a:br>
              <a:rPr lang="cs-CZ" dirty="0" smtClean="0"/>
            </a:br>
            <a:r>
              <a:rPr lang="cs-CZ" dirty="0" smtClean="0"/>
              <a:t>UČITELSKÉ KOMPETENCE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28715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9616" y="194865"/>
            <a:ext cx="9956800" cy="1143000"/>
          </a:xfrm>
        </p:spPr>
        <p:txBody>
          <a:bodyPr/>
          <a:lstStyle/>
          <a:p>
            <a:r>
              <a:rPr lang="cs-CZ" dirty="0" smtClean="0"/>
              <a:t>Vyučovací metody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66246" y="1231720"/>
            <a:ext cx="3782298" cy="281471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SLOVNÍ</a:t>
            </a:r>
          </a:p>
          <a:p>
            <a:pPr algn="ctr"/>
            <a:r>
              <a:rPr lang="cs-CZ" sz="2400" dirty="0" err="1">
                <a:solidFill>
                  <a:schemeClr val="bg1"/>
                </a:solidFill>
              </a:rPr>
              <a:t>instrukce,popis</a:t>
            </a:r>
            <a:r>
              <a:rPr lang="cs-CZ" sz="2400" dirty="0" smtClean="0">
                <a:solidFill>
                  <a:schemeClr val="bg1"/>
                </a:solidFill>
              </a:rPr>
              <a:t>,</a:t>
            </a:r>
          </a:p>
          <a:p>
            <a:pPr algn="ctr"/>
            <a:r>
              <a:rPr lang="cs-CZ" sz="2400" dirty="0" err="1">
                <a:solidFill>
                  <a:schemeClr val="bg1"/>
                </a:solidFill>
              </a:rPr>
              <a:t>výklad,rozhovor</a:t>
            </a:r>
            <a:r>
              <a:rPr lang="cs-CZ" sz="2400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5" name="Ovál 4"/>
          <p:cNvSpPr/>
          <p:nvPr/>
        </p:nvSpPr>
        <p:spPr>
          <a:xfrm>
            <a:off x="3752272" y="1231720"/>
            <a:ext cx="3671455" cy="3186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  <a:r>
              <a:rPr lang="cs-CZ" sz="2400" dirty="0" smtClean="0"/>
              <a:t>NÁZORNÉ</a:t>
            </a:r>
          </a:p>
          <a:p>
            <a:pPr algn="ctr"/>
            <a:r>
              <a:rPr lang="cs-CZ" sz="2400" dirty="0"/>
              <a:t> demonstrace…  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7287488" y="1038874"/>
            <a:ext cx="4017820" cy="319347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PRAKTICKÉ</a:t>
            </a:r>
          </a:p>
          <a:p>
            <a:pPr algn="ctr"/>
            <a:r>
              <a:rPr lang="cs-CZ" sz="2800" dirty="0"/>
              <a:t> praktické cvičení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98755" y="4777366"/>
            <a:ext cx="1169324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Učitel:  motivační, expoziční, fixační, diagnostické 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Dítě</a:t>
            </a:r>
            <a:r>
              <a:rPr lang="cs-CZ" sz="2800" dirty="0"/>
              <a:t>:  seznamovací, nácvičné, zdokonalovací, zpevňující, hodnotící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2441733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81987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METODY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927" y="886691"/>
            <a:ext cx="11222182" cy="5652654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MOTIVAČNÍ</a:t>
            </a:r>
            <a:r>
              <a:rPr lang="cs-CZ" dirty="0"/>
              <a:t>  - vnitřní, </a:t>
            </a:r>
            <a:r>
              <a:rPr lang="cs-CZ" dirty="0" smtClean="0"/>
              <a:t>vnější /</a:t>
            </a:r>
            <a:r>
              <a:rPr lang="cs-CZ" dirty="0" err="1" smtClean="0"/>
              <a:t>potřeby,incentivy</a:t>
            </a:r>
            <a:r>
              <a:rPr lang="cs-CZ" dirty="0"/>
              <a:t>/ slovní, </a:t>
            </a:r>
            <a:r>
              <a:rPr lang="cs-CZ" dirty="0" smtClean="0"/>
              <a:t>	</a:t>
            </a:r>
            <a:r>
              <a:rPr lang="cs-CZ" dirty="0" smtClean="0">
                <a:solidFill>
                  <a:srgbClr val="00B0F0"/>
                </a:solidFill>
              </a:rPr>
              <a:t>praktická </a:t>
            </a:r>
            <a:r>
              <a:rPr lang="cs-CZ" dirty="0">
                <a:solidFill>
                  <a:srgbClr val="00B0F0"/>
                </a:solidFill>
              </a:rPr>
              <a:t>individuální zvládnutí, nesrovnávat, </a:t>
            </a:r>
            <a:r>
              <a:rPr lang="cs-CZ" dirty="0" smtClean="0">
                <a:solidFill>
                  <a:srgbClr val="00B0F0"/>
                </a:solidFill>
              </a:rPr>
              <a:t>uvědomovaný 	výběr</a:t>
            </a:r>
            <a:r>
              <a:rPr lang="cs-CZ" dirty="0">
                <a:solidFill>
                  <a:srgbClr val="00B0F0"/>
                </a:solidFill>
              </a:rPr>
              <a:t>, pozitivní prožitky, hodnoty, znalosti, </a:t>
            </a:r>
            <a:r>
              <a:rPr lang="cs-CZ" dirty="0" smtClean="0">
                <a:solidFill>
                  <a:srgbClr val="00B0F0"/>
                </a:solidFill>
              </a:rPr>
              <a:t>individuální 	přístup </a:t>
            </a:r>
          </a:p>
          <a:p>
            <a:pPr marL="36576" indent="0">
              <a:buNone/>
            </a:pPr>
            <a:endParaRPr lang="cs-CZ" dirty="0"/>
          </a:p>
          <a:p>
            <a:r>
              <a:rPr lang="cs-CZ" dirty="0">
                <a:solidFill>
                  <a:srgbClr val="FFFF00"/>
                </a:solidFill>
              </a:rPr>
              <a:t>EXPOZIČNÍ - PREZENTAČNÍ -</a:t>
            </a:r>
            <a:r>
              <a:rPr lang="cs-CZ" dirty="0"/>
              <a:t> SEZNAMOVACÍ</a:t>
            </a:r>
          </a:p>
          <a:p>
            <a:pPr marL="36576" indent="0">
              <a:buNone/>
            </a:pPr>
            <a:endParaRPr lang="cs-CZ" dirty="0" smtClean="0"/>
          </a:p>
          <a:p>
            <a:pPr marL="36576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ukázka </a:t>
            </a:r>
            <a:r>
              <a:rPr lang="cs-CZ" dirty="0">
                <a:solidFill>
                  <a:srgbClr val="00B0F0"/>
                </a:solidFill>
              </a:rPr>
              <a:t>- přímá, nepřímá…/ instrukce, </a:t>
            </a:r>
            <a:r>
              <a:rPr lang="cs-CZ" dirty="0" err="1">
                <a:solidFill>
                  <a:srgbClr val="00B0F0"/>
                </a:solidFill>
              </a:rPr>
              <a:t>popis,výklad,vysvětlení</a:t>
            </a:r>
            <a:r>
              <a:rPr lang="cs-CZ" dirty="0">
                <a:solidFill>
                  <a:srgbClr val="00B0F0"/>
                </a:solidFill>
              </a:rPr>
              <a:t>...</a:t>
            </a:r>
          </a:p>
          <a:p>
            <a:pPr marL="36576" indent="0">
              <a:buNone/>
            </a:pPr>
            <a:endParaRPr lang="cs-CZ" dirty="0" smtClean="0"/>
          </a:p>
          <a:p>
            <a:pPr marL="36576" indent="0">
              <a:buNone/>
            </a:pPr>
            <a:r>
              <a:rPr lang="cs-CZ" dirty="0" smtClean="0"/>
              <a:t>řízené </a:t>
            </a:r>
            <a:r>
              <a:rPr lang="cs-CZ" dirty="0"/>
              <a:t>- samostatné </a:t>
            </a:r>
            <a:r>
              <a:rPr lang="cs-CZ" dirty="0">
                <a:solidFill>
                  <a:srgbClr val="FF99FF"/>
                </a:solidFill>
              </a:rPr>
              <a:t>objevování</a:t>
            </a:r>
            <a:r>
              <a:rPr lang="cs-CZ" dirty="0"/>
              <a:t> </a:t>
            </a:r>
            <a:endParaRPr lang="cs-CZ" dirty="0" smtClean="0"/>
          </a:p>
          <a:p>
            <a:pPr marL="36576" indent="0">
              <a:buNone/>
            </a:pPr>
            <a:r>
              <a:rPr lang="cs-CZ" dirty="0"/>
              <a:t>	</a:t>
            </a:r>
            <a:r>
              <a:rPr lang="cs-CZ" dirty="0" smtClean="0"/>
              <a:t>			– </a:t>
            </a:r>
            <a:r>
              <a:rPr lang="cs-CZ" dirty="0"/>
              <a:t>(zadání cíle) – </a:t>
            </a:r>
            <a:r>
              <a:rPr lang="cs-CZ" dirty="0">
                <a:solidFill>
                  <a:srgbClr val="FF99FF"/>
                </a:solidFill>
              </a:rPr>
              <a:t>experimentace </a:t>
            </a:r>
          </a:p>
        </p:txBody>
      </p:sp>
    </p:spTree>
    <p:extLst>
      <p:ext uri="{BB962C8B-B14F-4D97-AF65-F5344CB8AC3E}">
        <p14:creationId xmlns="" xmlns:p14="http://schemas.microsoft.com/office/powerpoint/2010/main" val="3404620020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6568</TotalTime>
  <Words>376</Words>
  <Application>Microsoft Office PowerPoint</Application>
  <PresentationFormat>Vlastní</PresentationFormat>
  <Paragraphs>130</Paragraphs>
  <Slides>14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Technický</vt:lpstr>
      <vt:lpstr>UČITEL A PROCES VYUČOVÁNÍ</vt:lpstr>
      <vt:lpstr>UČITEL - jako subjekt </vt:lpstr>
      <vt:lpstr>Předpoklady a schopnosti </vt:lpstr>
      <vt:lpstr>Typy učitelů</vt:lpstr>
      <vt:lpstr>VYUČOVACÍ A VÝCHOVNÉ ČINNOSTI </vt:lpstr>
      <vt:lpstr>VNĚJŠÍ PROJEVY UČITELE</vt:lpstr>
      <vt:lpstr>VYUČOVACÍ A VÝCHOVNÉ ČINNOSTI UČITELSKÉ KOMPETENCE </vt:lpstr>
      <vt:lpstr>Vyučovací metody</vt:lpstr>
      <vt:lpstr> METODY:  </vt:lpstr>
      <vt:lpstr>Metody</vt:lpstr>
      <vt:lpstr>Metody fixační</vt:lpstr>
      <vt:lpstr>DIAGNOSTICKÉ - HODNOTÍCÍ</vt:lpstr>
      <vt:lpstr>DIDAKTICKÉ  ZÁSADY: </vt:lpstr>
      <vt:lpstr>KOMPLEX: VYUČOVACÍ  (DIDAKTICKÉ)  STYLY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tělesné výchovy pro MŠ</dc:title>
  <dc:creator>Ucitel</dc:creator>
  <cp:lastModifiedBy>Windows User</cp:lastModifiedBy>
  <cp:revision>171</cp:revision>
  <dcterms:created xsi:type="dcterms:W3CDTF">2018-09-25T10:09:13Z</dcterms:created>
  <dcterms:modified xsi:type="dcterms:W3CDTF">2020-11-15T18:30:06Z</dcterms:modified>
</cp:coreProperties>
</file>