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9" r:id="rId2"/>
    <p:sldId id="375" r:id="rId3"/>
    <p:sldId id="376" r:id="rId4"/>
    <p:sldId id="370" r:id="rId5"/>
    <p:sldId id="379" r:id="rId6"/>
    <p:sldId id="373" r:id="rId7"/>
    <p:sldId id="378" r:id="rId8"/>
    <p:sldId id="380" r:id="rId9"/>
    <p:sldId id="381" r:id="rId10"/>
    <p:sldId id="382" r:id="rId11"/>
    <p:sldId id="383" r:id="rId12"/>
    <p:sldId id="384" r:id="rId13"/>
    <p:sldId id="385" r:id="rId14"/>
    <p:sldId id="386" r:id="rId15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  <p14:sldId id="415"/>
            <p14:sldId id="416"/>
            <p14:sldId id="417"/>
            <p14:sldId id="418"/>
            <p14:sldId id="420"/>
            <p14:sldId id="421"/>
            <p14:sldId id="403"/>
            <p14:sldId id="404"/>
            <p14:sldId id="399"/>
            <p14:sldId id="400"/>
            <p14:sldId id="401"/>
            <p14:sldId id="402"/>
            <p14:sldId id="405"/>
            <p14:sldId id="406"/>
            <p14:sldId id="407"/>
            <p14:sldId id="409"/>
            <p14:sldId id="410"/>
            <p14:sldId id="411"/>
            <p14:sldId id="412"/>
            <p14:sldId id="413"/>
            <p14:sldId id="414"/>
            <p14:sldId id="41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90" autoAdjust="0"/>
    <p:restoredTop sz="77825" autoAdjust="0"/>
  </p:normalViewPr>
  <p:slideViewPr>
    <p:cSldViewPr snapToGrid="0">
      <p:cViewPr varScale="1">
        <p:scale>
          <a:sx n="99" d="100"/>
          <a:sy n="99" d="100"/>
        </p:scale>
        <p:origin x="-1507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357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Vyučování je činnost učitele, který různými formami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metodamia</a:t>
            </a:r>
            <a:r>
              <a:rPr lang="cs-CZ" baseline="0" dirty="0" smtClean="0"/>
              <a:t> v souladu s pedagogickými zásadami ovlivňuje chování dítěte ve snaze o trvalou změnu v jeho vědomí a chování</a:t>
            </a:r>
          </a:p>
          <a:p>
            <a:r>
              <a:rPr lang="cs-CZ" baseline="0" dirty="0" smtClean="0"/>
              <a:t>V konkrétních podmínkách školy naplňuje požadavky stanované kurikulem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01706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214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8361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516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104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5210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89312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2483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5384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63189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4350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3067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UČITEL A PROCES VYUČOVÁNÍ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Dítě jako subjekt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585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143000"/>
          </a:xfrm>
        </p:spPr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818" y="974294"/>
            <a:ext cx="11471564" cy="588370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FIXAČNÍ</a:t>
            </a:r>
          </a:p>
          <a:p>
            <a:pPr marL="36576" indent="0">
              <a:buNone/>
            </a:pPr>
            <a:r>
              <a:rPr lang="cs-CZ" b="1" dirty="0" smtClean="0">
                <a:solidFill>
                  <a:srgbClr val="FF6699"/>
                </a:solidFill>
              </a:rPr>
              <a:t>1</a:t>
            </a:r>
            <a:r>
              <a:rPr lang="cs-CZ" b="1" dirty="0">
                <a:solidFill>
                  <a:srgbClr val="FF6699"/>
                </a:solidFill>
              </a:rPr>
              <a:t>.  NÁCVIČNÉ  </a:t>
            </a:r>
            <a:r>
              <a:rPr lang="cs-CZ" dirty="0" smtClean="0"/>
              <a:t>a </a:t>
            </a:r>
            <a:r>
              <a:rPr lang="cs-CZ" dirty="0">
                <a:solidFill>
                  <a:srgbClr val="00B0F0"/>
                </a:solidFill>
              </a:rPr>
              <a:t>2.  ZDOKONALOVACÍ -ZPEVŇUJÍCÍ</a:t>
            </a:r>
          </a:p>
          <a:p>
            <a:pPr>
              <a:buFontTx/>
              <a:buChar char="-"/>
            </a:pPr>
            <a:r>
              <a:rPr lang="cs-CZ" dirty="0" smtClean="0"/>
              <a:t>postup </a:t>
            </a:r>
            <a:r>
              <a:rPr lang="cs-CZ" dirty="0"/>
              <a:t>nácviku: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komplexní </a:t>
            </a:r>
          </a:p>
          <a:p>
            <a:pPr lvl="1">
              <a:buFontTx/>
              <a:buChar char="-"/>
            </a:pPr>
            <a:r>
              <a:rPr lang="cs-CZ" dirty="0" smtClean="0"/>
              <a:t>analyticko-syntetický </a:t>
            </a:r>
          </a:p>
          <a:p>
            <a:pPr lvl="1">
              <a:buFontTx/>
              <a:buChar char="-"/>
            </a:pPr>
            <a:r>
              <a:rPr lang="cs-CZ" dirty="0" smtClean="0"/>
              <a:t>synteticko-analytický  </a:t>
            </a:r>
          </a:p>
          <a:p>
            <a:pPr lvl="1">
              <a:buFontTx/>
              <a:buChar char="-"/>
            </a:pPr>
            <a:r>
              <a:rPr lang="cs-CZ" dirty="0" smtClean="0"/>
              <a:t>progresivní </a:t>
            </a:r>
            <a:r>
              <a:rPr lang="cs-CZ" dirty="0"/>
              <a:t>spojování částí v celek</a:t>
            </a:r>
          </a:p>
          <a:p>
            <a:r>
              <a:rPr lang="cs-CZ" dirty="0"/>
              <a:t>! podpůrné prostředky - pomoci provést dovednost !</a:t>
            </a:r>
          </a:p>
          <a:p>
            <a:r>
              <a:rPr lang="cs-CZ" b="1" u="sng" dirty="0" smtClean="0"/>
              <a:t>metody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KONTRASTU</a:t>
            </a:r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MANIPULACE</a:t>
            </a:r>
            <a:r>
              <a:rPr lang="cs-CZ" dirty="0" smtClean="0"/>
              <a:t> </a:t>
            </a:r>
            <a:r>
              <a:rPr lang="cs-CZ" dirty="0"/>
              <a:t>- kinestetická stimulace,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ZPĚTNÁ </a:t>
            </a:r>
            <a:r>
              <a:rPr lang="cs-CZ" dirty="0">
                <a:solidFill>
                  <a:srgbClr val="92D050"/>
                </a:solidFill>
              </a:rPr>
              <a:t>INFORMACE </a:t>
            </a:r>
            <a:r>
              <a:rPr lang="cs-CZ" dirty="0"/>
              <a:t>- korekce (slovní, taktilní) KDY?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OPAKOVÁNÍ</a:t>
            </a:r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3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fixační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819" y="1600201"/>
            <a:ext cx="11762508" cy="4525963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2.  ZDOKONALOVACÍ - ZPEVŇUJÍCÍ</a:t>
            </a:r>
          </a:p>
          <a:p>
            <a:pPr marL="36576" indent="0">
              <a:buNone/>
            </a:pPr>
            <a:r>
              <a:rPr lang="cs-CZ" dirty="0" smtClean="0"/>
              <a:t>	Časoprostorové </a:t>
            </a:r>
            <a:r>
              <a:rPr lang="cs-CZ" dirty="0"/>
              <a:t>členění : koncentrovaně </a:t>
            </a:r>
            <a:r>
              <a:rPr lang="cs-CZ" dirty="0" smtClean="0"/>
              <a:t>….</a:t>
            </a:r>
            <a:r>
              <a:rPr lang="cs-CZ" dirty="0"/>
              <a:t>disperzně </a:t>
            </a:r>
            <a:r>
              <a:rPr lang="cs-CZ" dirty="0" smtClean="0"/>
              <a:t>										(</a:t>
            </a:r>
            <a:r>
              <a:rPr lang="cs-CZ" dirty="0"/>
              <a:t>rozptýleně)</a:t>
            </a:r>
          </a:p>
          <a:p>
            <a:r>
              <a:rPr lang="cs-CZ" dirty="0"/>
              <a:t>Parametry - stálé / proměnlivé </a:t>
            </a:r>
            <a:endParaRPr lang="cs-CZ" dirty="0" smtClean="0"/>
          </a:p>
          <a:p>
            <a:r>
              <a:rPr lang="cs-CZ" dirty="0" smtClean="0"/>
              <a:t>Přídavný </a:t>
            </a:r>
            <a:r>
              <a:rPr lang="cs-CZ" dirty="0"/>
              <a:t>odpor- ano/ne</a:t>
            </a:r>
          </a:p>
          <a:p>
            <a:r>
              <a:rPr lang="cs-CZ" dirty="0"/>
              <a:t>Laktátové - oxidativní krytí: </a:t>
            </a:r>
            <a:endParaRPr lang="cs-CZ" dirty="0" smtClean="0"/>
          </a:p>
          <a:p>
            <a:pPr lvl="1"/>
            <a:r>
              <a:rPr lang="cs-CZ" dirty="0" smtClean="0"/>
              <a:t>souvisle </a:t>
            </a:r>
            <a:r>
              <a:rPr lang="cs-CZ" dirty="0"/>
              <a:t>/přerušovaně </a:t>
            </a:r>
            <a:endParaRPr lang="cs-CZ" dirty="0" smtClean="0"/>
          </a:p>
          <a:p>
            <a:pPr marL="448056" lvl="1" indent="0">
              <a:buNone/>
            </a:pPr>
            <a:r>
              <a:rPr lang="cs-CZ" dirty="0" smtClean="0"/>
              <a:t>(</a:t>
            </a:r>
            <a:r>
              <a:rPr lang="cs-CZ" dirty="0"/>
              <a:t>střídavé zatížení) </a:t>
            </a:r>
            <a:endParaRPr lang="cs-CZ" dirty="0" smtClean="0"/>
          </a:p>
          <a:p>
            <a:pPr marL="448056" lvl="1" indent="0">
              <a:buNone/>
            </a:pPr>
            <a:r>
              <a:rPr lang="cs-CZ" dirty="0" smtClean="0"/>
              <a:t>intenzita </a:t>
            </a:r>
            <a:r>
              <a:rPr lang="cs-CZ" dirty="0"/>
              <a:t>stálá / kolísavá</a:t>
            </a:r>
          </a:p>
        </p:txBody>
      </p:sp>
    </p:spTree>
    <p:extLst>
      <p:ext uri="{BB962C8B-B14F-4D97-AF65-F5344CB8AC3E}">
        <p14:creationId xmlns="" xmlns:p14="http://schemas.microsoft.com/office/powerpoint/2010/main" val="242981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DIAGNOSTICKÉ - HODNOTÍCÍ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úvodní</a:t>
            </a:r>
            <a:endParaRPr lang="cs-CZ" dirty="0"/>
          </a:p>
          <a:p>
            <a:r>
              <a:rPr lang="cs-CZ" dirty="0"/>
              <a:t>-</a:t>
            </a:r>
            <a:r>
              <a:rPr lang="cs-CZ" dirty="0" smtClean="0"/>
              <a:t>průběžné</a:t>
            </a:r>
          </a:p>
          <a:p>
            <a:r>
              <a:rPr lang="cs-CZ" dirty="0" smtClean="0"/>
              <a:t> -</a:t>
            </a:r>
            <a:r>
              <a:rPr lang="cs-CZ" dirty="0"/>
              <a:t>konečné</a:t>
            </a:r>
          </a:p>
          <a:p>
            <a:endParaRPr lang="cs-CZ" dirty="0"/>
          </a:p>
          <a:p>
            <a:r>
              <a:rPr lang="cs-CZ" dirty="0"/>
              <a:t>DIAGNOSTIKA – </a:t>
            </a:r>
            <a:r>
              <a:rPr lang="cs-CZ" dirty="0" smtClean="0"/>
              <a:t>běžná </a:t>
            </a:r>
            <a:r>
              <a:rPr lang="cs-CZ" dirty="0"/>
              <a:t>– v pedagogickém procesu výzkum – standardizované metody</a:t>
            </a:r>
          </a:p>
          <a:p>
            <a:r>
              <a:rPr lang="cs-CZ" b="1" dirty="0">
                <a:solidFill>
                  <a:srgbClr val="00FFFF"/>
                </a:solidFill>
              </a:rPr>
              <a:t>TV – TESTOVÁNÍ </a:t>
            </a:r>
            <a:r>
              <a:rPr lang="cs-CZ" dirty="0"/>
              <a:t>– pohybové schopnosti dovednosti</a:t>
            </a:r>
          </a:p>
        </p:txBody>
      </p:sp>
    </p:spTree>
    <p:extLst>
      <p:ext uri="{BB962C8B-B14F-4D97-AF65-F5344CB8AC3E}">
        <p14:creationId xmlns="" xmlns:p14="http://schemas.microsoft.com/office/powerpoint/2010/main" val="70679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 ZÁSADY: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Komenský…</a:t>
            </a:r>
          </a:p>
          <a:p>
            <a:pPr lvl="1"/>
            <a:r>
              <a:rPr lang="cs-CZ" dirty="0" smtClean="0"/>
              <a:t>zajímavosti</a:t>
            </a:r>
            <a:r>
              <a:rPr lang="cs-CZ" dirty="0"/>
              <a:t>, aktivity </a:t>
            </a:r>
            <a:endParaRPr lang="cs-CZ" dirty="0" smtClean="0"/>
          </a:p>
          <a:p>
            <a:pPr lvl="1"/>
            <a:r>
              <a:rPr lang="cs-CZ" dirty="0" smtClean="0"/>
              <a:t>názornosti </a:t>
            </a:r>
          </a:p>
          <a:p>
            <a:pPr lvl="1"/>
            <a:r>
              <a:rPr lang="cs-CZ" dirty="0" smtClean="0"/>
              <a:t>postupnosti </a:t>
            </a:r>
          </a:p>
          <a:p>
            <a:pPr lvl="1"/>
            <a:r>
              <a:rPr lang="cs-CZ" dirty="0" smtClean="0"/>
              <a:t>přiměřenosti </a:t>
            </a:r>
          </a:p>
          <a:p>
            <a:pPr lvl="1"/>
            <a:r>
              <a:rPr lang="cs-CZ" dirty="0" smtClean="0"/>
              <a:t>soustavnosti </a:t>
            </a:r>
          </a:p>
          <a:p>
            <a:pPr lvl="1"/>
            <a:r>
              <a:rPr lang="cs-CZ" dirty="0" smtClean="0"/>
              <a:t>trvalosti </a:t>
            </a:r>
            <a:r>
              <a:rPr lang="cs-CZ" dirty="0"/>
              <a:t>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3276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KOMPLEX: VYUČOVACÍ  (DIDAKTICKÉ)  STYLY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příkazový                                              </a:t>
            </a:r>
            <a:endParaRPr lang="cs-CZ" dirty="0" smtClean="0"/>
          </a:p>
          <a:p>
            <a:r>
              <a:rPr lang="cs-CZ" dirty="0" smtClean="0"/>
              <a:t>úkolový </a:t>
            </a:r>
            <a:r>
              <a:rPr lang="cs-CZ" dirty="0"/>
              <a:t>(praktický)                             </a:t>
            </a:r>
            <a:endParaRPr lang="cs-CZ" dirty="0" smtClean="0"/>
          </a:p>
          <a:p>
            <a:r>
              <a:rPr lang="cs-CZ" dirty="0"/>
              <a:t>reciproční</a:t>
            </a:r>
          </a:p>
          <a:p>
            <a:r>
              <a:rPr lang="cs-CZ" dirty="0"/>
              <a:t>s nabídkou </a:t>
            </a:r>
            <a:endParaRPr lang="cs-CZ" dirty="0" smtClean="0"/>
          </a:p>
          <a:p>
            <a:r>
              <a:rPr lang="cs-CZ" dirty="0"/>
              <a:t>se sebehodnocením </a:t>
            </a:r>
            <a:endParaRPr lang="cs-CZ" dirty="0" smtClean="0"/>
          </a:p>
          <a:p>
            <a:r>
              <a:rPr lang="cs-CZ" dirty="0"/>
              <a:t>s řízeným objevováním 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/>
              <a:t>samostatným objevováním </a:t>
            </a:r>
            <a:r>
              <a:rPr lang="cs-CZ" dirty="0" smtClean="0"/>
              <a:t>                              </a:t>
            </a:r>
          </a:p>
          <a:p>
            <a:r>
              <a:rPr lang="cs-CZ" dirty="0" smtClean="0"/>
              <a:t>se </a:t>
            </a:r>
            <a:r>
              <a:rPr lang="cs-CZ" dirty="0"/>
              <a:t>samostatným řešením</a:t>
            </a:r>
          </a:p>
        </p:txBody>
      </p:sp>
    </p:spTree>
    <p:extLst>
      <p:ext uri="{BB962C8B-B14F-4D97-AF65-F5344CB8AC3E}">
        <p14:creationId xmlns="" xmlns:p14="http://schemas.microsoft.com/office/powerpoint/2010/main" val="100410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4641272" y="846137"/>
            <a:ext cx="7481455" cy="3117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UČITEL - jako subjekt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886691"/>
            <a:ext cx="9956800" cy="5971309"/>
          </a:xfrm>
        </p:spPr>
        <p:txBody>
          <a:bodyPr>
            <a:normAutofit/>
          </a:bodyPr>
          <a:lstStyle/>
          <a:p>
            <a:pPr marL="2148840" lvl="8" indent="0">
              <a:buNone/>
            </a:pPr>
            <a:r>
              <a:rPr lang="cs-CZ" sz="1800" dirty="0" smtClean="0"/>
              <a:t>osobnost </a:t>
            </a:r>
            <a:r>
              <a:rPr lang="cs-CZ" sz="1800" dirty="0"/>
              <a:t>+ kvalifikace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funkce učitelské profese </a:t>
            </a:r>
            <a:endParaRPr lang="cs-CZ" dirty="0" smtClean="0"/>
          </a:p>
          <a:p>
            <a:pPr lvl="1"/>
            <a:r>
              <a:rPr lang="cs-CZ" dirty="0" smtClean="0"/>
              <a:t>výchovné </a:t>
            </a:r>
          </a:p>
          <a:p>
            <a:pPr lvl="1"/>
            <a:r>
              <a:rPr lang="cs-CZ" dirty="0" smtClean="0"/>
              <a:t>vzdělávací </a:t>
            </a:r>
          </a:p>
          <a:p>
            <a:pPr lvl="1"/>
            <a:r>
              <a:rPr lang="cs-CZ" dirty="0" err="1" smtClean="0"/>
              <a:t>řídící+organizátorské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plánovací+projektivní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administrativní+ekonomické</a:t>
            </a:r>
            <a:endParaRPr lang="cs-CZ" dirty="0"/>
          </a:p>
          <a:p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440873" y="908484"/>
            <a:ext cx="1136072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950692" y="1313620"/>
            <a:ext cx="3452091" cy="12884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415486" y="1335403"/>
            <a:ext cx="3255817" cy="1369363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794501" y="2498073"/>
            <a:ext cx="3216564" cy="1134739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554516" y="1634690"/>
            <a:ext cx="281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Osobnost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Genetika + prostředí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857095" y="1779883"/>
            <a:ext cx="263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Kvalifikace - studium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23356" y="2932786"/>
            <a:ext cx="194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empirie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143000"/>
          </a:xfrm>
        </p:spPr>
        <p:txBody>
          <a:bodyPr/>
          <a:lstStyle/>
          <a:p>
            <a:r>
              <a:rPr lang="cs-CZ" dirty="0"/>
              <a:t>Předpoklady a schopnosti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39982"/>
            <a:ext cx="9956800" cy="4525963"/>
          </a:xfrm>
        </p:spPr>
        <p:txBody>
          <a:bodyPr/>
          <a:lstStyle/>
          <a:p>
            <a:r>
              <a:rPr lang="cs-CZ" dirty="0"/>
              <a:t> typ osobnosti - cholerik...</a:t>
            </a: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21673" y="2022763"/>
            <a:ext cx="3352804" cy="4322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/>
              <a:t>tělov</a:t>
            </a:r>
            <a:r>
              <a:rPr lang="cs-CZ" sz="2800" dirty="0"/>
              <a:t>.+</a:t>
            </a:r>
            <a:r>
              <a:rPr lang="cs-CZ" sz="2800" dirty="0" err="1"/>
              <a:t>pedag</a:t>
            </a:r>
            <a:r>
              <a:rPr lang="cs-CZ" sz="2800" dirty="0"/>
              <a:t>. zaměřenost: prestiž zájem vztah k dětem</a:t>
            </a:r>
          </a:p>
        </p:txBody>
      </p:sp>
      <p:sp>
        <p:nvSpPr>
          <p:cNvPr id="6" name="Ovál 5"/>
          <p:cNvSpPr/>
          <p:nvPr/>
        </p:nvSpPr>
        <p:spPr>
          <a:xfrm>
            <a:off x="6137565" y="2022763"/>
            <a:ext cx="3311235" cy="4322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SCHOPNOSTI DOVEDNOSTI pohybové didaktické percepční komunikační </a:t>
            </a:r>
            <a:r>
              <a:rPr lang="cs-CZ" sz="2400" dirty="0" err="1"/>
              <a:t>oragnizační</a:t>
            </a:r>
            <a:r>
              <a:rPr lang="cs-CZ" sz="2400" dirty="0"/>
              <a:t> tvůrčí akademické</a:t>
            </a:r>
          </a:p>
        </p:txBody>
      </p:sp>
      <p:sp>
        <p:nvSpPr>
          <p:cNvPr id="7" name="Ovál 6"/>
          <p:cNvSpPr/>
          <p:nvPr/>
        </p:nvSpPr>
        <p:spPr>
          <a:xfrm>
            <a:off x="3034145" y="2022763"/>
            <a:ext cx="3338949" cy="4322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VĚDOMOSTI obecné speciální</a:t>
            </a:r>
          </a:p>
        </p:txBody>
      </p:sp>
      <p:sp>
        <p:nvSpPr>
          <p:cNvPr id="5" name="Ovál 4"/>
          <p:cNvSpPr/>
          <p:nvPr/>
        </p:nvSpPr>
        <p:spPr>
          <a:xfrm>
            <a:off x="8797639" y="2022763"/>
            <a:ext cx="3416299" cy="4322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VLASTNOSTI </a:t>
            </a:r>
            <a:r>
              <a:rPr lang="cs-CZ" sz="2800" dirty="0" err="1"/>
              <a:t>mravní,volní</a:t>
            </a:r>
            <a:r>
              <a:rPr lang="cs-CZ" sz="2800" dirty="0"/>
              <a:t> ….</a:t>
            </a:r>
          </a:p>
        </p:txBody>
      </p:sp>
    </p:spTree>
    <p:extLst>
      <p:ext uri="{BB962C8B-B14F-4D97-AF65-F5344CB8AC3E}">
        <p14:creationId xmlns="" xmlns:p14="http://schemas.microsoft.com/office/powerpoint/2010/main" val="49059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424566"/>
            <a:ext cx="11055927" cy="5160817"/>
          </a:xfrm>
        </p:spPr>
        <p:txBody>
          <a:bodyPr>
            <a:normAutofit/>
          </a:bodyPr>
          <a:lstStyle/>
          <a:p>
            <a:pPr lvl="1"/>
            <a:r>
              <a:rPr lang="cs-CZ" sz="3200" dirty="0" smtClean="0">
                <a:solidFill>
                  <a:srgbClr val="FF0000"/>
                </a:solidFill>
              </a:rPr>
              <a:t>DOMINANTNÍ  </a:t>
            </a:r>
            <a:r>
              <a:rPr lang="cs-CZ" sz="3200" dirty="0">
                <a:solidFill>
                  <a:srgbClr val="FF0000"/>
                </a:solidFill>
              </a:rPr>
              <a:t>- INTEGRATIVNÍ </a:t>
            </a:r>
            <a:r>
              <a:rPr lang="cs-CZ" sz="3200" dirty="0" smtClean="0">
                <a:solidFill>
                  <a:srgbClr val="FF0000"/>
                </a:solidFill>
              </a:rPr>
              <a:t>- </a:t>
            </a:r>
            <a:r>
              <a:rPr lang="cs-CZ" sz="3200" dirty="0">
                <a:solidFill>
                  <a:srgbClr val="FF0000"/>
                </a:solidFill>
              </a:rPr>
              <a:t>NEUTRÁLNÍ</a:t>
            </a:r>
          </a:p>
          <a:p>
            <a:pPr lvl="1"/>
            <a:r>
              <a:rPr lang="cs-CZ" sz="3200" dirty="0">
                <a:solidFill>
                  <a:srgbClr val="FFFF00"/>
                </a:solidFill>
              </a:rPr>
              <a:t>AUTORITATIVNÍ  – DEMOKRATICKÝ </a:t>
            </a:r>
            <a:r>
              <a:rPr lang="cs-CZ" sz="3200" dirty="0" smtClean="0">
                <a:solidFill>
                  <a:srgbClr val="FFFF00"/>
                </a:solidFill>
              </a:rPr>
              <a:t>- </a:t>
            </a:r>
            <a:r>
              <a:rPr lang="cs-CZ" sz="3200" dirty="0">
                <a:solidFill>
                  <a:srgbClr val="FFFF00"/>
                </a:solidFill>
              </a:rPr>
              <a:t>LIBERÁLNÍ   </a:t>
            </a:r>
          </a:p>
          <a:p>
            <a:pPr lvl="1"/>
            <a:r>
              <a:rPr lang="cs-CZ" sz="3200" dirty="0">
                <a:solidFill>
                  <a:srgbClr val="00FFFF"/>
                </a:solidFill>
              </a:rPr>
              <a:t>TRADICIONALISTA  - NOVÁTOR         </a:t>
            </a:r>
          </a:p>
          <a:p>
            <a:pPr lvl="1"/>
            <a:r>
              <a:rPr lang="cs-CZ" sz="3200" dirty="0"/>
              <a:t>DLE TEMPERAMENTU....</a:t>
            </a:r>
            <a:endParaRPr lang="cs-CZ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2050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NEPŘÍMÉ: 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- </a:t>
            </a:r>
            <a:r>
              <a:rPr lang="cs-CZ" dirty="0"/>
              <a:t>plánování </a:t>
            </a:r>
            <a:endParaRPr lang="cs-CZ" dirty="0" smtClean="0"/>
          </a:p>
          <a:p>
            <a:pPr lvl="2"/>
            <a:r>
              <a:rPr lang="cs-CZ" dirty="0" smtClean="0"/>
              <a:t>rok – </a:t>
            </a:r>
            <a:r>
              <a:rPr lang="cs-CZ" dirty="0"/>
              <a:t>období, svátky, akce.... </a:t>
            </a:r>
            <a:endParaRPr lang="cs-CZ" dirty="0" smtClean="0"/>
          </a:p>
          <a:p>
            <a:pPr lvl="2"/>
            <a:r>
              <a:rPr lang="cs-CZ" dirty="0" smtClean="0"/>
              <a:t>období</a:t>
            </a:r>
            <a:r>
              <a:rPr lang="cs-CZ" dirty="0"/>
              <a:t>, </a:t>
            </a:r>
            <a:r>
              <a:rPr lang="cs-CZ" dirty="0" err="1"/>
              <a:t>tématický</a:t>
            </a:r>
            <a:r>
              <a:rPr lang="cs-CZ" dirty="0"/>
              <a:t> celek.... </a:t>
            </a:r>
            <a:endParaRPr lang="cs-CZ" dirty="0" smtClean="0"/>
          </a:p>
          <a:p>
            <a:pPr lvl="2"/>
            <a:r>
              <a:rPr lang="cs-CZ" dirty="0" smtClean="0"/>
              <a:t>den</a:t>
            </a:r>
            <a:r>
              <a:rPr lang="cs-CZ" dirty="0"/>
              <a:t>, jednotlivé aktivity...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PŘÍMÉ </a:t>
            </a:r>
            <a:r>
              <a:rPr lang="cs-CZ" dirty="0"/>
              <a:t>- OVLIVŇOVACÍ  ČINNOSTI PROPOJENY S </a:t>
            </a:r>
            <a:r>
              <a:rPr lang="cs-CZ" dirty="0">
                <a:solidFill>
                  <a:srgbClr val="00B0F0"/>
                </a:solidFill>
              </a:rPr>
              <a:t>METODAMI </a:t>
            </a:r>
          </a:p>
          <a:p>
            <a:pPr lvl="1"/>
            <a:r>
              <a:rPr lang="cs-CZ" dirty="0"/>
              <a:t>záměrné a plánovité uspořádání učiva, vyučovacích a učebních činností, aby bylo co nejefektivněji dosaženo cíle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VYUČOVACÍ A VÝCHOVNÉ ČINNOSTI </a:t>
            </a:r>
          </a:p>
        </p:txBody>
      </p:sp>
    </p:spTree>
    <p:extLst>
      <p:ext uri="{BB962C8B-B14F-4D97-AF65-F5344CB8AC3E}">
        <p14:creationId xmlns="" xmlns:p14="http://schemas.microsoft.com/office/powerpoint/2010/main" val="20288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455" y="0"/>
            <a:ext cx="9956800" cy="1143000"/>
          </a:xfrm>
        </p:spPr>
        <p:txBody>
          <a:bodyPr/>
          <a:lstStyle/>
          <a:p>
            <a:r>
              <a:rPr lang="cs-CZ" dirty="0" smtClean="0"/>
              <a:t>VNĚJŠÍ PROJEVY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365" y="1593274"/>
            <a:ext cx="11845635" cy="5860472"/>
          </a:xfrm>
        </p:spPr>
        <p:txBody>
          <a:bodyPr>
            <a:normAutofit/>
          </a:bodyPr>
          <a:lstStyle/>
          <a:p>
            <a:r>
              <a:rPr lang="cs-CZ" b="1" dirty="0" smtClean="0"/>
              <a:t>Motivaci</a:t>
            </a:r>
            <a:endParaRPr lang="cs-CZ" dirty="0" smtClean="0"/>
          </a:p>
          <a:p>
            <a:r>
              <a:rPr lang="cs-CZ" b="1" dirty="0" smtClean="0"/>
              <a:t>Instrukci</a:t>
            </a:r>
            <a:endParaRPr lang="cs-CZ" dirty="0" smtClean="0"/>
          </a:p>
          <a:p>
            <a:r>
              <a:rPr lang="cs-CZ" b="1" dirty="0" smtClean="0"/>
              <a:t>Organizaci</a:t>
            </a:r>
            <a:endParaRPr lang="cs-CZ" dirty="0"/>
          </a:p>
          <a:p>
            <a:r>
              <a:rPr lang="cs-CZ" b="1" dirty="0"/>
              <a:t>Pozorování </a:t>
            </a:r>
            <a:r>
              <a:rPr lang="cs-CZ" b="1" dirty="0" smtClean="0"/>
              <a:t>dětí</a:t>
            </a:r>
            <a:endParaRPr lang="cs-CZ" dirty="0" smtClean="0"/>
          </a:p>
          <a:p>
            <a:r>
              <a:rPr lang="cs-CZ" b="1" dirty="0" smtClean="0"/>
              <a:t>Poskytnutí </a:t>
            </a:r>
            <a:r>
              <a:rPr lang="cs-CZ" b="1" dirty="0"/>
              <a:t>zpětné vazby a </a:t>
            </a:r>
            <a:r>
              <a:rPr lang="cs-CZ" b="1" dirty="0" smtClean="0"/>
              <a:t>korigování</a:t>
            </a:r>
            <a:endParaRPr lang="cs-CZ" sz="2300" dirty="0"/>
          </a:p>
          <a:p>
            <a:r>
              <a:rPr lang="cs-CZ" b="1" dirty="0" smtClean="0"/>
              <a:t>Hodnocení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9598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8215745" y="2646219"/>
            <a:ext cx="3976255" cy="2119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879270" y="2646219"/>
            <a:ext cx="3976255" cy="2119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-96985" y="2646219"/>
            <a:ext cx="3976255" cy="2119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563" y="2332037"/>
            <a:ext cx="11402291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cs-CZ" sz="2800" dirty="0" smtClean="0"/>
          </a:p>
          <a:p>
            <a:pPr marL="36576" indent="0">
              <a:buNone/>
            </a:pPr>
            <a:r>
              <a:rPr lang="cs-CZ" sz="2800" dirty="0" smtClean="0"/>
              <a:t>PROJEKTOVÉ                   </a:t>
            </a:r>
            <a:r>
              <a:rPr lang="cs-CZ" sz="2800" dirty="0"/>
              <a:t>REALIZAČNÍ                         REFLEXIVNÍ </a:t>
            </a:r>
            <a:endParaRPr lang="cs-CZ" sz="2800" dirty="0" smtClean="0"/>
          </a:p>
          <a:p>
            <a:pPr marL="36576" indent="0">
              <a:buNone/>
            </a:pPr>
            <a:r>
              <a:rPr lang="cs-CZ" sz="2800" dirty="0" smtClean="0"/>
              <a:t>--------------------------------------------------------------------------------------------</a:t>
            </a:r>
            <a:endParaRPr lang="cs-CZ" sz="2800" dirty="0"/>
          </a:p>
          <a:p>
            <a:pPr marL="36576" indent="0">
              <a:buNone/>
            </a:pPr>
            <a:r>
              <a:rPr lang="cs-CZ" sz="2800" dirty="0" smtClean="0"/>
              <a:t>ROZHODOVACÍ                </a:t>
            </a:r>
            <a:r>
              <a:rPr lang="cs-CZ" sz="2800" dirty="0"/>
              <a:t>OVLIVŇOVACÍ                       KONTROLNÍ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95746" y="751392"/>
            <a:ext cx="99568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VYUČOVACÍ A VÝCHOVNÉ </a:t>
            </a:r>
            <a:r>
              <a:rPr lang="cs-CZ" dirty="0" smtClean="0"/>
              <a:t>ČINNOSTI</a:t>
            </a:r>
            <a:br>
              <a:rPr lang="cs-CZ" dirty="0" smtClean="0"/>
            </a:br>
            <a:r>
              <a:rPr lang="cs-CZ" dirty="0" smtClean="0"/>
              <a:t>UČITELSKÉ KOMPETENCE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2871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616" y="194865"/>
            <a:ext cx="9956800" cy="1143000"/>
          </a:xfrm>
        </p:spPr>
        <p:txBody>
          <a:bodyPr/>
          <a:lstStyle/>
          <a:p>
            <a:r>
              <a:rPr lang="cs-CZ" dirty="0" smtClean="0"/>
              <a:t>Vyučovací metody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66246" y="1231720"/>
            <a:ext cx="3782298" cy="28147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SLOVNÍ</a:t>
            </a:r>
          </a:p>
          <a:p>
            <a:pPr algn="ctr"/>
            <a:r>
              <a:rPr lang="cs-CZ" sz="2400" dirty="0" err="1">
                <a:solidFill>
                  <a:schemeClr val="bg1"/>
                </a:solidFill>
              </a:rPr>
              <a:t>instrukce,popis</a:t>
            </a:r>
            <a:r>
              <a:rPr lang="cs-CZ" sz="2400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cs-CZ" sz="2400" dirty="0" err="1">
                <a:solidFill>
                  <a:schemeClr val="bg1"/>
                </a:solidFill>
              </a:rPr>
              <a:t>výklad,rozhovor</a:t>
            </a:r>
            <a:r>
              <a:rPr lang="cs-CZ" sz="24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5" name="Ovál 4"/>
          <p:cNvSpPr/>
          <p:nvPr/>
        </p:nvSpPr>
        <p:spPr>
          <a:xfrm>
            <a:off x="3752272" y="1231720"/>
            <a:ext cx="3671455" cy="3186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  <a:r>
              <a:rPr lang="cs-CZ" sz="2400" dirty="0" smtClean="0"/>
              <a:t>NÁZORNÉ</a:t>
            </a:r>
          </a:p>
          <a:p>
            <a:pPr algn="ctr"/>
            <a:r>
              <a:rPr lang="cs-CZ" sz="2400" dirty="0"/>
              <a:t> demonstrace… 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287488" y="1038874"/>
            <a:ext cx="4017820" cy="31934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PRAKTICKÉ</a:t>
            </a:r>
          </a:p>
          <a:p>
            <a:pPr algn="ctr"/>
            <a:r>
              <a:rPr lang="cs-CZ" sz="2800" dirty="0"/>
              <a:t> praktické cvičení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98755" y="4777366"/>
            <a:ext cx="116932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Učitel:  motivační, expoziční, fixační, diagnostické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Dítě</a:t>
            </a:r>
            <a:r>
              <a:rPr lang="cs-CZ" sz="2800" dirty="0"/>
              <a:t>:  seznamovací, nácvičné, zdokonalovací, zpevňující, hodnotící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44173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81987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METODY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886691"/>
            <a:ext cx="11222182" cy="565265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MOTIVAČNÍ</a:t>
            </a:r>
            <a:r>
              <a:rPr lang="cs-CZ" dirty="0"/>
              <a:t>  - vnitřní, </a:t>
            </a:r>
            <a:r>
              <a:rPr lang="cs-CZ" dirty="0" smtClean="0"/>
              <a:t>vnější /</a:t>
            </a:r>
            <a:r>
              <a:rPr lang="cs-CZ" dirty="0" err="1" smtClean="0"/>
              <a:t>potřeby,incentivy</a:t>
            </a:r>
            <a:r>
              <a:rPr lang="cs-CZ" dirty="0"/>
              <a:t>/ slovní, </a:t>
            </a:r>
            <a:r>
              <a:rPr lang="cs-CZ" dirty="0" smtClean="0"/>
              <a:t>	</a:t>
            </a:r>
            <a:r>
              <a:rPr lang="cs-CZ" dirty="0" smtClean="0">
                <a:solidFill>
                  <a:srgbClr val="00B0F0"/>
                </a:solidFill>
              </a:rPr>
              <a:t>praktická </a:t>
            </a:r>
            <a:r>
              <a:rPr lang="cs-CZ" dirty="0">
                <a:solidFill>
                  <a:srgbClr val="00B0F0"/>
                </a:solidFill>
              </a:rPr>
              <a:t>individuální zvládnutí, nesrovnávat, </a:t>
            </a:r>
            <a:r>
              <a:rPr lang="cs-CZ" dirty="0" smtClean="0">
                <a:solidFill>
                  <a:srgbClr val="00B0F0"/>
                </a:solidFill>
              </a:rPr>
              <a:t>uvědomovaný 	výběr</a:t>
            </a:r>
            <a:r>
              <a:rPr lang="cs-CZ" dirty="0">
                <a:solidFill>
                  <a:srgbClr val="00B0F0"/>
                </a:solidFill>
              </a:rPr>
              <a:t>, pozitivní prožitky, hodnoty, znalosti, </a:t>
            </a:r>
            <a:r>
              <a:rPr lang="cs-CZ" dirty="0" smtClean="0">
                <a:solidFill>
                  <a:srgbClr val="00B0F0"/>
                </a:solidFill>
              </a:rPr>
              <a:t>individuální 	přístup 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EXPOZIČNÍ - PREZENTAČNÍ -</a:t>
            </a:r>
            <a:r>
              <a:rPr lang="cs-CZ" dirty="0"/>
              <a:t> SEZNAMOVACÍ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ukázka </a:t>
            </a:r>
            <a:r>
              <a:rPr lang="cs-CZ" dirty="0">
                <a:solidFill>
                  <a:srgbClr val="00B0F0"/>
                </a:solidFill>
              </a:rPr>
              <a:t>- přímá, nepřímá…/ instrukce, </a:t>
            </a:r>
            <a:r>
              <a:rPr lang="cs-CZ" dirty="0" err="1">
                <a:solidFill>
                  <a:srgbClr val="00B0F0"/>
                </a:solidFill>
              </a:rPr>
              <a:t>popis,výklad,vysvětlení</a:t>
            </a:r>
            <a:r>
              <a:rPr lang="cs-CZ" dirty="0">
                <a:solidFill>
                  <a:srgbClr val="00B0F0"/>
                </a:solidFill>
              </a:rPr>
              <a:t>...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řízené </a:t>
            </a:r>
            <a:r>
              <a:rPr lang="cs-CZ" dirty="0"/>
              <a:t>- samostatné </a:t>
            </a:r>
            <a:r>
              <a:rPr lang="cs-CZ" dirty="0">
                <a:solidFill>
                  <a:srgbClr val="FF99FF"/>
                </a:solidFill>
              </a:rPr>
              <a:t>objevování</a:t>
            </a:r>
            <a:r>
              <a:rPr lang="cs-CZ" dirty="0"/>
              <a:t> </a:t>
            </a:r>
            <a:endParaRPr lang="cs-CZ" dirty="0" smtClean="0"/>
          </a:p>
          <a:p>
            <a:pPr marL="36576" indent="0">
              <a:buNone/>
            </a:pPr>
            <a:r>
              <a:rPr lang="cs-CZ" dirty="0"/>
              <a:t>	</a:t>
            </a:r>
            <a:r>
              <a:rPr lang="cs-CZ" dirty="0" smtClean="0"/>
              <a:t>			– </a:t>
            </a:r>
            <a:r>
              <a:rPr lang="cs-CZ" dirty="0"/>
              <a:t>(zadání cíle) – </a:t>
            </a:r>
            <a:r>
              <a:rPr lang="cs-CZ" dirty="0">
                <a:solidFill>
                  <a:srgbClr val="FF99FF"/>
                </a:solidFill>
              </a:rPr>
              <a:t>experimentace </a:t>
            </a:r>
          </a:p>
        </p:txBody>
      </p:sp>
    </p:spTree>
    <p:extLst>
      <p:ext uri="{BB962C8B-B14F-4D97-AF65-F5344CB8AC3E}">
        <p14:creationId xmlns="" xmlns:p14="http://schemas.microsoft.com/office/powerpoint/2010/main" val="340462002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6568</TotalTime>
  <Words>376</Words>
  <Application>Microsoft Office PowerPoint</Application>
  <PresentationFormat>Vlastní</PresentationFormat>
  <Paragraphs>130</Paragraphs>
  <Slides>14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UČITEL A PROCES VYUČOVÁNÍ</vt:lpstr>
      <vt:lpstr>UČITEL - jako subjekt </vt:lpstr>
      <vt:lpstr>Předpoklady a schopnosti </vt:lpstr>
      <vt:lpstr>Typy učitelů</vt:lpstr>
      <vt:lpstr>VYUČOVACÍ A VÝCHOVNÉ ČINNOSTI </vt:lpstr>
      <vt:lpstr>VNĚJŠÍ PROJEVY UČITELE</vt:lpstr>
      <vt:lpstr>VYUČOVACÍ A VÝCHOVNÉ ČINNOSTI UČITELSKÉ KOMPETENCE </vt:lpstr>
      <vt:lpstr>Vyučovací metody</vt:lpstr>
      <vt:lpstr> METODY:  </vt:lpstr>
      <vt:lpstr>Metody</vt:lpstr>
      <vt:lpstr>Metody fixační</vt:lpstr>
      <vt:lpstr>DIAGNOSTICKÉ - HODNOTÍCÍ</vt:lpstr>
      <vt:lpstr>DIDAKTICKÉ  ZÁSADY: </vt:lpstr>
      <vt:lpstr>KOMPLEX: VYUČOVACÍ  (DIDAKTICKÉ)  STYLY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171</cp:revision>
  <dcterms:created xsi:type="dcterms:W3CDTF">2018-09-25T10:09:13Z</dcterms:created>
  <dcterms:modified xsi:type="dcterms:W3CDTF">2020-11-15T18:30:06Z</dcterms:modified>
</cp:coreProperties>
</file>