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86" r:id="rId3"/>
    <p:sldId id="271" r:id="rId4"/>
    <p:sldId id="275" r:id="rId5"/>
    <p:sldId id="298" r:id="rId6"/>
    <p:sldId id="300" r:id="rId7"/>
    <p:sldId id="288" r:id="rId8"/>
    <p:sldId id="289" r:id="rId9"/>
    <p:sldId id="280" r:id="rId10"/>
    <p:sldId id="295" r:id="rId11"/>
    <p:sldId id="296" r:id="rId12"/>
    <p:sldId id="291" r:id="rId13"/>
    <p:sldId id="292" r:id="rId14"/>
    <p:sldId id="293" r:id="rId15"/>
    <p:sldId id="290" r:id="rId16"/>
    <p:sldId id="301" r:id="rId17"/>
    <p:sldId id="299" r:id="rId18"/>
    <p:sldId id="294" r:id="rId19"/>
  </p:sldIdLst>
  <p:sldSz cx="12192000" cy="6858000"/>
  <p:notesSz cx="6858000" cy="11049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2D40"/>
    <a:srgbClr val="D22C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C69D86-DD20-0F5B-42B0-AA3EB7497E3A}" v="1592" dt="2019-11-18T12:20:09.306"/>
    <p1510:client id="{1DBE8392-0E15-3E85-978A-DAA4DC7E5795}" v="233" dt="2020-01-31T08:46:53.119"/>
    <p1510:client id="{20E26192-1AF6-D856-1D75-EC3EF1F866B8}" v="120" dt="2020-01-31T13:25:11.731"/>
    <p1510:client id="{2160BA13-65C9-886F-6BA6-6563F817BB4E}" v="166" dt="2020-02-03T07:09:03.557"/>
    <p1510:client id="{241592E0-AE60-4A1E-A049-80727B2A22B1}" v="181" dt="2020-02-03T09:28:28.193"/>
    <p1510:client id="{4AC2589E-15E2-A5A1-FF6C-42576A2D8728}" v="7" dt="2020-01-30T12:04:57.150"/>
    <p1510:client id="{4E108F17-7FAD-4FFB-AB51-F2C6F2D3BA60}" v="86" dt="2020-01-30T14:13:54.647"/>
    <p1510:client id="{66311270-360F-95D5-3C38-D2748597A093}" v="9" dt="2019-11-14T14:13:24.229"/>
    <p1510:client id="{81E1A8B2-467A-283A-12C2-80E19062005C}" v="25" dt="2019-11-13T13:54:01.575"/>
    <p1510:client id="{A13D6A28-E647-8F3F-B122-867DAE1E17B0}" v="1162" dt="2020-01-31T12:38:58.970"/>
    <p1510:client id="{BFD2577B-8F07-BF90-52DE-6702C7CD190E}" v="244" dt="2020-01-31T10:21:22.847"/>
    <p1510:client id="{CE1F42A0-78B5-211E-1FBD-01A2E3E4BC72}" v="204" dt="2020-01-31T13:10:58.115"/>
    <p1510:client id="{DB3629B3-1BED-E116-0BFD-5F3F31E01A2B}" v="1017" dt="2020-01-31T09:58:56.882"/>
    <p1510:client id="{E0C88BCF-34F8-9D1E-F902-DA3ED09E7446}" v="271" dt="2020-01-31T10:56:39.738"/>
    <p1510:client id="{E8444BBC-7038-D902-FCB3-343CC093366F}" v="4" dt="2020-02-03T09:40:42.718"/>
    <p1510:client id="{EA242753-B2A1-475F-745D-BB6868615CE8}" v="155" dt="2020-01-31T09:54:05.748"/>
    <p1510:client id="{EB14F544-3B5A-4537-9FED-ED216B96FF27}" v="1" dt="2020-01-31T07:59:12.450"/>
    <p1510:client id="{ED95819B-356A-123D-C6B1-9833EF305A1F}" v="239" dt="2019-11-14T15:13:49.254"/>
    <p1510:client id="{F6981B47-4820-9AE3-B0B6-5819920EFAD9}" v="12" dt="2020-01-31T13:23:17.7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8EF687-8659-44A5-B987-DB47E3AA8D81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DBC47E-BD00-42F4-B95C-2B987241CB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4909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133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>
              <a:cs typeface="Calibri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0372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 - základní sou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0551C6D1-EC0E-4BE1-8EEE-AD0BFE03FC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23" y="435829"/>
            <a:ext cx="6408162" cy="1981120"/>
          </a:xfrm>
          <a:prstGeom prst="rect">
            <a:avLst/>
          </a:prstGeom>
        </p:spPr>
      </p:pic>
      <p:sp>
        <p:nvSpPr>
          <p:cNvPr id="9" name="Nadpis 8">
            <a:extLst>
              <a:ext uri="{FF2B5EF4-FFF2-40B4-BE49-F238E27FC236}">
                <a16:creationId xmlns:a16="http://schemas.microsoft.com/office/drawing/2014/main" id="{9C465973-12C9-4E7E-B3E7-339819B8DE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54807" y="3468467"/>
            <a:ext cx="6232376" cy="151896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vložíte nadpis.</a:t>
            </a:r>
          </a:p>
        </p:txBody>
      </p:sp>
      <p:sp>
        <p:nvSpPr>
          <p:cNvPr id="6" name="Zástupný symbol pro text 14">
            <a:extLst>
              <a:ext uri="{FF2B5EF4-FFF2-40B4-BE49-F238E27FC236}">
                <a16:creationId xmlns:a16="http://schemas.microsoft.com/office/drawing/2014/main" id="{6D621A1B-64B8-4E2C-9F7C-619F6D16DF8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54807" y="4987429"/>
            <a:ext cx="6218237" cy="974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cs-CZ"/>
              <a:t>Kliknutím vložíte podnadpis.</a:t>
            </a:r>
          </a:p>
        </p:txBody>
      </p:sp>
      <p:sp>
        <p:nvSpPr>
          <p:cNvPr id="7" name="Zástupný symbol pro text 14">
            <a:extLst>
              <a:ext uri="{FF2B5EF4-FFF2-40B4-BE49-F238E27FC236}">
                <a16:creationId xmlns:a16="http://schemas.microsoft.com/office/drawing/2014/main" id="{3CBD455F-1540-428D-A023-C87A83F6C53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554806" y="2805732"/>
            <a:ext cx="6218237" cy="5214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D22D4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cs-CZ"/>
              <a:t>Kliknutím vložíte název základní součásti.</a:t>
            </a:r>
          </a:p>
          <a:p>
            <a:pPr lvl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8894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356F0D-8BFD-494A-8220-002D1C5E33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rgbClr val="D22D4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cs-CZ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0BA097-ED2B-4036-B097-8C187A6622E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067300" y="457200"/>
            <a:ext cx="6172200" cy="5411788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D22D40"/>
              </a:buClr>
              <a:buFont typeface="Wingdings" panose="05000000000000000000" pitchFamily="2" charset="2"/>
              <a:buChar char="§"/>
              <a:defRPr sz="3200">
                <a:latin typeface="+mn-lt"/>
                <a:cs typeface="Arial" panose="020B0604020202020204" pitchFamily="34" charset="0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vložíte text.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C587ECA-5355-4449-8467-B73118C0A2B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vložíte text.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7051C28-CB18-4E15-84A8-0937D20E8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0867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55FAB65-B0A7-4575-8846-11158687D38E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2881948" y="30924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vložíte obrázek.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224AE90-7605-4DC5-9CC0-F95158D6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text 4">
            <a:extLst>
              <a:ext uri="{FF2B5EF4-FFF2-40B4-BE49-F238E27FC236}">
                <a16:creationId xmlns:a16="http://schemas.microsoft.com/office/drawing/2014/main" id="{276D1917-8BCB-4A56-9BA7-03075193B5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881948" y="5298620"/>
            <a:ext cx="6172200" cy="5687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rgbClr val="D22C40"/>
              </a:buClr>
              <a:buFont typeface="Wingdings" panose="05000000000000000000" pitchFamily="2" charset="2"/>
              <a:buNone/>
              <a:defRPr sz="18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cs-CZ"/>
              <a:t>Kliknutím vložíte text.</a:t>
            </a:r>
          </a:p>
        </p:txBody>
      </p:sp>
    </p:spTree>
    <p:extLst>
      <p:ext uri="{BB962C8B-B14F-4D97-AF65-F5344CB8AC3E}">
        <p14:creationId xmlns:p14="http://schemas.microsoft.com/office/powerpoint/2010/main" val="2618544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ní snímek -  bez základní sou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0551C6D1-EC0E-4BE1-8EEE-AD0BFE03FC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23" y="450943"/>
            <a:ext cx="6408162" cy="1981120"/>
          </a:xfrm>
          <a:prstGeom prst="rect">
            <a:avLst/>
          </a:prstGeom>
        </p:spPr>
      </p:pic>
      <p:sp>
        <p:nvSpPr>
          <p:cNvPr id="10" name="Nadpis 9">
            <a:extLst>
              <a:ext uri="{FF2B5EF4-FFF2-40B4-BE49-F238E27FC236}">
                <a16:creationId xmlns:a16="http://schemas.microsoft.com/office/drawing/2014/main" id="{1FAEE400-C3C4-4524-978A-6626FFC80C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30487" y="2962276"/>
            <a:ext cx="6218789" cy="77845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cs-CZ"/>
              <a:t>Kliknutím vložíte nadpis.</a:t>
            </a:r>
          </a:p>
        </p:txBody>
      </p:sp>
      <p:sp>
        <p:nvSpPr>
          <p:cNvPr id="15" name="Zástupný symbol pro text 14">
            <a:extLst>
              <a:ext uri="{FF2B5EF4-FFF2-40B4-BE49-F238E27FC236}">
                <a16:creationId xmlns:a16="http://schemas.microsoft.com/office/drawing/2014/main" id="{6D164CCE-6D73-466D-BEB5-04B11A83900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630487" y="3906326"/>
            <a:ext cx="6218237" cy="974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cs-CZ"/>
              <a:t>Kliknutím vložíte podnadpis.</a:t>
            </a:r>
          </a:p>
        </p:txBody>
      </p:sp>
    </p:spTree>
    <p:extLst>
      <p:ext uri="{BB962C8B-B14F-4D97-AF65-F5344CB8AC3E}">
        <p14:creationId xmlns:p14="http://schemas.microsoft.com/office/powerpoint/2010/main" val="3586122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DF5AC-44B8-4E3E-8B0A-4EDD76AF99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cs-CZ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D34E2D-EE31-4DC0-9247-4DBF2ED796C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>
            <a:noFill/>
          </a:ln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cs-CZ"/>
              <a:t>Kliknutím vložíte text.</a:t>
            </a:r>
          </a:p>
          <a:p>
            <a:pPr lvl="1"/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4A8E963-122F-4D71-8C04-B01D8F9A5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C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63CC5780-97A7-4892-810D-637664206204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0834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DF5AC-44B8-4E3E-8B0A-4EDD76AF99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cs-CZ"/>
              <a:t>Kliknutím vložíte nadpis.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4A8E963-122F-4D71-8C04-B01D8F9A5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C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63CC5780-97A7-4892-810D-637664206204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36F267A-BE8F-4FE3-A8F2-A3A14D7F58D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836738"/>
            <a:ext cx="10515600" cy="43053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C4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cs-CZ"/>
              <a:t>Kliknutím vložíte text.</a:t>
            </a:r>
          </a:p>
        </p:txBody>
      </p:sp>
    </p:spTree>
    <p:extLst>
      <p:ext uri="{BB962C8B-B14F-4D97-AF65-F5344CB8AC3E}">
        <p14:creationId xmlns:p14="http://schemas.microsoft.com/office/powerpoint/2010/main" val="637241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602828-E203-4BCF-A5B0-CB2FC2EC16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cs-CZ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5DBEC2-CBC0-4C1C-88E7-DC2EDCA58E0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cs-CZ"/>
              <a:t>Kliknutím vložíte text.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F575050-708C-4714-B50C-D679D7CC414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cs-CZ"/>
              <a:t>Kliknutím vložíte text.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2EA612F-A0C2-4C25-85F3-1AD024CA6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1F61B0A8-8F34-4579-959E-67B3416A9699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909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E9FBEE-EED9-440B-B6A2-0370D421D2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149351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cs-CZ"/>
              <a:t>Kliknutím vložíte nadpis.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BC1BE52-8A40-4C07-BD57-49A31749FCC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800" b="0"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vložíte text.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C8B1659-79F4-4765-8610-2F273D4750E1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 sz="2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cs-CZ"/>
              <a:t>Kliknutím vložíte text.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71A42BE-7C37-4E5F-A5C7-DE3988B8FE8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800" b="0"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vložíte text.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252F095-D907-45FC-9209-CE575CF9B532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 sz="2400">
                <a:latin typeface="+mn-lt"/>
                <a:cs typeface="Arial" panose="020B0604020202020204" pitchFamily="34" charset="0"/>
              </a:defRPr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cs-CZ"/>
              <a:t>Kliknutím vložíte text.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3AF3188-F662-42FA-942C-C3BA18BE5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80D3BDEC-7BDF-49D8-818D-67B015274AAF}"/>
              </a:ext>
            </a:extLst>
          </p:cNvPr>
          <p:cNvCxnSpPr/>
          <p:nvPr userDrawn="1"/>
        </p:nvCxnSpPr>
        <p:spPr>
          <a:xfrm>
            <a:off x="838200" y="160686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0792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1B72C8-7D3F-4C74-90F8-8DA326D5DF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cs-CZ"/>
              <a:t>Kliknutím vložíte nadpis.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C5A6722-54AF-4AAD-A2E6-780E1205B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19713418-A7EB-478E-BEED-F2EBCA77CFFE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8502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1B72C8-7D3F-4C74-90F8-8DA326D5DF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cs-CZ"/>
              <a:t>Kliknutím vložíte nadpis.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C5A6722-54AF-4AAD-A2E6-780E1205B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19713418-A7EB-478E-BEED-F2EBCA77CFFE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8502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4147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2214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2" r:id="rId5"/>
    <p:sldLayoutId id="2147483653" r:id="rId6"/>
    <p:sldLayoutId id="2147483662" r:id="rId7"/>
    <p:sldLayoutId id="2147483654" r:id="rId8"/>
    <p:sldLayoutId id="2147483655" r:id="rId9"/>
    <p:sldLayoutId id="2147483656" r:id="rId10"/>
    <p:sldLayoutId id="21474836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zdroje.cuni.cz/prehled/zdroj.php?lang=cs&amp;id=799" TargetMode="External"/><Relationship Id="rId2" Type="http://schemas.openxmlformats.org/officeDocument/2006/relationships/hyperlink" Target="https://ezdroje.cuni.cz/prehled/zdroj.php?lang=cs&amp;id=729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f.cuni.cz/knihovna/sluzby/mvs/" TargetMode="Externa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kp.cz/sluzby/dulezite-odkazy/knihovni-rad-a-dalsi-pravidla/pvobj" TargetMode="External"/><Relationship Id="rId2" Type="http://schemas.openxmlformats.org/officeDocument/2006/relationships/hyperlink" Target="https://www.nkp.cz/sluzby/jak-najit/noviny-a-casopisy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ndk.cz/podminky-zpristupneni" TargetMode="External"/><Relationship Id="rId4" Type="http://schemas.openxmlformats.org/officeDocument/2006/relationships/hyperlink" Target="https://www.nkp.cz/sluzby/dulezite-odkazy/studovny/archiv-nk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eiz@ff.cuni.cz" TargetMode="External"/><Relationship Id="rId2" Type="http://schemas.openxmlformats.org/officeDocument/2006/relationships/hyperlink" Target="mailto:michaela.malkova@ff.cuni.cz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ff.cuni.cz/knihovna/elektronicke-informacni-zdroje/" TargetMode="External"/><Relationship Id="rId4" Type="http://schemas.openxmlformats.org/officeDocument/2006/relationships/hyperlink" Target="mailto:akademickepsani@ff.cuni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knihovna.ff.cuni.cz/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f.cuni.cz/knihovna/vypujcni-rad/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f.cuni.cz/knihovna/elektronicke-informacni-zdroje/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s://www.ff.cuni.cz/knihovna/sluzby/vypujcni-sluzby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bibliografie.docx" TargetMode="External"/><Relationship Id="rId5" Type="http://schemas.openxmlformats.org/officeDocument/2006/relationships/hyperlink" Target="https://www.ff.cuni.cz/knihovna/sluzby/akademicke-psani/" TargetMode="External"/><Relationship Id="rId4" Type="http://schemas.openxmlformats.org/officeDocument/2006/relationships/hyperlink" Target="https://www.ff.cuni.cz/knihovna/sluzby/mvs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alephuk.cuni.cz/CKIS-28.html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hyperlink" Target="https://ukaz.cuni.cz/" TargetMode="External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ckis.cuni.cz/" TargetMode="External"/><Relationship Id="rId5" Type="http://schemas.openxmlformats.org/officeDocument/2006/relationships/hyperlink" Target="https://dspace.cuni.cz/" TargetMode="External"/><Relationship Id="rId4" Type="http://schemas.openxmlformats.org/officeDocument/2006/relationships/hyperlink" Target="https://ezdroje.cuni.c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>
            <a:extLst>
              <a:ext uri="{FF2B5EF4-FFF2-40B4-BE49-F238E27FC236}">
                <a16:creationId xmlns:a16="http://schemas.microsoft.com/office/drawing/2014/main" id="{644E5260-5AD8-478A-B5F5-E1D82BA04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3096" y="2786403"/>
            <a:ext cx="8150943" cy="1815094"/>
          </a:xfrm>
        </p:spPr>
        <p:txBody>
          <a:bodyPr anchor="t"/>
          <a:lstStyle/>
          <a:p>
            <a:r>
              <a:rPr lang="cs-CZ" dirty="0" smtClean="0"/>
              <a:t>Prezentace Knihovny FF UK a knihovních zdrojů pro</a:t>
            </a:r>
            <a:br>
              <a:rPr lang="cs-CZ" dirty="0" smtClean="0"/>
            </a:br>
            <a:r>
              <a:rPr lang="cs-CZ" dirty="0" smtClean="0"/>
              <a:t>Politologický proseminář</a:t>
            </a:r>
            <a:endParaRPr lang="cs-CZ" dirty="0"/>
          </a:p>
        </p:txBody>
      </p:sp>
      <p:sp>
        <p:nvSpPr>
          <p:cNvPr id="10" name="Zástupný symbol pro text 9">
            <a:extLst>
              <a:ext uri="{FF2B5EF4-FFF2-40B4-BE49-F238E27FC236}">
                <a16:creationId xmlns:a16="http://schemas.microsoft.com/office/drawing/2014/main" id="{7E45BA4A-0F70-4A6D-AA8A-41F5B14EAA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366021" y="4872330"/>
            <a:ext cx="6218237" cy="1473281"/>
          </a:xfrm>
        </p:spPr>
        <p:txBody>
          <a:bodyPr anchor="t"/>
          <a:lstStyle/>
          <a:p>
            <a:r>
              <a:rPr lang="cs-CZ" sz="2000" b="1" dirty="0" smtClean="0">
                <a:cs typeface="Calibri"/>
              </a:rPr>
              <a:t>Mgr. Michaela Málková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58808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+mn-lt"/>
              </a:rPr>
              <a:t>Efektivní vyhledávání – Booleovské operátory</a:t>
            </a:r>
          </a:p>
        </p:txBody>
      </p:sp>
      <p:grpSp>
        <p:nvGrpSpPr>
          <p:cNvPr id="4" name="Skupina 3"/>
          <p:cNvGrpSpPr/>
          <p:nvPr/>
        </p:nvGrpSpPr>
        <p:grpSpPr>
          <a:xfrm>
            <a:off x="2095971" y="2671762"/>
            <a:ext cx="8003233" cy="2961620"/>
            <a:chOff x="755575" y="2636912"/>
            <a:chExt cx="8003233" cy="2961620"/>
          </a:xfrm>
        </p:grpSpPr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5615" y="2636912"/>
              <a:ext cx="2600325" cy="1733550"/>
            </a:xfrm>
            <a:prstGeom prst="rect">
              <a:avLst/>
            </a:prstGeom>
          </p:spPr>
        </p:pic>
        <p:sp>
          <p:nvSpPr>
            <p:cNvPr id="6" name="TextovéPole 5"/>
            <p:cNvSpPr txBox="1"/>
            <p:nvPr/>
          </p:nvSpPr>
          <p:spPr>
            <a:xfrm>
              <a:off x="887804" y="4494503"/>
              <a:ext cx="346817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err="1" smtClean="0"/>
                <a:t>international</a:t>
              </a:r>
              <a:r>
                <a:rPr lang="cs-CZ" dirty="0" smtClean="0"/>
                <a:t> </a:t>
              </a:r>
              <a:r>
                <a:rPr lang="cs-CZ" dirty="0" err="1" smtClean="0"/>
                <a:t>affairs</a:t>
              </a:r>
              <a:r>
                <a:rPr lang="cs-CZ" dirty="0" smtClean="0"/>
                <a:t> AND </a:t>
              </a:r>
              <a:r>
                <a:rPr lang="cs-CZ" dirty="0" err="1" smtClean="0"/>
                <a:t>modern</a:t>
              </a:r>
              <a:r>
                <a:rPr lang="cs-CZ" dirty="0" smtClean="0"/>
                <a:t> </a:t>
              </a:r>
              <a:r>
                <a:rPr lang="cs-CZ" dirty="0" err="1" smtClean="0"/>
                <a:t>history</a:t>
              </a:r>
              <a:endParaRPr lang="cs-CZ" dirty="0"/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8104" y="2651246"/>
              <a:ext cx="2600325" cy="1733550"/>
            </a:xfrm>
            <a:prstGeom prst="rect">
              <a:avLst/>
            </a:prstGeom>
          </p:spPr>
        </p:pic>
        <p:sp>
          <p:nvSpPr>
            <p:cNvPr id="8" name="TextovéPole 7"/>
            <p:cNvSpPr txBox="1"/>
            <p:nvPr/>
          </p:nvSpPr>
          <p:spPr>
            <a:xfrm>
              <a:off x="5528830" y="4494503"/>
              <a:ext cx="30963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err="1"/>
                <a:t>international</a:t>
              </a:r>
              <a:r>
                <a:rPr lang="cs-CZ" dirty="0"/>
                <a:t> </a:t>
              </a:r>
              <a:r>
                <a:rPr lang="cs-CZ" dirty="0" err="1"/>
                <a:t>affairs</a:t>
              </a:r>
              <a:r>
                <a:rPr lang="cs-CZ" dirty="0"/>
                <a:t> OR </a:t>
              </a:r>
              <a:r>
                <a:rPr lang="cs-CZ" dirty="0" err="1"/>
                <a:t>international</a:t>
              </a:r>
              <a:r>
                <a:rPr lang="cs-CZ" dirty="0"/>
                <a:t> </a:t>
              </a:r>
              <a:r>
                <a:rPr lang="cs-CZ" dirty="0" smtClean="0"/>
                <a:t>relations</a:t>
              </a:r>
              <a:endParaRPr lang="cs-CZ" dirty="0"/>
            </a:p>
          </p:txBody>
        </p:sp>
        <p:sp>
          <p:nvSpPr>
            <p:cNvPr id="9" name="TextovéPole 8"/>
            <p:cNvSpPr txBox="1"/>
            <p:nvPr/>
          </p:nvSpPr>
          <p:spPr>
            <a:xfrm>
              <a:off x="755575" y="5229200"/>
              <a:ext cx="36004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Použití AND snižuje počet výsledků</a:t>
              </a:r>
            </a:p>
          </p:txBody>
        </p:sp>
        <p:sp>
          <p:nvSpPr>
            <p:cNvPr id="10" name="TextovéPole 9"/>
            <p:cNvSpPr txBox="1"/>
            <p:nvPr/>
          </p:nvSpPr>
          <p:spPr>
            <a:xfrm>
              <a:off x="5148064" y="5229200"/>
              <a:ext cx="36107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Použití OR zvyšuje počet výsledků</a:t>
              </a:r>
            </a:p>
          </p:txBody>
        </p:sp>
      </p:grpSp>
      <p:sp>
        <p:nvSpPr>
          <p:cNvPr id="11" name="Zástupný symbol pro text 19"/>
          <p:cNvSpPr>
            <a:spLocks noGrp="1"/>
          </p:cNvSpPr>
          <p:nvPr>
            <p:ph idx="1"/>
          </p:nvPr>
        </p:nvSpPr>
        <p:spPr>
          <a:xfrm>
            <a:off x="838200" y="182819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+mn-lt"/>
              </a:rPr>
              <a:t>AND = </a:t>
            </a:r>
            <a:r>
              <a:rPr lang="cs-CZ" i="1" dirty="0">
                <a:latin typeface="+mn-lt"/>
              </a:rPr>
              <a:t>všechny</a:t>
            </a:r>
            <a:r>
              <a:rPr lang="cs-CZ" dirty="0">
                <a:latin typeface="+mn-lt"/>
              </a:rPr>
              <a:t> termíny</a:t>
            </a:r>
          </a:p>
        </p:txBody>
      </p:sp>
      <p:sp>
        <p:nvSpPr>
          <p:cNvPr id="12" name="Zástupný symbol pro text 21"/>
          <p:cNvSpPr txBox="1">
            <a:spLocks/>
          </p:cNvSpPr>
          <p:nvPr/>
        </p:nvSpPr>
        <p:spPr>
          <a:xfrm>
            <a:off x="6170612" y="1828190"/>
            <a:ext cx="5183188" cy="8239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/>
              <a:t>OR = </a:t>
            </a:r>
            <a:r>
              <a:rPr lang="cs-CZ" i="1" dirty="0"/>
              <a:t>alespoň jeden</a:t>
            </a:r>
            <a:r>
              <a:rPr lang="cs-CZ" dirty="0"/>
              <a:t> z termínů</a:t>
            </a:r>
          </a:p>
        </p:txBody>
      </p:sp>
    </p:spTree>
    <p:extLst>
      <p:ext uri="{BB962C8B-B14F-4D97-AF65-F5344CB8AC3E}">
        <p14:creationId xmlns:p14="http://schemas.microsoft.com/office/powerpoint/2010/main" val="426937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+mn-lt"/>
              </a:rPr>
              <a:t>Efektivní vyhledávání – Booleovské operátory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7376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NOT = </a:t>
            </a:r>
            <a:r>
              <a:rPr lang="cs-CZ" i="1" dirty="0"/>
              <a:t>vylu</a:t>
            </a:r>
            <a:r>
              <a:rPr lang="cs-CZ" dirty="0"/>
              <a:t>čuje termín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Proximitní</a:t>
            </a:r>
            <a:r>
              <a:rPr lang="cs-CZ" dirty="0"/>
              <a:t> operátor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/>
              <a:t>Fráze – obvykle „“, () </a:t>
            </a:r>
            <a:r>
              <a:rPr lang="cs-CZ" dirty="0" smtClean="0"/>
              <a:t>(„</a:t>
            </a:r>
            <a:r>
              <a:rPr lang="cs-CZ" dirty="0" err="1" smtClean="0"/>
              <a:t>modern</a:t>
            </a:r>
            <a:r>
              <a:rPr lang="cs-CZ" dirty="0" smtClean="0"/>
              <a:t> </a:t>
            </a:r>
            <a:r>
              <a:rPr lang="cs-CZ" dirty="0" err="1" smtClean="0"/>
              <a:t>history</a:t>
            </a:r>
            <a:r>
              <a:rPr lang="cs-CZ" dirty="0" smtClean="0"/>
              <a:t>“)</a:t>
            </a:r>
            <a:endParaRPr lang="cs-CZ" dirty="0"/>
          </a:p>
          <a:p>
            <a:endParaRPr lang="cs-CZ" dirty="0"/>
          </a:p>
        </p:txBody>
      </p:sp>
      <p:pic>
        <p:nvPicPr>
          <p:cNvPr id="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5837" y="1780479"/>
            <a:ext cx="2600325" cy="1733550"/>
          </a:xfrm>
          <a:prstGeom prst="rect">
            <a:avLst/>
          </a:prstGeom>
          <a:ln>
            <a:noFill/>
          </a:ln>
        </p:spPr>
      </p:pic>
      <p:sp>
        <p:nvSpPr>
          <p:cNvPr id="5" name="Obdélník 4"/>
          <p:cNvSpPr/>
          <p:nvPr/>
        </p:nvSpPr>
        <p:spPr>
          <a:xfrm>
            <a:off x="7553873" y="2188877"/>
            <a:ext cx="27840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 smtClean="0"/>
              <a:t>history</a:t>
            </a:r>
            <a:r>
              <a:rPr lang="cs-CZ" dirty="0" smtClean="0"/>
              <a:t> </a:t>
            </a:r>
            <a:r>
              <a:rPr lang="cs-CZ" dirty="0"/>
              <a:t>NOT </a:t>
            </a:r>
            <a:r>
              <a:rPr lang="cs-CZ" dirty="0" err="1" smtClean="0"/>
              <a:t>modern</a:t>
            </a:r>
            <a:r>
              <a:rPr lang="cs-CZ" dirty="0" smtClean="0"/>
              <a:t> </a:t>
            </a:r>
            <a:r>
              <a:rPr lang="cs-CZ" dirty="0" err="1" smtClean="0"/>
              <a:t>history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7396162" y="3464300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Použití NOT snižuje počet výsledků</a:t>
            </a:r>
          </a:p>
        </p:txBody>
      </p:sp>
    </p:spTree>
    <p:extLst>
      <p:ext uri="{BB962C8B-B14F-4D97-AF65-F5344CB8AC3E}">
        <p14:creationId xmlns:p14="http://schemas.microsoft.com/office/powerpoint/2010/main" val="204168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+mn-lt"/>
              </a:rPr>
              <a:t>Čtení e-knih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10153"/>
          </a:xfrm>
        </p:spPr>
        <p:txBody>
          <a:bodyPr/>
          <a:lstStyle/>
          <a:p>
            <a:r>
              <a:rPr lang="cs-CZ" b="1" dirty="0">
                <a:latin typeface="+mn-lt"/>
              </a:rPr>
              <a:t>On-line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+mn-lt"/>
              </a:rPr>
              <a:t>V internetovém prohlížeči</a:t>
            </a:r>
          </a:p>
          <a:p>
            <a:endParaRPr lang="cs-CZ" b="1" dirty="0">
              <a:latin typeface="+mn-lt"/>
            </a:endParaRPr>
          </a:p>
          <a:p>
            <a:r>
              <a:rPr lang="cs-CZ" b="1" dirty="0">
                <a:latin typeface="+mn-lt"/>
              </a:rPr>
              <a:t>Off-line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+mn-lt"/>
              </a:rPr>
              <a:t>Stažení PDF, EPUB, MOBI</a:t>
            </a:r>
          </a:p>
          <a:p>
            <a:r>
              <a:rPr lang="cs-CZ" b="1" dirty="0">
                <a:latin typeface="+mn-lt"/>
              </a:rPr>
              <a:t>Off-line výpůjčka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+mn-lt"/>
              </a:rPr>
              <a:t>Velmi často využívají ochranu </a:t>
            </a:r>
            <a:r>
              <a:rPr lang="cs-CZ" sz="2000" b="1" dirty="0">
                <a:latin typeface="+mn-lt"/>
              </a:rPr>
              <a:t>Adobe DRM (Digital </a:t>
            </a:r>
            <a:r>
              <a:rPr lang="cs-CZ" sz="2000" b="1" dirty="0" err="1">
                <a:latin typeface="+mn-lt"/>
              </a:rPr>
              <a:t>Rights</a:t>
            </a:r>
            <a:r>
              <a:rPr lang="cs-CZ" sz="2000" b="1" dirty="0">
                <a:latin typeface="+mn-lt"/>
              </a:rPr>
              <a:t> Management)</a:t>
            </a:r>
            <a:r>
              <a:rPr lang="cs-CZ" sz="2000" i="1" dirty="0">
                <a:latin typeface="+mn-lt"/>
              </a:rPr>
              <a:t>, </a:t>
            </a:r>
            <a:r>
              <a:rPr lang="cs-CZ" sz="2000" dirty="0">
                <a:latin typeface="+mn-lt"/>
              </a:rPr>
              <a:t>v takovém případě je potřeba aplikace, např. </a:t>
            </a:r>
            <a:r>
              <a:rPr lang="cs-CZ" sz="2000" b="1" dirty="0">
                <a:latin typeface="+mn-lt"/>
              </a:rPr>
              <a:t>Adobe </a:t>
            </a:r>
            <a:r>
              <a:rPr lang="cs-CZ" sz="2000" b="1" dirty="0" err="1">
                <a:latin typeface="+mn-lt"/>
              </a:rPr>
              <a:t>Digitial</a:t>
            </a:r>
            <a:r>
              <a:rPr lang="cs-CZ" sz="2000" b="1" dirty="0">
                <a:latin typeface="+mn-lt"/>
              </a:rPr>
              <a:t> </a:t>
            </a:r>
            <a:r>
              <a:rPr lang="cs-CZ" sz="2000" b="1" dirty="0" err="1">
                <a:latin typeface="+mn-lt"/>
              </a:rPr>
              <a:t>Editions</a:t>
            </a:r>
            <a:endParaRPr lang="cs-CZ" sz="2000" dirty="0">
              <a:latin typeface="+mn-lt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b="1" dirty="0">
                <a:latin typeface="+mn-lt"/>
                <a:hlinkClick r:id="rId2"/>
              </a:rPr>
              <a:t>EBSCO </a:t>
            </a:r>
            <a:r>
              <a:rPr lang="cs-CZ" sz="2000" b="1" dirty="0" err="1">
                <a:latin typeface="+mn-lt"/>
                <a:hlinkClick r:id="rId2"/>
              </a:rPr>
              <a:t>eBooks</a:t>
            </a:r>
            <a:r>
              <a:rPr lang="cs-CZ" sz="2000" b="1" dirty="0">
                <a:latin typeface="+mn-lt"/>
              </a:rPr>
              <a:t> </a:t>
            </a:r>
            <a:endParaRPr lang="cs-CZ" sz="2000" dirty="0">
              <a:latin typeface="+mn-lt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b="1" dirty="0" err="1">
                <a:latin typeface="+mn-lt"/>
                <a:hlinkClick r:id="rId3"/>
              </a:rPr>
              <a:t>ProQuest</a:t>
            </a:r>
            <a:r>
              <a:rPr lang="cs-CZ" sz="2000" b="1" dirty="0">
                <a:latin typeface="+mn-lt"/>
                <a:hlinkClick r:id="rId3"/>
              </a:rPr>
              <a:t> </a:t>
            </a:r>
            <a:r>
              <a:rPr lang="cs-CZ" sz="2000" b="1" dirty="0" err="1">
                <a:latin typeface="+mn-lt"/>
                <a:hlinkClick r:id="rId3"/>
              </a:rPr>
              <a:t>Ebook</a:t>
            </a:r>
            <a:r>
              <a:rPr lang="cs-CZ" sz="2000" b="1" dirty="0">
                <a:latin typeface="+mn-lt"/>
                <a:hlinkClick r:id="rId3"/>
              </a:rPr>
              <a:t> </a:t>
            </a:r>
            <a:r>
              <a:rPr lang="cs-CZ" sz="2000" b="1" dirty="0" err="1">
                <a:latin typeface="+mn-lt"/>
                <a:hlinkClick r:id="rId3"/>
              </a:rPr>
              <a:t>Central</a:t>
            </a:r>
            <a:r>
              <a:rPr lang="cs-CZ" sz="2000" b="1" dirty="0">
                <a:latin typeface="+mn-lt"/>
                <a:hlinkClick r:id="rId3"/>
              </a:rPr>
              <a:t> </a:t>
            </a:r>
            <a:r>
              <a:rPr lang="cs-CZ" sz="2000" b="1" dirty="0">
                <a:latin typeface="+mn-lt"/>
              </a:rPr>
              <a:t>– obsahují e-knihy od vydavatelství Karolinum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+mn-lt"/>
              </a:rPr>
              <a:t>E-kniha je k dispozici na počítači/čtečce po dobu výpůjčky (tu si určuje knihovna či poskytovatel, většinou v rozmezí 1-30 dní)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+mn-lt"/>
              </a:rPr>
              <a:t>Na některé čekám – přístup pro omezený počet čtenářů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5298345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914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+mn-lt"/>
              </a:rPr>
              <a:t>Jak si vypůjčit e-knihu?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5264" y="1825625"/>
            <a:ext cx="1028147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66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+mn-lt"/>
              </a:rPr>
              <a:t>Jak si vypůjčit e-knihu?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0134" y="1856886"/>
            <a:ext cx="4572226" cy="4351338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4250" y="2574076"/>
            <a:ext cx="5896115" cy="23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07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(Mezinárodní) meziknihovní </a:t>
            </a:r>
            <a:r>
              <a:rPr lang="cs-CZ" dirty="0"/>
              <a:t>výpůjční služba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/>
          <a:lstStyle/>
          <a:p>
            <a:r>
              <a:rPr lang="cs-CZ" dirty="0"/>
              <a:t>U</a:t>
            </a:r>
            <a:r>
              <a:rPr lang="cs-CZ" dirty="0" smtClean="0"/>
              <a:t>možňuje </a:t>
            </a:r>
            <a:r>
              <a:rPr lang="cs-CZ" dirty="0"/>
              <a:t>interním uživatelům FF UK (zaměstnancům a studentům fakulty) získat dokumenty, které se nenacházejí ve fondu Knihovny FF UK, z mimopražských knihoven na území České republiky nebo z knihoven v </a:t>
            </a:r>
            <a:r>
              <a:rPr lang="cs-CZ" dirty="0" smtClean="0"/>
              <a:t>zahraničí. </a:t>
            </a:r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://www.ff.cuni.cz/knihovna/sluzby/mvs/</a:t>
            </a:r>
            <a:endParaRPr lang="cs-CZ" dirty="0" smtClean="0"/>
          </a:p>
          <a:p>
            <a:endParaRPr lang="cs-CZ" dirty="0"/>
          </a:p>
          <a:p>
            <a:pPr marL="228600" lvl="1" indent="-228600">
              <a:spcBef>
                <a:spcPts val="1000"/>
              </a:spcBef>
              <a:buClr>
                <a:srgbClr val="D22D40"/>
              </a:buClr>
              <a:buFont typeface="Wingdings" panose="05000000000000000000" pitchFamily="2" charset="2"/>
              <a:buChar char="§"/>
            </a:pPr>
            <a:r>
              <a:rPr lang="cs-CZ" sz="2800" dirty="0">
                <a:latin typeface="+mn-lt"/>
              </a:rPr>
              <a:t>Platí pro tištěné i elektronické </a:t>
            </a:r>
            <a:r>
              <a:rPr lang="cs-CZ" sz="2800" dirty="0" smtClean="0">
                <a:latin typeface="+mn-lt"/>
              </a:rPr>
              <a:t>dokumenty</a:t>
            </a:r>
          </a:p>
          <a:p>
            <a:pPr marL="228600" lvl="1" indent="-228600">
              <a:spcBef>
                <a:spcPts val="1000"/>
              </a:spcBef>
              <a:buClr>
                <a:srgbClr val="D22D40"/>
              </a:buClr>
              <a:buFont typeface="Wingdings" panose="05000000000000000000" pitchFamily="2" charset="2"/>
              <a:buChar char="§"/>
            </a:pPr>
            <a:endParaRPr lang="cs-CZ" sz="2800" dirty="0">
              <a:latin typeface="+mn-lt"/>
            </a:endParaRPr>
          </a:p>
          <a:p>
            <a:pPr marL="228600" lvl="1" indent="-228600">
              <a:spcBef>
                <a:spcPts val="1000"/>
              </a:spcBef>
              <a:buClr>
                <a:srgbClr val="D22D40"/>
              </a:buClr>
              <a:buFont typeface="Wingdings" panose="05000000000000000000" pitchFamily="2" charset="2"/>
              <a:buChar char="§"/>
            </a:pPr>
            <a:r>
              <a:rPr lang="cs-CZ" sz="2800" dirty="0" smtClean="0">
                <a:latin typeface="+mn-lt"/>
              </a:rPr>
              <a:t>Kopie knih nebo části e-knih mají zpravidla omezení do </a:t>
            </a:r>
            <a:r>
              <a:rPr lang="cs-CZ" sz="2800" dirty="0" err="1" smtClean="0">
                <a:latin typeface="+mn-lt"/>
              </a:rPr>
              <a:t>xx</a:t>
            </a:r>
            <a:r>
              <a:rPr lang="cs-CZ" sz="2800" dirty="0" smtClean="0">
                <a:latin typeface="+mn-lt"/>
              </a:rPr>
              <a:t> stran</a:t>
            </a:r>
          </a:p>
          <a:p>
            <a:pPr marL="228600" lvl="1" indent="-228600">
              <a:spcBef>
                <a:spcPts val="1000"/>
              </a:spcBef>
              <a:buClr>
                <a:srgbClr val="D22D40"/>
              </a:buClr>
              <a:buFont typeface="Wingdings" panose="05000000000000000000" pitchFamily="2" charset="2"/>
              <a:buChar char="§"/>
            </a:pPr>
            <a:endParaRPr lang="cs-CZ" sz="2800" dirty="0">
              <a:latin typeface="+mn-lt"/>
            </a:endParaRPr>
          </a:p>
          <a:p>
            <a:pPr marL="228600" lvl="1" indent="-228600">
              <a:spcBef>
                <a:spcPts val="1000"/>
              </a:spcBef>
              <a:buClr>
                <a:srgbClr val="D22D40"/>
              </a:buClr>
              <a:buFont typeface="Wingdings" panose="05000000000000000000" pitchFamily="2" charset="2"/>
              <a:buChar char="§"/>
            </a:pPr>
            <a:r>
              <a:rPr lang="cs-CZ" sz="2800" dirty="0" smtClean="0">
                <a:latin typeface="+mn-lt"/>
              </a:rPr>
              <a:t>MVS zdarma (max. poplatky za kopie), MMVS za poplatek</a:t>
            </a:r>
            <a:endParaRPr lang="cs-CZ" sz="2800" dirty="0">
              <a:latin typeface="+mn-lt"/>
            </a:endParaRPr>
          </a:p>
          <a:p>
            <a:pPr marL="0" indent="0">
              <a:buNone/>
            </a:pPr>
            <a:endParaRPr lang="cs-CZ" b="1" dirty="0">
              <a:solidFill>
                <a:srgbClr val="7CB80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39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Národní knihovna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7026" y="1690688"/>
            <a:ext cx="10515600" cy="5167312"/>
          </a:xfrm>
        </p:spPr>
        <p:txBody>
          <a:bodyPr/>
          <a:lstStyle/>
          <a:p>
            <a:r>
              <a:rPr lang="cs-CZ" sz="2400" u="sng" dirty="0" smtClean="0"/>
              <a:t>Povinné výtisky </a:t>
            </a:r>
            <a:r>
              <a:rPr lang="cs-CZ" sz="2400" dirty="0" smtClean="0"/>
              <a:t>– povinnost vydavatelů odevzdat určitý počet periodických i (neperiodických) publikací některým knihovnám v ČR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>
                <a:latin typeface="+mn-lt"/>
                <a:hlinkClick r:id="rId2"/>
              </a:rPr>
              <a:t>https://</a:t>
            </a:r>
            <a:r>
              <a:rPr lang="cs-CZ" dirty="0" smtClean="0">
                <a:latin typeface="+mn-lt"/>
                <a:hlinkClick r:id="rId2"/>
              </a:rPr>
              <a:t>www.nkp.cz/sluzby/jak-najit/noviny-a-casopisy</a:t>
            </a:r>
            <a:r>
              <a:rPr lang="cs-CZ" dirty="0" smtClean="0">
                <a:latin typeface="+mn-lt"/>
              </a:rPr>
              <a:t>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 smtClean="0">
                <a:latin typeface="+mn-lt"/>
              </a:rPr>
              <a:t>Nejnovější ročníky přístupné ve Studovně periodik, starší je </a:t>
            </a:r>
            <a:r>
              <a:rPr lang="cs-CZ" dirty="0">
                <a:latin typeface="+mn-lt"/>
              </a:rPr>
              <a:t>nutné objednat </a:t>
            </a:r>
            <a:r>
              <a:rPr lang="cs-CZ" sz="2000" dirty="0">
                <a:latin typeface="+mn-lt"/>
              </a:rPr>
              <a:t>(</a:t>
            </a:r>
            <a:r>
              <a:rPr lang="cs-CZ" sz="2000" dirty="0">
                <a:latin typeface="+mn-lt"/>
                <a:hlinkClick r:id="rId3"/>
              </a:rPr>
              <a:t>https://</a:t>
            </a:r>
            <a:r>
              <a:rPr lang="cs-CZ" sz="2000" dirty="0" smtClean="0">
                <a:latin typeface="+mn-lt"/>
                <a:hlinkClick r:id="rId3"/>
              </a:rPr>
              <a:t>www.nkp.cz/</a:t>
            </a:r>
            <a:r>
              <a:rPr lang="cs-CZ" sz="2000" dirty="0" err="1" smtClean="0">
                <a:latin typeface="+mn-lt"/>
                <a:hlinkClick r:id="rId3"/>
              </a:rPr>
              <a:t>sluzby</a:t>
            </a:r>
            <a:r>
              <a:rPr lang="cs-CZ" sz="2000" dirty="0" smtClean="0">
                <a:latin typeface="+mn-lt"/>
                <a:hlinkClick r:id="rId3"/>
              </a:rPr>
              <a:t>/</a:t>
            </a:r>
            <a:r>
              <a:rPr lang="cs-CZ" sz="2000" dirty="0" err="1" smtClean="0">
                <a:latin typeface="+mn-lt"/>
                <a:hlinkClick r:id="rId3"/>
              </a:rPr>
              <a:t>dulezite</a:t>
            </a:r>
            <a:r>
              <a:rPr lang="cs-CZ" sz="2000" dirty="0" smtClean="0">
                <a:latin typeface="+mn-lt"/>
                <a:hlinkClick r:id="rId3"/>
              </a:rPr>
              <a:t>-odkazy/</a:t>
            </a:r>
            <a:r>
              <a:rPr lang="cs-CZ" sz="2000" dirty="0" err="1" smtClean="0">
                <a:latin typeface="+mn-lt"/>
                <a:hlinkClick r:id="rId3"/>
              </a:rPr>
              <a:t>knihovni</a:t>
            </a:r>
            <a:r>
              <a:rPr lang="cs-CZ" sz="2000" dirty="0" smtClean="0">
                <a:latin typeface="+mn-lt"/>
                <a:hlinkClick r:id="rId3"/>
              </a:rPr>
              <a:t>-rad-a-</a:t>
            </a:r>
            <a:r>
              <a:rPr lang="cs-CZ" sz="2000" dirty="0" err="1" smtClean="0">
                <a:latin typeface="+mn-lt"/>
                <a:hlinkClick r:id="rId3"/>
              </a:rPr>
              <a:t>dalsi</a:t>
            </a:r>
            <a:r>
              <a:rPr lang="cs-CZ" sz="2000" dirty="0" smtClean="0">
                <a:latin typeface="+mn-lt"/>
                <a:hlinkClick r:id="rId3"/>
              </a:rPr>
              <a:t>-pravidla/</a:t>
            </a:r>
            <a:r>
              <a:rPr lang="cs-CZ" sz="2000" dirty="0" err="1" smtClean="0">
                <a:latin typeface="+mn-lt"/>
                <a:hlinkClick r:id="rId3"/>
              </a:rPr>
              <a:t>pvobj</a:t>
            </a:r>
            <a:r>
              <a:rPr lang="cs-CZ" sz="2000" dirty="0">
                <a:latin typeface="+mn-lt"/>
              </a:rPr>
              <a:t>)</a:t>
            </a:r>
            <a:endParaRPr lang="cs-CZ" sz="2000" dirty="0" smtClean="0">
              <a:latin typeface="+mn-lt"/>
            </a:endParaRPr>
          </a:p>
          <a:p>
            <a:endParaRPr lang="cs-CZ" dirty="0" smtClean="0"/>
          </a:p>
          <a:p>
            <a:r>
              <a:rPr lang="cs-CZ" sz="2400" u="sng" dirty="0" smtClean="0"/>
              <a:t>Centrální </a:t>
            </a:r>
            <a:r>
              <a:rPr lang="cs-CZ" sz="2400" u="sng" dirty="0"/>
              <a:t>depozitář </a:t>
            </a:r>
            <a:r>
              <a:rPr lang="cs-CZ" sz="2400" u="sng" dirty="0" smtClean="0"/>
              <a:t>Hostivař</a:t>
            </a:r>
            <a:r>
              <a:rPr lang="cs-CZ" sz="2400" dirty="0" smtClean="0"/>
              <a:t> </a:t>
            </a:r>
            <a:r>
              <a:rPr lang="cs-CZ" sz="2000" dirty="0" smtClean="0">
                <a:hlinkClick r:id="rId4"/>
              </a:rPr>
              <a:t>https://www.nkp.cz/sluzby/dulezite-odkazy/studovny/archiv-nk</a:t>
            </a:r>
            <a:r>
              <a:rPr lang="cs-CZ" sz="2000" dirty="0" smtClean="0"/>
              <a:t>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 smtClean="0">
                <a:latin typeface="+mn-lt"/>
              </a:rPr>
              <a:t>Fond periodik vydaných v letech 1801-1900 </a:t>
            </a:r>
            <a:r>
              <a:rPr lang="cs-CZ" dirty="0">
                <a:latin typeface="+mn-lt"/>
              </a:rPr>
              <a:t>na území Čech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 smtClean="0">
                <a:latin typeface="+mn-lt"/>
              </a:rPr>
              <a:t>Lze bádat na základě žádosti</a:t>
            </a:r>
          </a:p>
          <a:p>
            <a:pPr lvl="1"/>
            <a:endParaRPr lang="cs-CZ" sz="2000" dirty="0" smtClean="0"/>
          </a:p>
          <a:p>
            <a:r>
              <a:rPr lang="cs-CZ" sz="2400" u="sng" dirty="0" smtClean="0"/>
              <a:t>Národní digitální </a:t>
            </a:r>
            <a:r>
              <a:rPr lang="cs-CZ" sz="2400" u="sng" dirty="0"/>
              <a:t>knihovna </a:t>
            </a:r>
            <a:r>
              <a:rPr lang="cs-CZ" sz="2400" dirty="0" smtClean="0"/>
              <a:t>Kramerius </a:t>
            </a:r>
            <a:r>
              <a:rPr lang="cs-CZ" sz="2000" dirty="0" smtClean="0">
                <a:hlinkClick r:id="rId5"/>
              </a:rPr>
              <a:t>https</a:t>
            </a:r>
            <a:r>
              <a:rPr lang="cs-CZ" sz="2000" dirty="0">
                <a:hlinkClick r:id="rId5"/>
              </a:rPr>
              <a:t>://ndk.cz/podminky-zpristupneni</a:t>
            </a:r>
            <a:r>
              <a:rPr lang="cs-CZ" sz="2000" dirty="0" smtClean="0"/>
              <a:t>?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 smtClean="0">
                <a:latin typeface="+mn-lt"/>
              </a:rPr>
              <a:t>Díla nedostupná na trhu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 smtClean="0">
                <a:latin typeface="+mn-lt"/>
              </a:rPr>
              <a:t>Veškerá digitalizovaná díla přístupná pro studenty </a:t>
            </a:r>
            <a:r>
              <a:rPr lang="cs-CZ" dirty="0">
                <a:latin typeface="+mn-lt"/>
              </a:rPr>
              <a:t>a </a:t>
            </a:r>
            <a:r>
              <a:rPr lang="cs-CZ" dirty="0" smtClean="0">
                <a:latin typeface="+mn-lt"/>
              </a:rPr>
              <a:t>pedagogy</a:t>
            </a: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911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0814"/>
          </a:xfrm>
        </p:spPr>
        <p:txBody>
          <a:bodyPr/>
          <a:lstStyle/>
          <a:p>
            <a:r>
              <a:rPr lang="cs-CZ" sz="2400" b="1" dirty="0" err="1" smtClean="0">
                <a:solidFill>
                  <a:srgbClr val="7CB802"/>
                </a:solidFill>
              </a:rPr>
              <a:t>Anopress</a:t>
            </a:r>
            <a:endParaRPr lang="cs-CZ" sz="2400" b="1" dirty="0" smtClean="0">
              <a:solidFill>
                <a:srgbClr val="7CB802"/>
              </a:solidFill>
            </a:endParaRPr>
          </a:p>
          <a:p>
            <a:r>
              <a:rPr lang="cs-CZ" sz="2000" dirty="0"/>
              <a:t>Mediální databáze plných textů článků z českých tištěných a internetových periodik, přepisů rozhlasových a televizních pořadů. Obsah vybraných zpravodajských a informačních serverů je denně aktualizován. Přístupný je také archiv s retrospektivou do roku 1996.</a:t>
            </a:r>
            <a:endParaRPr lang="cs-CZ" sz="2000" b="1" dirty="0" smtClean="0">
              <a:solidFill>
                <a:srgbClr val="7CB802"/>
              </a:solidFill>
            </a:endParaRPr>
          </a:p>
          <a:p>
            <a:endParaRPr lang="cs-CZ" sz="2400" b="1" dirty="0">
              <a:solidFill>
                <a:srgbClr val="7CB802"/>
              </a:solidFill>
            </a:endParaRPr>
          </a:p>
          <a:p>
            <a:r>
              <a:rPr lang="cs-CZ" sz="2400" b="1" dirty="0" smtClean="0">
                <a:solidFill>
                  <a:srgbClr val="7CB802"/>
                </a:solidFill>
              </a:rPr>
              <a:t>Academia.edu, </a:t>
            </a:r>
            <a:r>
              <a:rPr lang="cs-CZ" sz="2400" b="1" dirty="0" err="1" smtClean="0">
                <a:solidFill>
                  <a:srgbClr val="7CB802"/>
                </a:solidFill>
              </a:rPr>
              <a:t>ResearchGate</a:t>
            </a:r>
            <a:r>
              <a:rPr lang="cs-CZ" sz="2400" b="1" dirty="0" smtClean="0">
                <a:solidFill>
                  <a:srgbClr val="7CB802"/>
                </a:solidFill>
              </a:rPr>
              <a:t> a </a:t>
            </a:r>
            <a:r>
              <a:rPr lang="cs-CZ" sz="2400" b="1" dirty="0">
                <a:solidFill>
                  <a:srgbClr val="7CB802"/>
                </a:solidFill>
              </a:rPr>
              <a:t>Google Scholar </a:t>
            </a:r>
            <a:endParaRPr lang="cs-CZ" sz="2400" b="1" dirty="0" smtClean="0">
              <a:solidFill>
                <a:srgbClr val="7CB80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+mn-lt"/>
              </a:rPr>
              <a:t>Sociální </a:t>
            </a:r>
            <a:r>
              <a:rPr lang="cs-CZ" sz="2000" dirty="0" smtClean="0">
                <a:latin typeface="+mn-lt"/>
              </a:rPr>
              <a:t>sítě </a:t>
            </a:r>
            <a:r>
              <a:rPr lang="cs-CZ" sz="2000" dirty="0">
                <a:latin typeface="+mn-lt"/>
              </a:rPr>
              <a:t>pro zveřejňování vědeckých </a:t>
            </a:r>
            <a:r>
              <a:rPr lang="cs-CZ" sz="2000" dirty="0" smtClean="0">
                <a:latin typeface="+mn-lt"/>
              </a:rPr>
              <a:t>výsledků, jejich komunikaci a hodnocení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+mn-lt"/>
              </a:rPr>
              <a:t>Obsahují </a:t>
            </a:r>
            <a:r>
              <a:rPr lang="cs-CZ" sz="2000" dirty="0">
                <a:latin typeface="+mn-lt"/>
              </a:rPr>
              <a:t>volně dostupné zdroje, </a:t>
            </a:r>
            <a:r>
              <a:rPr lang="cs-CZ" sz="2000" dirty="0" smtClean="0">
                <a:latin typeface="+mn-lt"/>
              </a:rPr>
              <a:t>do </a:t>
            </a:r>
            <a:r>
              <a:rPr lang="cs-CZ" sz="2000" dirty="0" err="1" smtClean="0">
                <a:latin typeface="+mn-lt"/>
              </a:rPr>
              <a:t>ResearchGate</a:t>
            </a:r>
            <a:r>
              <a:rPr lang="cs-CZ" sz="2000" dirty="0" smtClean="0">
                <a:latin typeface="+mn-lt"/>
              </a:rPr>
              <a:t> </a:t>
            </a:r>
            <a:r>
              <a:rPr lang="cs-CZ" sz="2000" dirty="0">
                <a:latin typeface="+mn-lt"/>
              </a:rPr>
              <a:t>a </a:t>
            </a:r>
            <a:r>
              <a:rPr lang="cs-CZ" sz="2000" dirty="0" smtClean="0">
                <a:latin typeface="+mn-lt"/>
              </a:rPr>
              <a:t>Academia.edu je nutná registrace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+mn-lt"/>
              </a:rPr>
              <a:t>Dobré pro získání plných textů, nejedná se však o plnohodnotné vědecké databáze!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000" b="1" dirty="0"/>
          </a:p>
          <a:p>
            <a:pPr marL="228600" lvl="1" indent="-228600">
              <a:spcBef>
                <a:spcPts val="1000"/>
              </a:spcBef>
              <a:buClr>
                <a:srgbClr val="D22D40"/>
              </a:buClr>
              <a:buFont typeface="Wingdings" panose="05000000000000000000" pitchFamily="2" charset="2"/>
              <a:buChar char="§"/>
            </a:pPr>
            <a:r>
              <a:rPr lang="cs-CZ" b="1" dirty="0" smtClean="0">
                <a:solidFill>
                  <a:srgbClr val="7CB802"/>
                </a:solidFill>
                <a:latin typeface="+mn-lt"/>
              </a:rPr>
              <a:t>Knihovny.cz</a:t>
            </a:r>
          </a:p>
          <a:p>
            <a:pPr marL="800100" lvl="1" indent="-342900">
              <a:buClr>
                <a:srgbClr val="D22D40"/>
              </a:buClr>
              <a:buFont typeface="Arial" panose="020B0604020202020204" pitchFamily="34" charset="0"/>
              <a:buChar char="•"/>
            </a:pPr>
            <a:r>
              <a:rPr lang="cs-CZ" sz="2000" dirty="0">
                <a:latin typeface="+mn-lt"/>
              </a:rPr>
              <a:t>platforma pro sjednocený přístup ke službám knihoven v </a:t>
            </a:r>
            <a:r>
              <a:rPr lang="cs-CZ" sz="2000" dirty="0" smtClean="0">
                <a:latin typeface="+mn-lt"/>
              </a:rPr>
              <a:t>ČR</a:t>
            </a:r>
          </a:p>
          <a:p>
            <a:pPr marL="800100" lvl="1" indent="-342900">
              <a:buClr>
                <a:srgbClr val="D22D40"/>
              </a:buClr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+mn-lt"/>
              </a:rPr>
              <a:t>Lze zjistit, v kterých knihovnách v ČR jsou dostupné zdroje</a:t>
            </a:r>
            <a:endParaRPr lang="cs-CZ" sz="2000" dirty="0">
              <a:latin typeface="+mn-lt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629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+mn-lt"/>
              </a:rPr>
              <a:t>Děkuji za pozornost!</a:t>
            </a:r>
            <a:br>
              <a:rPr lang="cs-CZ" dirty="0">
                <a:latin typeface="+mn-lt"/>
              </a:rPr>
            </a:br>
            <a:r>
              <a:rPr lang="cs-CZ" dirty="0">
                <a:latin typeface="+mn-lt"/>
              </a:rPr>
              <a:t/>
            </a:r>
            <a:br>
              <a:rPr lang="cs-CZ" dirty="0">
                <a:latin typeface="+mn-lt"/>
              </a:rPr>
            </a:br>
            <a:r>
              <a:rPr lang="cs-CZ" sz="2000" dirty="0">
                <a:latin typeface="+mn-lt"/>
              </a:rPr>
              <a:t/>
            </a:r>
            <a:br>
              <a:rPr lang="cs-CZ" sz="2000" dirty="0">
                <a:latin typeface="+mn-lt"/>
              </a:rPr>
            </a:br>
            <a:r>
              <a:rPr lang="cs-CZ" sz="2000" dirty="0">
                <a:latin typeface="+mn-lt"/>
              </a:rPr>
              <a:t>Kontakt: </a:t>
            </a:r>
            <a:r>
              <a:rPr lang="cs-CZ" sz="2000" dirty="0">
                <a:solidFill>
                  <a:schemeClr val="bg1">
                    <a:lumMod val="50000"/>
                  </a:schemeClr>
                </a:solidFill>
                <a:hlinkClick r:id="rId2"/>
              </a:rPr>
              <a:t>michaela.malkova@ff.cuni.cz</a:t>
            </a:r>
            <a:r>
              <a:rPr lang="cs-CZ" sz="2000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20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cs-CZ" sz="2000" dirty="0">
                <a:solidFill>
                  <a:schemeClr val="bg1">
                    <a:lumMod val="50000"/>
                  </a:schemeClr>
                </a:solidFill>
                <a:hlinkClick r:id="rId3"/>
              </a:rPr>
              <a:t>eiz@ff.cuni.cz</a:t>
            </a:r>
            <a:r>
              <a:rPr lang="cs-CZ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br>
              <a:rPr lang="cs-CZ" sz="20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cs-CZ" sz="2000" dirty="0">
                <a:solidFill>
                  <a:schemeClr val="bg1">
                    <a:lumMod val="50000"/>
                  </a:schemeClr>
                </a:solidFill>
                <a:hlinkClick r:id="rId4"/>
              </a:rPr>
              <a:t>akademickepsani@ff.cuni.cz</a:t>
            </a:r>
            <a:r>
              <a:rPr lang="cs-CZ" sz="2000" dirty="0">
                <a:solidFill>
                  <a:schemeClr val="bg1">
                    <a:lumMod val="50000"/>
                  </a:schemeClr>
                </a:solidFill>
              </a:rPr>
              <a:t> </a:t>
            </a:r>
            <a:br>
              <a:rPr lang="cs-CZ" sz="20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cs-CZ" sz="2000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20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cs-CZ" sz="2000" dirty="0">
                <a:solidFill>
                  <a:schemeClr val="bg1">
                    <a:lumMod val="50000"/>
                  </a:schemeClr>
                </a:solidFill>
                <a:hlinkClick r:id="rId5"/>
              </a:rPr>
              <a:t>https://www.ff.cuni.cz/knihovna/elektronicke-informacni-zdroje/</a:t>
            </a:r>
            <a:r>
              <a:rPr lang="cs-CZ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50000"/>
                  </a:schemeClr>
                </a:solidFill>
              </a:rPr>
            </a:b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7976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cs-CZ" dirty="0"/>
              <a:t>Knihovna FF UK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cs-CZ" dirty="0"/>
              <a:t>27 knihoven</a:t>
            </a:r>
          </a:p>
          <a:p>
            <a:r>
              <a:rPr lang="cs-CZ" dirty="0" smtClean="0"/>
              <a:t>Až 1 </a:t>
            </a:r>
            <a:r>
              <a:rPr lang="cs-CZ" dirty="0"/>
              <a:t>mil dokumentů</a:t>
            </a:r>
          </a:p>
          <a:p>
            <a:r>
              <a:rPr lang="cs-CZ" dirty="0"/>
              <a:t>100 tis. výpůjček ročně</a:t>
            </a:r>
          </a:p>
          <a:p>
            <a:r>
              <a:rPr lang="cs-CZ" dirty="0">
                <a:hlinkClick r:id="rId2"/>
              </a:rPr>
              <a:t>http://knihovna.ff.cuni.cz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Knihovny pro politologii</a:t>
            </a:r>
          </a:p>
          <a:p>
            <a:pPr lvl="1"/>
            <a:r>
              <a:rPr lang="cs-CZ" dirty="0"/>
              <a:t>Knihovna Jana Palacha</a:t>
            </a:r>
          </a:p>
          <a:p>
            <a:pPr lvl="1"/>
            <a:r>
              <a:rPr lang="cs-CZ" dirty="0" smtClean="0"/>
              <a:t>Knihovna </a:t>
            </a:r>
            <a:r>
              <a:rPr lang="cs-CZ" dirty="0"/>
              <a:t>Šporkova paláce</a:t>
            </a:r>
          </a:p>
          <a:p>
            <a:pPr lvl="1"/>
            <a:r>
              <a:rPr lang="cs-CZ" dirty="0" smtClean="0"/>
              <a:t>Knihovna </a:t>
            </a:r>
            <a:r>
              <a:rPr lang="cs-CZ" dirty="0"/>
              <a:t>Celetná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AFD6352-5454-4450-987E-F76949B2254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4555" y="179666"/>
            <a:ext cx="5337833" cy="66908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2575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Knihovna FF UK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Registrace: automaticky + přihláška online</a:t>
            </a:r>
          </a:p>
          <a:p>
            <a:r>
              <a:rPr lang="cs-CZ"/>
              <a:t>Společný výpůjční řád pro všechny knihovny UK</a:t>
            </a:r>
          </a:p>
          <a:p>
            <a:r>
              <a:rPr lang="cs-CZ">
                <a:hlinkClick r:id="rId2"/>
              </a:rPr>
              <a:t>http://www.ff.cuni.cz/knihovna/vypujcni-rad/</a:t>
            </a:r>
            <a:r>
              <a:rPr lang="cs-CZ"/>
              <a:t> - na webu a ve všech knihovnách</a:t>
            </a:r>
          </a:p>
          <a:p>
            <a:r>
              <a:rPr lang="cs-CZ"/>
              <a:t>Zdarma (nutná karta uživatele)</a:t>
            </a:r>
          </a:p>
          <a:p>
            <a:r>
              <a:rPr lang="cs-CZ"/>
              <a:t>Přístup do všech knihoven FF (UK)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198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Služby Knihovny FF UK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838200" y="1836738"/>
            <a:ext cx="10515600" cy="4606784"/>
          </a:xfrm>
        </p:spPr>
        <p:txBody>
          <a:bodyPr anchor="t"/>
          <a:lstStyle/>
          <a:p>
            <a:r>
              <a:rPr lang="cs-CZ" dirty="0">
                <a:ea typeface="+mn-lt"/>
                <a:cs typeface="+mn-lt"/>
              </a:rPr>
              <a:t>Výpůjční </a:t>
            </a:r>
            <a:r>
              <a:rPr lang="cs-CZ" dirty="0">
                <a:ea typeface="+mn-lt"/>
                <a:cs typeface="+mn-lt"/>
                <a:hlinkClick r:id="rId2"/>
              </a:rPr>
              <a:t>https://www.ff.cuni.cz/knihovna/sluzby/vypujcni-sluzby</a:t>
            </a:r>
            <a:r>
              <a:rPr lang="cs-CZ" dirty="0" smtClean="0">
                <a:ea typeface="+mn-lt"/>
                <a:cs typeface="+mn-lt"/>
                <a:hlinkClick r:id="rId2"/>
              </a:rPr>
              <a:t>/</a:t>
            </a:r>
            <a:r>
              <a:rPr lang="cs-CZ" dirty="0" smtClean="0">
                <a:ea typeface="+mn-lt"/>
                <a:cs typeface="+mn-lt"/>
              </a:rPr>
              <a:t> </a:t>
            </a:r>
            <a:endParaRPr lang="cs-CZ" dirty="0">
              <a:ea typeface="+mn-lt"/>
              <a:cs typeface="+mn-lt"/>
            </a:endParaRPr>
          </a:p>
          <a:p>
            <a:r>
              <a:rPr lang="cs-CZ" dirty="0" smtClean="0">
                <a:cs typeface="Arial"/>
              </a:rPr>
              <a:t>Elektronické </a:t>
            </a:r>
            <a:r>
              <a:rPr lang="cs-CZ" dirty="0">
                <a:cs typeface="Arial"/>
              </a:rPr>
              <a:t>informační zdroje </a:t>
            </a:r>
            <a:r>
              <a:rPr lang="cs-CZ" dirty="0">
                <a:cs typeface="Arial"/>
                <a:hlinkClick r:id="rId3"/>
              </a:rPr>
              <a:t>https://www.ff.cuni.cz/knihovna/elektronicke-informacni-zdroje</a:t>
            </a:r>
            <a:r>
              <a:rPr lang="cs-CZ" dirty="0" smtClean="0">
                <a:cs typeface="Arial"/>
                <a:hlinkClick r:id="rId3"/>
              </a:rPr>
              <a:t>/</a:t>
            </a:r>
            <a:r>
              <a:rPr lang="cs-CZ" dirty="0" smtClean="0">
                <a:cs typeface="Arial"/>
              </a:rPr>
              <a:t> </a:t>
            </a:r>
          </a:p>
          <a:p>
            <a:r>
              <a:rPr lang="cs-CZ" dirty="0" smtClean="0">
                <a:cs typeface="Arial"/>
              </a:rPr>
              <a:t>MVS </a:t>
            </a:r>
            <a:r>
              <a:rPr lang="cs-CZ" dirty="0">
                <a:cs typeface="Arial"/>
              </a:rPr>
              <a:t>/ </a:t>
            </a:r>
            <a:r>
              <a:rPr lang="cs-CZ" dirty="0" smtClean="0">
                <a:cs typeface="Arial"/>
              </a:rPr>
              <a:t>MMVS</a:t>
            </a:r>
            <a:r>
              <a:rPr lang="cs-CZ" dirty="0">
                <a:cs typeface="Arial"/>
              </a:rPr>
              <a:t> </a:t>
            </a:r>
            <a:r>
              <a:rPr lang="cs-CZ" dirty="0">
                <a:cs typeface="Arial"/>
                <a:hlinkClick r:id="rId4"/>
              </a:rPr>
              <a:t>https://www.ff.cuni.cz/knihovna/sluzby/mvs</a:t>
            </a:r>
            <a:r>
              <a:rPr lang="cs-CZ" dirty="0" smtClean="0">
                <a:cs typeface="Arial"/>
                <a:hlinkClick r:id="rId4"/>
              </a:rPr>
              <a:t>/</a:t>
            </a:r>
            <a:r>
              <a:rPr lang="cs-CZ" dirty="0" smtClean="0">
                <a:cs typeface="Arial"/>
              </a:rPr>
              <a:t> </a:t>
            </a:r>
          </a:p>
          <a:p>
            <a:endParaRPr lang="cs-CZ" dirty="0">
              <a:cs typeface="Arial"/>
            </a:endParaRPr>
          </a:p>
          <a:p>
            <a:r>
              <a:rPr lang="cs-CZ" dirty="0">
                <a:ea typeface="+mn-lt"/>
                <a:cs typeface="+mn-lt"/>
              </a:rPr>
              <a:t>Podpora akademického psaní </a:t>
            </a:r>
            <a:r>
              <a:rPr lang="cs-CZ" dirty="0">
                <a:ea typeface="+mn-lt"/>
                <a:cs typeface="+mn-lt"/>
                <a:hlinkClick r:id="rId5"/>
              </a:rPr>
              <a:t>https://www.ff.cuni.cz/knihovna/sluzby/akademicke-psani</a:t>
            </a:r>
            <a:r>
              <a:rPr lang="cs-CZ" dirty="0" smtClean="0">
                <a:ea typeface="+mn-lt"/>
                <a:cs typeface="+mn-lt"/>
                <a:hlinkClick r:id="rId5"/>
              </a:rPr>
              <a:t>/</a:t>
            </a:r>
            <a:r>
              <a:rPr lang="cs-CZ" dirty="0" smtClean="0">
                <a:ea typeface="+mn-lt"/>
                <a:cs typeface="+mn-lt"/>
              </a:rPr>
              <a:t> </a:t>
            </a:r>
            <a:endParaRPr lang="en-US" dirty="0">
              <a:ea typeface="+mn-lt"/>
              <a:cs typeface="+mn-lt"/>
            </a:endParaRPr>
          </a:p>
          <a:p>
            <a:r>
              <a:rPr lang="cs-CZ" dirty="0" smtClean="0">
                <a:ea typeface="+mn-lt"/>
                <a:cs typeface="+mn-lt"/>
              </a:rPr>
              <a:t>(</a:t>
            </a:r>
            <a:r>
              <a:rPr lang="cs-CZ" dirty="0" smtClean="0">
                <a:ea typeface="+mn-lt"/>
                <a:cs typeface="+mn-lt"/>
                <a:hlinkClick r:id="rId6" action="ppaction://hlinkfile"/>
              </a:rPr>
              <a:t>Podpora e-</a:t>
            </a:r>
            <a:r>
              <a:rPr lang="cs-CZ" dirty="0" err="1" smtClean="0">
                <a:ea typeface="+mn-lt"/>
                <a:cs typeface="+mn-lt"/>
                <a:hlinkClick r:id="rId6" action="ppaction://hlinkfile"/>
              </a:rPr>
              <a:t>learningu</a:t>
            </a:r>
            <a:r>
              <a:rPr lang="cs-CZ" dirty="0" smtClean="0">
                <a:ea typeface="+mn-lt"/>
                <a:cs typeface="+mn-lt"/>
              </a:rPr>
              <a:t> )</a:t>
            </a:r>
            <a:endParaRPr lang="cs-CZ" dirty="0">
              <a:ea typeface="+mn-lt"/>
              <a:cs typeface="+mn-lt"/>
            </a:endParaRPr>
          </a:p>
          <a:p>
            <a:endParaRPr lang="cs-CZ" dirty="0"/>
          </a:p>
          <a:p>
            <a:endParaRPr lang="cs-CZ" dirty="0">
              <a:cs typeface="Calibri"/>
            </a:endParaRPr>
          </a:p>
          <a:p>
            <a:endParaRPr lang="cs-CZ" dirty="0"/>
          </a:p>
        </p:txBody>
      </p:sp>
      <p:pic>
        <p:nvPicPr>
          <p:cNvPr id="5" name="Obrázek 6" descr="Obsah obrázku láhev, podepsat, nákladní auto, vsedě&#10;&#10;Popis vygenerovaný s velmi vysokou mírou spolehlivosti">
            <a:extLst>
              <a:ext uri="{FF2B5EF4-FFF2-40B4-BE49-F238E27FC236}">
                <a16:creationId xmlns:a16="http://schemas.microsoft.com/office/drawing/2014/main" id="{A892FD60-B1E9-46B7-8F08-0EDE381DFEB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78662" y="4980214"/>
            <a:ext cx="7724846" cy="1786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96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Výpůjční služby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2400" i="1" dirty="0" smtClean="0"/>
              <a:t>Prezenční výpůjčka </a:t>
            </a:r>
            <a:r>
              <a:rPr lang="cs-CZ" sz="2400" dirty="0" smtClean="0"/>
              <a:t>– dokument je </a:t>
            </a:r>
            <a:r>
              <a:rPr lang="cs-CZ" sz="2400" dirty="0"/>
              <a:t>možné po stanoveném času vypůjčit přes noc/víkend/svátek; vrácení dokumentu je nutné ve stanovenou hodinu následujícího pracovního dne; platí pro vybrané kategorie uživatelů. (V katalogu pod názvem Prezenční nebo Přísně prezenční).</a:t>
            </a:r>
          </a:p>
          <a:p>
            <a:r>
              <a:rPr lang="cs-CZ" sz="2400" i="1" dirty="0"/>
              <a:t>Krátkodobá výpůjčka</a:t>
            </a:r>
            <a:endParaRPr lang="cs-CZ" sz="2400" dirty="0"/>
          </a:p>
          <a:p>
            <a:pPr lvl="1"/>
            <a:r>
              <a:rPr lang="cs-CZ" sz="1800" i="1" dirty="0" smtClean="0"/>
              <a:t>Týdenní</a:t>
            </a:r>
            <a:r>
              <a:rPr lang="cs-CZ" sz="1800" dirty="0" smtClean="0"/>
              <a:t> </a:t>
            </a:r>
            <a:r>
              <a:rPr lang="cs-CZ" sz="1800" dirty="0"/>
              <a:t>– </a:t>
            </a:r>
            <a:r>
              <a:rPr lang="cs-CZ" sz="1800" dirty="0" smtClean="0"/>
              <a:t> pro </a:t>
            </a:r>
            <a:r>
              <a:rPr lang="cs-CZ" sz="1800" dirty="0"/>
              <a:t>všechny kategorie kromě laické veřejnosti. (V katalogu pod názvem Krátkodobá výpůjčka nebo Specifická výpůjčka).</a:t>
            </a:r>
          </a:p>
          <a:p>
            <a:r>
              <a:rPr lang="cs-CZ" sz="2400" i="1" dirty="0"/>
              <a:t>Běžná </a:t>
            </a:r>
            <a:r>
              <a:rPr lang="cs-CZ" sz="2400" i="1" dirty="0" smtClean="0"/>
              <a:t>výpůjčka</a:t>
            </a:r>
            <a:r>
              <a:rPr lang="cs-CZ" sz="2400" dirty="0" smtClean="0"/>
              <a:t> – měsíční výpůjčka </a:t>
            </a:r>
            <a:r>
              <a:rPr lang="cs-CZ" sz="2400" dirty="0"/>
              <a:t>pro všechny kategorie uživatelů. (V katalogu pod názvem Běžná výpůjčka I. nebo Běžná výpůjčka III.)</a:t>
            </a:r>
          </a:p>
          <a:p>
            <a:r>
              <a:rPr lang="cs-CZ" sz="2400" i="1" dirty="0" err="1" smtClean="0"/>
              <a:t>ePrezenčka</a:t>
            </a:r>
            <a:r>
              <a:rPr lang="cs-CZ" sz="2400" i="1" dirty="0" smtClean="0"/>
              <a:t> </a:t>
            </a:r>
            <a:r>
              <a:rPr lang="cs-CZ" sz="2400" dirty="0" smtClean="0"/>
              <a:t>– nejžádanější a </a:t>
            </a:r>
            <a:r>
              <a:rPr lang="cs-CZ" sz="2400" dirty="0"/>
              <a:t>špatně dostupné tituly na UK jsou zpřístupněné v digitální podobě na počítačích v Knihovně Jana Palacha, ve Šporkově paláci a na označených počítačích v oborových knihovnách. Více informací naleznete </a:t>
            </a:r>
            <a:r>
              <a:rPr lang="cs-CZ" sz="2400" u="sng" dirty="0">
                <a:hlinkClick r:id="rId2"/>
              </a:rPr>
              <a:t>zde</a:t>
            </a:r>
            <a:r>
              <a:rPr lang="cs-CZ" sz="2400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223999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Výpůjční služby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u="sng" dirty="0" smtClean="0"/>
              <a:t>Půjčování</a:t>
            </a:r>
          </a:p>
          <a:p>
            <a:pPr marL="0" indent="0" algn="ctr">
              <a:buNone/>
            </a:pPr>
            <a:endParaRPr lang="cs-CZ" u="sng" dirty="0" smtClean="0"/>
          </a:p>
          <a:p>
            <a:r>
              <a:rPr lang="cs-CZ" dirty="0" smtClean="0"/>
              <a:t>Čtenářský účet</a:t>
            </a:r>
          </a:p>
          <a:p>
            <a:pPr lvl="1"/>
            <a:r>
              <a:rPr lang="cs-CZ" dirty="0" smtClean="0"/>
              <a:t>Sledování stavu výpůjček</a:t>
            </a:r>
          </a:p>
          <a:p>
            <a:pPr lvl="1"/>
            <a:r>
              <a:rPr lang="cs-CZ" dirty="0" smtClean="0"/>
              <a:t>Prodlužování výpůjček</a:t>
            </a:r>
          </a:p>
          <a:p>
            <a:pPr lvl="1"/>
            <a:r>
              <a:rPr lang="cs-CZ" dirty="0" smtClean="0"/>
              <a:t>Rezervace titulů</a:t>
            </a:r>
          </a:p>
          <a:p>
            <a:endParaRPr lang="cs-CZ" dirty="0" smtClean="0"/>
          </a:p>
          <a:p>
            <a:r>
              <a:rPr lang="cs-CZ" dirty="0" smtClean="0"/>
              <a:t>Půjčování </a:t>
            </a:r>
            <a:r>
              <a:rPr lang="cs-CZ" dirty="0"/>
              <a:t>čteček e-knih a </a:t>
            </a:r>
            <a:r>
              <a:rPr lang="cs-CZ" dirty="0" err="1"/>
              <a:t>tabletů</a:t>
            </a:r>
            <a:endParaRPr lang="cs-CZ" dirty="0"/>
          </a:p>
          <a:p>
            <a:endParaRPr lang="cs-CZ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u="sng" dirty="0" smtClean="0"/>
              <a:t>Vracení</a:t>
            </a:r>
          </a:p>
          <a:p>
            <a:pPr marL="0" indent="0" algn="ctr">
              <a:buNone/>
            </a:pPr>
            <a:endParaRPr lang="cs-CZ" u="sng" dirty="0"/>
          </a:p>
          <a:p>
            <a:r>
              <a:rPr lang="cs-CZ" dirty="0" smtClean="0"/>
              <a:t>Výpůjční pult, </a:t>
            </a:r>
            <a:r>
              <a:rPr lang="cs-CZ" dirty="0" err="1" smtClean="0"/>
              <a:t>biblioboxy</a:t>
            </a:r>
            <a:endParaRPr lang="cs-CZ" dirty="0"/>
          </a:p>
          <a:p>
            <a:endParaRPr lang="cs-CZ" dirty="0"/>
          </a:p>
          <a:p>
            <a:r>
              <a:rPr lang="cs-CZ" dirty="0" smtClean="0"/>
              <a:t>Platba </a:t>
            </a:r>
            <a:r>
              <a:rPr lang="cs-CZ" dirty="0"/>
              <a:t>pokut</a:t>
            </a:r>
          </a:p>
          <a:p>
            <a:pPr lvl="1"/>
            <a:r>
              <a:rPr lang="cs-CZ" dirty="0"/>
              <a:t>Hotovostně</a:t>
            </a:r>
          </a:p>
          <a:p>
            <a:pPr lvl="1"/>
            <a:r>
              <a:rPr lang="cs-CZ" dirty="0"/>
              <a:t>Převodem </a:t>
            </a:r>
            <a:endParaRPr lang="cs-CZ" dirty="0" smtClean="0"/>
          </a:p>
          <a:p>
            <a:pPr lvl="1"/>
            <a:r>
              <a:rPr lang="cs-CZ" dirty="0" smtClean="0"/>
              <a:t>Do 200 Kč možnost platit v knihovnách jiných fakulty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97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Elektronické informační zdroje (EIZ, e-zdroje)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+mn-lt"/>
              </a:rPr>
              <a:t>V režimu </a:t>
            </a:r>
            <a:r>
              <a:rPr lang="cs-CZ" dirty="0">
                <a:solidFill>
                  <a:srgbClr val="FF0000"/>
                </a:solidFill>
                <a:latin typeface="+mn-lt"/>
              </a:rPr>
              <a:t>licencovaném</a:t>
            </a:r>
            <a:r>
              <a:rPr lang="cs-CZ" dirty="0">
                <a:latin typeface="+mn-lt"/>
              </a:rPr>
              <a:t>: Placené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+mn-lt"/>
              </a:rPr>
              <a:t>Placené vědecké databáze:</a:t>
            </a:r>
          </a:p>
          <a:p>
            <a:pPr marL="1485900" lvl="2" indent="-342900"/>
            <a:r>
              <a:rPr lang="cs-CZ" sz="1600" b="1" dirty="0"/>
              <a:t>Přístup přes instituci</a:t>
            </a:r>
          </a:p>
          <a:p>
            <a:pPr marL="1485900" lvl="2" indent="-342900"/>
            <a:r>
              <a:rPr lang="cs-CZ" sz="1600" dirty="0"/>
              <a:t>Zaplacení stažení zdroje</a:t>
            </a:r>
          </a:p>
          <a:p>
            <a:pPr marL="1485900" lvl="2" indent="-342900"/>
            <a:r>
              <a:rPr lang="cs-CZ" sz="1600" dirty="0" err="1"/>
              <a:t>Pay</a:t>
            </a:r>
            <a:r>
              <a:rPr lang="cs-CZ" sz="1600" dirty="0"/>
              <a:t>-as-</a:t>
            </a:r>
            <a:r>
              <a:rPr lang="cs-CZ" sz="1600" dirty="0" err="1"/>
              <a:t>you</a:t>
            </a:r>
            <a:r>
              <a:rPr lang="cs-CZ" sz="1600" dirty="0"/>
              <a:t>-go za prohlížení zdroje</a:t>
            </a:r>
          </a:p>
          <a:p>
            <a:endParaRPr lang="cs-CZ" dirty="0">
              <a:latin typeface="+mn-lt"/>
            </a:endParaRPr>
          </a:p>
          <a:p>
            <a:r>
              <a:rPr lang="cs-CZ" dirty="0">
                <a:latin typeface="+mn-lt"/>
              </a:rPr>
              <a:t>V režimu </a:t>
            </a:r>
            <a:r>
              <a:rPr lang="cs-CZ" dirty="0" err="1">
                <a:solidFill>
                  <a:srgbClr val="F0740E"/>
                </a:solidFill>
                <a:latin typeface="+mn-lt"/>
              </a:rPr>
              <a:t>OpenAccess</a:t>
            </a:r>
            <a:r>
              <a:rPr lang="cs-CZ" dirty="0">
                <a:solidFill>
                  <a:srgbClr val="F0740E"/>
                </a:solidFill>
                <a:latin typeface="+mn-lt"/>
              </a:rPr>
              <a:t>: </a:t>
            </a:r>
            <a:r>
              <a:rPr lang="cs-CZ" dirty="0">
                <a:latin typeface="+mn-lt"/>
              </a:rPr>
              <a:t>Volně dostupné</a:t>
            </a:r>
          </a:p>
          <a:p>
            <a:pPr marL="0" indent="0">
              <a:buNone/>
            </a:pPr>
            <a:r>
              <a:rPr lang="cs-CZ" sz="2000" dirty="0">
                <a:latin typeface="+mn-lt"/>
              </a:rPr>
              <a:t>= trvalé, okamžité, svobodné a bezplatné online zpřístupnění plných textů publikovaných</a:t>
            </a:r>
          </a:p>
          <a:p>
            <a:pPr marL="0" indent="0">
              <a:buNone/>
            </a:pPr>
            <a:r>
              <a:rPr lang="cs-CZ" sz="2000" dirty="0">
                <a:latin typeface="+mn-lt"/>
              </a:rPr>
              <a:t> vědeckých výsledků (nejčastěji článků) bez omezení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80" t="6794" r="21668" b="4880"/>
          <a:stretch/>
        </p:blipFill>
        <p:spPr>
          <a:xfrm>
            <a:off x="9816975" y="1825625"/>
            <a:ext cx="1224136" cy="1872208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1991" r="100000">
                        <a14:foregroundMark x1="56588" y1="69193" x2="56588" y2="6919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0091" y="3993560"/>
            <a:ext cx="1208112" cy="188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64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n-lt"/>
              </a:rPr>
              <a:t>Jak přistupovat k licencovaným EIZ na UK?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  <a:latin typeface="+mn-lt"/>
              </a:rPr>
              <a:t>Přímý přístup</a:t>
            </a:r>
            <a:r>
              <a:rPr lang="cs-CZ" dirty="0">
                <a:latin typeface="+mn-lt"/>
              </a:rPr>
              <a:t>:</a:t>
            </a:r>
          </a:p>
          <a:p>
            <a:pPr lvl="1"/>
            <a:r>
              <a:rPr lang="cs-CZ" sz="2000" dirty="0"/>
              <a:t>Z počítače na fakultě či knihovně na základě IP adres</a:t>
            </a:r>
          </a:p>
          <a:p>
            <a:pPr lvl="1"/>
            <a:r>
              <a:rPr lang="cs-CZ" sz="2000" dirty="0"/>
              <a:t>Není vždy nutné přihlášení</a:t>
            </a:r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Vzd</a:t>
            </a:r>
            <a:r>
              <a:rPr lang="cs-CZ" dirty="0">
                <a:solidFill>
                  <a:srgbClr val="FF0000"/>
                </a:solidFill>
                <a:latin typeface="+mn-lt"/>
              </a:rPr>
              <a:t>álený přístup</a:t>
            </a:r>
            <a:r>
              <a:rPr lang="cs-CZ" dirty="0">
                <a:latin typeface="+mn-lt"/>
              </a:rPr>
              <a:t>:</a:t>
            </a:r>
          </a:p>
          <a:p>
            <a:pPr lvl="1"/>
            <a:r>
              <a:rPr lang="cs-CZ" sz="2000" dirty="0"/>
              <a:t>Nutné přihlášení (jako např. do SIS) pro rozpoznání afiliace uživatele k instituci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/>
          <a:srcRect r="4056"/>
          <a:stretch/>
        </p:blipFill>
        <p:spPr>
          <a:xfrm>
            <a:off x="3883459" y="3220995"/>
            <a:ext cx="4425082" cy="34557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1253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dirty="0" smtClean="0">
                <a:cs typeface="Arial"/>
              </a:rPr>
              <a:t>Nástroje na přístup ke zdrojům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99822" y="1949803"/>
            <a:ext cx="9953977" cy="4899442"/>
          </a:xfrm>
        </p:spPr>
        <p:txBody>
          <a:bodyPr anchor="t"/>
          <a:lstStyle/>
          <a:p>
            <a:pPr marL="0" indent="0">
              <a:buNone/>
            </a:pPr>
            <a:r>
              <a:rPr lang="cs-CZ" sz="2000" b="1" dirty="0" smtClean="0">
                <a:cs typeface="Arial"/>
              </a:rPr>
              <a:t>UKAŽ</a:t>
            </a:r>
            <a:r>
              <a:rPr lang="cs-CZ" sz="2000" dirty="0" smtClean="0">
                <a:cs typeface="Arial"/>
              </a:rPr>
              <a:t> </a:t>
            </a:r>
            <a:r>
              <a:rPr lang="cs-CZ" sz="2000" dirty="0">
                <a:cs typeface="Arial"/>
              </a:rPr>
              <a:t>(</a:t>
            </a:r>
            <a:r>
              <a:rPr lang="cs-CZ" sz="2000" dirty="0">
                <a:cs typeface="Arial"/>
                <a:hlinkClick r:id="rId3"/>
              </a:rPr>
              <a:t>https://ukaz.cuni.cz/</a:t>
            </a:r>
            <a:r>
              <a:rPr lang="cs-CZ" sz="2000" dirty="0">
                <a:cs typeface="Arial"/>
              </a:rPr>
              <a:t>)</a:t>
            </a:r>
          </a:p>
          <a:p>
            <a:pPr marL="0" indent="0" algn="just">
              <a:buNone/>
            </a:pPr>
            <a:r>
              <a:rPr lang="cs-CZ" sz="2000" dirty="0">
                <a:cs typeface="Arial"/>
              </a:rPr>
              <a:t>= discovery služba, která vyhledává  většinu tištěných a elektronických zdrojů dostupných na UK, včetně doporučených volně dostupných</a:t>
            </a:r>
            <a:endParaRPr lang="cs-CZ" sz="2000" dirty="0"/>
          </a:p>
          <a:p>
            <a:pPr marL="0" indent="0" algn="just">
              <a:buNone/>
            </a:pPr>
            <a:endParaRPr lang="cs-CZ" sz="1400" dirty="0"/>
          </a:p>
          <a:p>
            <a:pPr marL="0" indent="0" algn="just">
              <a:buNone/>
            </a:pPr>
            <a:r>
              <a:rPr lang="cs-CZ" sz="2000" b="1" dirty="0">
                <a:cs typeface="Arial"/>
              </a:rPr>
              <a:t>PORTÁL ELEKTRONICKÝCH ZDROJŮ </a:t>
            </a:r>
            <a:r>
              <a:rPr lang="cs-CZ" sz="2000" dirty="0">
                <a:cs typeface="Arial"/>
              </a:rPr>
              <a:t>(</a:t>
            </a:r>
            <a:r>
              <a:rPr lang="cs-CZ" sz="2000" dirty="0">
                <a:cs typeface="Arial"/>
                <a:hlinkClick r:id="rId4"/>
              </a:rPr>
              <a:t>https://ezdroje.cuni.cz/</a:t>
            </a:r>
            <a:r>
              <a:rPr lang="cs-CZ" sz="2000" dirty="0">
                <a:cs typeface="Arial"/>
              </a:rPr>
              <a:t> )</a:t>
            </a:r>
          </a:p>
          <a:p>
            <a:pPr marL="0" indent="0" algn="just">
              <a:buNone/>
            </a:pPr>
            <a:r>
              <a:rPr lang="cs-CZ" sz="2000" dirty="0">
                <a:cs typeface="Arial"/>
              </a:rPr>
              <a:t>= zpřístupňuje na jednom místě informace o všech elektronických informačních zdrojích dostupných na UK, </a:t>
            </a:r>
            <a:r>
              <a:rPr lang="cs-CZ" sz="2000" dirty="0">
                <a:ea typeface="+mn-lt"/>
                <a:cs typeface="+mn-lt"/>
              </a:rPr>
              <a:t>včetně doporučených volně dostupných</a:t>
            </a:r>
          </a:p>
          <a:p>
            <a:pPr marL="800100" lvl="1" indent="-342900" algn="just">
              <a:buChar char="•"/>
            </a:pPr>
            <a:r>
              <a:rPr lang="cs-CZ" sz="1600" dirty="0">
                <a:latin typeface="Arial"/>
                <a:cs typeface="Arial"/>
              </a:rPr>
              <a:t>Portál e-knih</a:t>
            </a:r>
            <a:endParaRPr lang="cs-CZ" sz="1600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Arial"/>
                <a:cs typeface="Arial"/>
              </a:rPr>
              <a:t>Portál e-časopisů</a:t>
            </a:r>
            <a:endParaRPr lang="cs-CZ" sz="1600" dirty="0">
              <a:latin typeface="Arial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cs-CZ" sz="1400" dirty="0">
              <a:latin typeface="Arial"/>
            </a:endParaRPr>
          </a:p>
          <a:p>
            <a:pPr marL="0" indent="0" algn="just">
              <a:buNone/>
            </a:pPr>
            <a:r>
              <a:rPr lang="cs-CZ" sz="2000" b="1" dirty="0">
                <a:cs typeface="Arial"/>
              </a:rPr>
              <a:t>Digitální repozitář UK</a:t>
            </a:r>
            <a:r>
              <a:rPr lang="cs-CZ" sz="2000" dirty="0">
                <a:cs typeface="Arial"/>
              </a:rPr>
              <a:t> (</a:t>
            </a:r>
            <a:r>
              <a:rPr lang="cs-CZ" sz="2000" dirty="0">
                <a:ea typeface="+mn-lt"/>
                <a:cs typeface="+mn-lt"/>
                <a:hlinkClick r:id="rId5"/>
              </a:rPr>
              <a:t>https://dspace.cuni.cz/</a:t>
            </a:r>
            <a:r>
              <a:rPr lang="cs-CZ" sz="2000" dirty="0">
                <a:cs typeface="Arial"/>
              </a:rPr>
              <a:t>) - zpřístupňuje vysokoškolské kvalifikační práce obhájené na UK</a:t>
            </a:r>
          </a:p>
          <a:p>
            <a:pPr marL="0" indent="0" algn="just">
              <a:buNone/>
            </a:pPr>
            <a:r>
              <a:rPr lang="cs-CZ" sz="2000" b="1" dirty="0" smtClean="0">
                <a:cs typeface="Arial"/>
              </a:rPr>
              <a:t>Centrální katalog UK</a:t>
            </a:r>
            <a:r>
              <a:rPr lang="cs-CZ" sz="2000" dirty="0" smtClean="0">
                <a:cs typeface="Arial"/>
              </a:rPr>
              <a:t> (</a:t>
            </a:r>
            <a:r>
              <a:rPr lang="cs-CZ" sz="2000" dirty="0" smtClean="0">
                <a:ea typeface="+mn-lt"/>
                <a:cs typeface="+mn-lt"/>
                <a:hlinkClick r:id="rId6"/>
              </a:rPr>
              <a:t>https://ckis.cuni.cz/</a:t>
            </a:r>
            <a:r>
              <a:rPr lang="cs-CZ" sz="2000" dirty="0" smtClean="0">
                <a:ea typeface="+mn-lt"/>
                <a:cs typeface="+mn-lt"/>
              </a:rPr>
              <a:t>) - vyhledává všechny tištěné zdroje a trvale zakoupené e-knihy dostupné na UK</a:t>
            </a:r>
            <a:endParaRPr lang="cs-CZ" sz="2000" dirty="0" smtClean="0">
              <a:cs typeface="Calibri"/>
            </a:endParaRPr>
          </a:p>
          <a:p>
            <a:pPr marL="0" indent="0" algn="just">
              <a:buNone/>
            </a:pPr>
            <a:endParaRPr lang="cs-CZ" sz="2000" dirty="0"/>
          </a:p>
          <a:p>
            <a:endParaRPr lang="cs-CZ" sz="2000" dirty="0"/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06624BA6-AEF5-4AEE-B895-196BCFC22C8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1817" y="2006600"/>
            <a:ext cx="621630" cy="451853"/>
          </a:xfrm>
          <a:prstGeom prst="rect">
            <a:avLst/>
          </a:prstGeom>
        </p:spPr>
      </p:pic>
      <p:pic>
        <p:nvPicPr>
          <p:cNvPr id="6" name="Obrázek 6">
            <a:extLst>
              <a:ext uri="{FF2B5EF4-FFF2-40B4-BE49-F238E27FC236}">
                <a16:creationId xmlns:a16="http://schemas.microsoft.com/office/drawing/2014/main" id="{E936F604-6ABF-43F4-945C-B2DAD1FD0C8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42545" y="3422734"/>
            <a:ext cx="467226" cy="547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28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f_uk_sablona_CZ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D5752A5C-7494-4EDD-8151-DB9189CA592B}" vid="{5F1878C6-A779-4D69-8E32-E97DF00B1F4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ff_uk_sablona_CZ</Template>
  <TotalTime>678</TotalTime>
  <Words>676</Words>
  <Application>Microsoft Office PowerPoint</Application>
  <PresentationFormat>Širokoúhlá obrazovka</PresentationFormat>
  <Paragraphs>145</Paragraphs>
  <Slides>18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Tahoma</vt:lpstr>
      <vt:lpstr>Wingdings</vt:lpstr>
      <vt:lpstr>ff_uk_sablona_CZ</vt:lpstr>
      <vt:lpstr>Prezentace Knihovny FF UK a knihovních zdrojů pro Politologický proseminář</vt:lpstr>
      <vt:lpstr>Knihovna FF UK</vt:lpstr>
      <vt:lpstr>Knihovna FF UK</vt:lpstr>
      <vt:lpstr>Služby Knihovny FF UK</vt:lpstr>
      <vt:lpstr>Výpůjční služby</vt:lpstr>
      <vt:lpstr>Výpůjční služby</vt:lpstr>
      <vt:lpstr>Elektronické informační zdroje (EIZ, e-zdroje)</vt:lpstr>
      <vt:lpstr>Jak přistupovat k licencovaným EIZ na UK?</vt:lpstr>
      <vt:lpstr>Nástroje na přístup ke zdrojům</vt:lpstr>
      <vt:lpstr>Efektivní vyhledávání – Booleovské operátory</vt:lpstr>
      <vt:lpstr>Efektivní vyhledávání – Booleovské operátory</vt:lpstr>
      <vt:lpstr>Čtení e-knih</vt:lpstr>
      <vt:lpstr>Jak si vypůjčit e-knihu?</vt:lpstr>
      <vt:lpstr>Jak si vypůjčit e-knihu?</vt:lpstr>
      <vt:lpstr>(Mezinárodní) meziknihovní výpůjční služba</vt:lpstr>
      <vt:lpstr>Národní knihovna ČR</vt:lpstr>
      <vt:lpstr>Další zdroje</vt:lpstr>
      <vt:lpstr>Děkuji za pozornost!   Kontakt: michaela.malkova@ff.cuni.cz eiz@ff.cuni.cz  akademickepsani@ff.cuni.cz   https://www.ff.cuni.cz/knihovna/elektronicke-informacni-zdroje/ 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Testování v Moodle</dc:title>
  <dc:creator>Filipová, Helena</dc:creator>
  <cp:lastModifiedBy>Málková, Michaela</cp:lastModifiedBy>
  <cp:revision>77</cp:revision>
  <dcterms:created xsi:type="dcterms:W3CDTF">2019-10-14T09:15:48Z</dcterms:created>
  <dcterms:modified xsi:type="dcterms:W3CDTF">2020-11-03T13:44:23Z</dcterms:modified>
</cp:coreProperties>
</file>