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6" r:id="rId5"/>
    <p:sldId id="257" r:id="rId6"/>
    <p:sldId id="264" r:id="rId7"/>
    <p:sldId id="259" r:id="rId8"/>
    <p:sldId id="260" r:id="rId9"/>
    <p:sldId id="268" r:id="rId10"/>
    <p:sldId id="262" r:id="rId11"/>
    <p:sldId id="263" r:id="rId12"/>
    <p:sldId id="267" r:id="rId13"/>
    <p:sldId id="271" r:id="rId14"/>
    <p:sldId id="272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202E3-E52A-45D8-B310-A7716D66E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C82E4F-266E-4534-AA80-7C00257D5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CB3C7A-AB0F-49B5-B37E-6D763CC0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0768DC-FE6F-4C0B-BE3F-1D6A06A5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CB3566-3864-4040-B00F-DBDF43D2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05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8F69E-94B9-4113-9B09-68A6EC065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88AEF1-2DA3-468D-A9F8-EDFCF1808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9492B1-4B66-4EC5-81AC-22B7590AA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C7D3DC-FC58-4C6E-B5DC-6B103314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ABB9A7-D7B9-4197-BB8A-1E0EA1A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74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870E41F-ADA3-444A-9464-BDCF3217C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CA201BF-2631-4961-A57C-17EFC70DB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EE395C-5FB1-40AB-97B9-B43171F0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29F6CB-1D26-4AA5-B93C-B773D7DC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ADF88A-5487-4745-991B-DCA39A56E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45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D94AC-DD7F-4ADB-9DE4-2EE4783C6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826D62-0622-45BA-9CC2-A6119A8BC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5A1F06-C97A-4DAF-9E17-6390E934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8F02C9-EC7B-445C-91A4-268AF17B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365206-7F64-4A7C-9AB6-A7C547EE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29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3A6E2-D73D-4F17-8EEF-6F0FAD42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B90B25D-5905-4B18-923E-F2DB8E9C3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4ECEFD-F2F3-44A9-BBA0-CA91238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748AC7-774C-4257-A0C1-BEFE55D4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58AEB4-3423-4939-8624-8D67E8F9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26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8EB05-2A12-46AC-BB19-E746C134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7B2668-3B16-47E5-998A-F06B107EE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C4B8C6F-F0BD-45C3-801C-1FFE3CF66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956FAD-27A1-4FA0-A756-D5D72A5A3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E80BF0-2E68-4956-85E0-C28F489A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F99FE1-7A74-4575-BB7A-B4A0B581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17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49807-E09C-477B-B633-06F7C8B7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52E7932-97CF-43AB-BB99-F849050E7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9C642D5-1519-4252-A4A0-D47032D42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00CD11F-9B32-4E84-AF24-568F3255F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82FD3FB-1BBE-487D-A58E-8229C0F15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5363E6-B976-4AB7-9446-DB93739E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81E35E0-3631-4F68-A4DA-2309C8E6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7678243-18B4-4C5D-944C-61F5139F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87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95434-74D7-4C93-A893-6D7C6B04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14C5A5B-1BFD-4900-857E-3A41C87A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B843897-8B54-4551-B69E-091FF893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F10CCD-571B-47C6-91A8-282DFE98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82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E2698B-3156-4C92-83E5-A99FDC279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7A8F33-749C-4F74-841E-2D881A15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2580C6-6B59-45D7-9B16-DF121D2D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5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B96D3-09A7-4A46-A156-48F26FF6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C89A9F-9D44-485A-960E-60E298570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3966BDA-DD4C-428E-9839-433E5F845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576D24-EF95-433D-B8AD-7D63CA54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BD3C02-0B1C-4E81-ABA9-4D171362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F90D9F7-E275-458E-B655-7851C90C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56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126BE-E935-44CE-8636-67897F71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4967AD9-2E4E-4CCD-B884-C41E87109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23DC8DF-1510-4DEA-8234-903D7F982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1ECA6D-743E-4F38-B776-34B46827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C94405-74A0-4099-85CC-84255ED64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B238B8-7CA5-4AE5-97DF-ABB69807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74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0EFB40B6-70F5-4AD0-ADAC-954DC173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825FBD9-D71E-4EB2-A64B-5C5D7D6F1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8A111-5D9C-4F36-B072-D6AD3BF1C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ADD3-DEC6-4346-B5B6-0234233F118C}" type="datetimeFigureOut">
              <a:rPr lang="cs-CZ" smtClean="0"/>
              <a:t>21. 11. 2017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3969BE-FFF9-42E4-B430-7A177ACDE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AFAEDB-200E-452A-BDEA-C02DC6321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05F26-3115-4487-BE8C-380A6B9A8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61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BECBD3BB-291B-4C49-943C-08C35D885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4" y="0"/>
            <a:ext cx="1016163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3AA8321-677D-44F4-9C81-15CFCF76D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227" y="2081733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Murals</a:t>
            </a:r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cs-CZ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</a:t>
            </a:r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Northern</a:t>
            </a:r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Ireland</a:t>
            </a:r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1AFA7E-1687-41C9-B5D8-5DF1BD918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6227" y="5743909"/>
            <a:ext cx="8679543" cy="656771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Vojtěch Halama</a:t>
            </a:r>
          </a:p>
        </p:txBody>
      </p:sp>
    </p:spTree>
    <p:extLst>
      <p:ext uri="{BB962C8B-B14F-4D97-AF65-F5344CB8AC3E}">
        <p14:creationId xmlns:p14="http://schemas.microsoft.com/office/powerpoint/2010/main" val="244538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428A1-669A-4008-AADF-BC8B6FD2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861F95-D3DF-444D-B95B-E9BD135E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E6A82E4D-A296-42A8-9FE4-82DCDE770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2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60A53-DB11-4210-8E88-B67B758B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D0EE7FE-DE76-4876-9CF2-26FF4E2A9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9904"/>
            <a:ext cx="12966491" cy="8837448"/>
          </a:xfrm>
        </p:spPr>
      </p:pic>
    </p:spTree>
    <p:extLst>
      <p:ext uri="{BB962C8B-B14F-4D97-AF65-F5344CB8AC3E}">
        <p14:creationId xmlns:p14="http://schemas.microsoft.com/office/powerpoint/2010/main" val="33838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9313DF-601F-4233-A270-8D11F9A4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1980D11-CC5D-4CB0-9601-47633F91D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70" y="0"/>
            <a:ext cx="9138659" cy="6853994"/>
          </a:xfrm>
        </p:spPr>
      </p:pic>
    </p:spTree>
    <p:extLst>
      <p:ext uri="{BB962C8B-B14F-4D97-AF65-F5344CB8AC3E}">
        <p14:creationId xmlns:p14="http://schemas.microsoft.com/office/powerpoint/2010/main" val="170536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747946-689B-4EBB-827C-DE99C8A7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3EDBDD0-DFD8-4AD8-9797-68CAF4A45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9215" y="1245302"/>
            <a:ext cx="6220476" cy="466535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4C69A0-840C-4D46-8459-96F210EE1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9" y="161322"/>
            <a:ext cx="7073295" cy="53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3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79358-D0D9-46E1-BD07-3A083C5B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FDB802C-017E-4A2C-9622-F8017CFB8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31" y="26751"/>
            <a:ext cx="9108332" cy="6831249"/>
          </a:xfrm>
        </p:spPr>
      </p:pic>
    </p:spTree>
    <p:extLst>
      <p:ext uri="{BB962C8B-B14F-4D97-AF65-F5344CB8AC3E}">
        <p14:creationId xmlns:p14="http://schemas.microsoft.com/office/powerpoint/2010/main" val="823016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CF67F-4670-4FD2-87FA-8D3A24C7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Murals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contemporary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15CBD-49F7-4AA5-8E9D-3D8C20F7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Mural</a:t>
            </a:r>
            <a:r>
              <a:rPr lang="cs-CZ" dirty="0"/>
              <a:t> = a </a:t>
            </a:r>
            <a:r>
              <a:rPr lang="cs-CZ" dirty="0" err="1"/>
              <a:t>painting</a:t>
            </a:r>
            <a:r>
              <a:rPr lang="cs-CZ" dirty="0"/>
              <a:t> on a </a:t>
            </a:r>
            <a:r>
              <a:rPr lang="cs-CZ" dirty="0" err="1"/>
              <a:t>wall</a:t>
            </a:r>
            <a:endParaRPr lang="cs-CZ" dirty="0"/>
          </a:p>
          <a:p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outdoor</a:t>
            </a:r>
            <a:r>
              <a:rPr lang="cs-CZ" dirty="0"/>
              <a:t>, </a:t>
            </a:r>
            <a:r>
              <a:rPr lang="cs-CZ" dirty="0" err="1"/>
              <a:t>large-scale</a:t>
            </a:r>
            <a:r>
              <a:rPr lang="cs-CZ" dirty="0"/>
              <a:t>, </a:t>
            </a:r>
            <a:r>
              <a:rPr lang="cs-CZ" dirty="0" err="1"/>
              <a:t>elaborate</a:t>
            </a:r>
            <a:r>
              <a:rPr lang="cs-CZ" dirty="0"/>
              <a:t>, </a:t>
            </a:r>
            <a:r>
              <a:rPr lang="cs-CZ" dirty="0" err="1"/>
              <a:t>political</a:t>
            </a:r>
            <a:r>
              <a:rPr lang="cs-CZ" dirty="0"/>
              <a:t>/</a:t>
            </a:r>
            <a:r>
              <a:rPr lang="cs-CZ" dirty="0" err="1"/>
              <a:t>cultural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r>
              <a:rPr lang="cs-CZ" dirty="0" err="1"/>
              <a:t>Mural</a:t>
            </a:r>
            <a:r>
              <a:rPr lang="cs-CZ" dirty="0"/>
              <a:t> x graffiti</a:t>
            </a:r>
          </a:p>
          <a:p>
            <a:pPr marL="0" indent="0" algn="ctr">
              <a:buNone/>
            </a:pPr>
            <a:r>
              <a:rPr lang="cs-CZ" dirty="0" err="1"/>
              <a:t>Mural</a:t>
            </a:r>
            <a:r>
              <a:rPr lang="cs-CZ" dirty="0"/>
              <a:t> x </a:t>
            </a:r>
            <a:r>
              <a:rPr lang="cs-CZ" dirty="0" err="1"/>
              <a:t>advertisment</a:t>
            </a:r>
            <a:endParaRPr lang="cs-CZ" dirty="0"/>
          </a:p>
          <a:p>
            <a:pPr marL="0" indent="0" algn="ctr">
              <a:buNone/>
            </a:pPr>
            <a:r>
              <a:rPr lang="cs-CZ" dirty="0" err="1"/>
              <a:t>Political</a:t>
            </a:r>
            <a:r>
              <a:rPr lang="cs-CZ" dirty="0"/>
              <a:t>/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mural</a:t>
            </a:r>
            <a:r>
              <a:rPr lang="cs-CZ" dirty="0"/>
              <a:t> x street art?</a:t>
            </a:r>
          </a:p>
          <a:p>
            <a:pPr marL="0" indent="0" algn="ctr">
              <a:buNone/>
            </a:pPr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politial</a:t>
            </a:r>
            <a:r>
              <a:rPr lang="cs-CZ" dirty="0"/>
              <a:t>/</a:t>
            </a:r>
            <a:r>
              <a:rPr lang="cs-CZ" dirty="0" err="1"/>
              <a:t>cultural</a:t>
            </a:r>
            <a:r>
              <a:rPr lang="cs-CZ" dirty="0"/>
              <a:t> </a:t>
            </a:r>
            <a:r>
              <a:rPr lang="cs-CZ" dirty="0" err="1"/>
              <a:t>murals</a:t>
            </a:r>
            <a:r>
              <a:rPr lang="cs-CZ" dirty="0"/>
              <a:t> x </a:t>
            </a:r>
            <a:r>
              <a:rPr lang="cs-CZ" dirty="0" err="1"/>
              <a:t>traditional</a:t>
            </a:r>
            <a:r>
              <a:rPr lang="cs-CZ" dirty="0"/>
              <a:t> </a:t>
            </a:r>
            <a:r>
              <a:rPr lang="cs-CZ" dirty="0" err="1"/>
              <a:t>indoor</a:t>
            </a:r>
            <a:r>
              <a:rPr lang="cs-CZ" dirty="0"/>
              <a:t> </a:t>
            </a:r>
            <a:r>
              <a:rPr lang="cs-CZ" dirty="0" err="1"/>
              <a:t>murals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669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BEFA8-4207-4F99-9BB0-26E49DBE4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E31D880-F38C-4E36-A4F9-8C1CC24E7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830"/>
            <a:ext cx="10436103" cy="6847170"/>
          </a:xfrm>
        </p:spPr>
      </p:pic>
    </p:spTree>
    <p:extLst>
      <p:ext uri="{BB962C8B-B14F-4D97-AF65-F5344CB8AC3E}">
        <p14:creationId xmlns:p14="http://schemas.microsoft.com/office/powerpoint/2010/main" val="4124980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8E8C4-3AE4-4655-BC35-6AA870D9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277514B-E211-4457-A16C-1F4169CE9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051143" cy="6858000"/>
          </a:xfrm>
        </p:spPr>
      </p:pic>
    </p:spTree>
    <p:extLst>
      <p:ext uri="{BB962C8B-B14F-4D97-AF65-F5344CB8AC3E}">
        <p14:creationId xmlns:p14="http://schemas.microsoft.com/office/powerpoint/2010/main" val="107959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4C1AA0EA-34E5-4034-8800-0D6275CD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6439"/>
            <a:ext cx="10515600" cy="1325563"/>
          </a:xfrm>
        </p:spPr>
        <p:txBody>
          <a:bodyPr/>
          <a:lstStyle/>
          <a:p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Murals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Ireland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74E4C91-511E-42C2-94A1-B881C417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2002"/>
            <a:ext cx="10715171" cy="5032375"/>
          </a:xfrm>
        </p:spPr>
        <p:txBody>
          <a:bodyPr>
            <a:normAutofit/>
          </a:bodyPr>
          <a:lstStyle/>
          <a:p>
            <a:r>
              <a:rPr lang="cs-CZ" dirty="0" err="1"/>
              <a:t>Northern</a:t>
            </a:r>
            <a:r>
              <a:rPr lang="cs-CZ" dirty="0"/>
              <a:t> </a:t>
            </a:r>
            <a:r>
              <a:rPr lang="cs-CZ" dirty="0" err="1"/>
              <a:t>Ireland</a:t>
            </a:r>
            <a:r>
              <a:rPr lang="cs-CZ" dirty="0"/>
              <a:t> = </a:t>
            </a:r>
            <a:r>
              <a:rPr lang="cs-CZ" dirty="0" err="1"/>
              <a:t>two</a:t>
            </a:r>
            <a:r>
              <a:rPr lang="cs-CZ" dirty="0"/>
              <a:t> dominant „</a:t>
            </a:r>
            <a:r>
              <a:rPr lang="cs-CZ" dirty="0" err="1"/>
              <a:t>ethnic</a:t>
            </a:r>
            <a:r>
              <a:rPr lang="cs-CZ" dirty="0"/>
              <a:t>“ </a:t>
            </a:r>
            <a:r>
              <a:rPr lang="cs-CZ" dirty="0" err="1"/>
              <a:t>groups</a:t>
            </a:r>
            <a:endParaRPr lang="cs-CZ" dirty="0"/>
          </a:p>
          <a:p>
            <a:pPr lvl="1"/>
            <a:r>
              <a:rPr lang="cs-CZ" dirty="0" err="1"/>
              <a:t>contesting</a:t>
            </a:r>
            <a:r>
              <a:rPr lang="cs-CZ" dirty="0"/>
              <a:t> </a:t>
            </a:r>
            <a:r>
              <a:rPr lang="cs-CZ" dirty="0" err="1"/>
              <a:t>identities</a:t>
            </a:r>
            <a:r>
              <a:rPr lang="cs-CZ" dirty="0"/>
              <a:t> (</a:t>
            </a:r>
            <a:r>
              <a:rPr lang="cs-CZ" dirty="0" err="1"/>
              <a:t>ethnicity</a:t>
            </a:r>
            <a:r>
              <a:rPr lang="cs-CZ" dirty="0"/>
              <a:t>, </a:t>
            </a:r>
            <a:r>
              <a:rPr lang="cs-CZ" dirty="0" err="1"/>
              <a:t>politics</a:t>
            </a:r>
            <a:r>
              <a:rPr lang="cs-CZ" dirty="0"/>
              <a:t>, religion, </a:t>
            </a:r>
            <a:r>
              <a:rPr lang="cs-CZ" dirty="0" err="1"/>
              <a:t>culture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Nationalists</a:t>
            </a:r>
            <a:r>
              <a:rPr lang="cs-CZ" dirty="0"/>
              <a:t> („</a:t>
            </a:r>
            <a:r>
              <a:rPr lang="cs-CZ" dirty="0" err="1"/>
              <a:t>Catholics</a:t>
            </a:r>
            <a:r>
              <a:rPr lang="cs-CZ" dirty="0"/>
              <a:t>“) x </a:t>
            </a:r>
            <a:r>
              <a:rPr lang="cs-CZ" dirty="0" err="1"/>
              <a:t>Unionists</a:t>
            </a:r>
            <a:r>
              <a:rPr lang="cs-CZ" dirty="0"/>
              <a:t> („</a:t>
            </a:r>
            <a:r>
              <a:rPr lang="cs-CZ" dirty="0" err="1"/>
              <a:t>Protestants</a:t>
            </a:r>
            <a:r>
              <a:rPr lang="cs-CZ" dirty="0"/>
              <a:t>“)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Troubles</a:t>
            </a:r>
            <a:r>
              <a:rPr lang="cs-CZ" dirty="0"/>
              <a:t> (1969–1998) = </a:t>
            </a:r>
            <a:r>
              <a:rPr lang="cs-CZ" dirty="0" err="1"/>
              <a:t>violent</a:t>
            </a:r>
            <a:r>
              <a:rPr lang="cs-CZ" dirty="0"/>
              <a:t> </a:t>
            </a:r>
            <a:r>
              <a:rPr lang="cs-CZ" dirty="0" err="1"/>
              <a:t>triangular</a:t>
            </a:r>
            <a:r>
              <a:rPr lang="cs-CZ" dirty="0"/>
              <a:t> </a:t>
            </a:r>
            <a:r>
              <a:rPr lang="cs-CZ" dirty="0" err="1"/>
              <a:t>conflict</a:t>
            </a:r>
            <a:r>
              <a:rPr lang="cs-CZ" dirty="0"/>
              <a:t> (</a:t>
            </a:r>
            <a:r>
              <a:rPr lang="cs-CZ" dirty="0" err="1"/>
              <a:t>radicals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Republicans</a:t>
            </a:r>
            <a:r>
              <a:rPr lang="cs-CZ" dirty="0"/>
              <a:t> x </a:t>
            </a:r>
            <a:r>
              <a:rPr lang="cs-CZ" dirty="0" err="1"/>
              <a:t>Loyalists</a:t>
            </a:r>
            <a:r>
              <a:rPr lang="cs-CZ" dirty="0"/>
              <a:t> x </a:t>
            </a:r>
            <a:r>
              <a:rPr lang="cs-CZ" dirty="0" err="1"/>
              <a:t>British</a:t>
            </a:r>
            <a:r>
              <a:rPr lang="cs-CZ" dirty="0"/>
              <a:t> </a:t>
            </a:r>
            <a:r>
              <a:rPr lang="cs-CZ" dirty="0" err="1"/>
              <a:t>army</a:t>
            </a:r>
            <a:endParaRPr lang="cs-CZ" dirty="0"/>
          </a:p>
          <a:p>
            <a:r>
              <a:rPr lang="cs-CZ" dirty="0"/>
              <a:t>Post-</a:t>
            </a:r>
            <a:r>
              <a:rPr lang="cs-CZ" dirty="0" err="1"/>
              <a:t>conflict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 (1998–) = </a:t>
            </a:r>
            <a:r>
              <a:rPr lang="cs-CZ" dirty="0" err="1"/>
              <a:t>reconsiliation</a:t>
            </a:r>
            <a:r>
              <a:rPr lang="cs-CZ" dirty="0"/>
              <a:t> x </a:t>
            </a:r>
            <a:r>
              <a:rPr lang="cs-CZ" dirty="0" err="1"/>
              <a:t>ongoing</a:t>
            </a:r>
            <a:r>
              <a:rPr lang="cs-CZ" dirty="0"/>
              <a:t> </a:t>
            </a:r>
            <a:r>
              <a:rPr lang="cs-CZ" dirty="0" err="1"/>
              <a:t>tensions</a:t>
            </a:r>
            <a:endParaRPr lang="cs-CZ" dirty="0"/>
          </a:p>
          <a:p>
            <a:endParaRPr lang="cs-CZ" dirty="0"/>
          </a:p>
          <a:p>
            <a:r>
              <a:rPr lang="cs-CZ" sz="3600" dirty="0" err="1"/>
              <a:t>Murals</a:t>
            </a:r>
            <a:r>
              <a:rPr lang="cs-CZ" sz="3600" dirty="0"/>
              <a:t> = </a:t>
            </a:r>
            <a:r>
              <a:rPr lang="cs-CZ" sz="3600" dirty="0" err="1"/>
              <a:t>mainly</a:t>
            </a:r>
            <a:r>
              <a:rPr lang="cs-CZ" sz="3600" dirty="0"/>
              <a:t> </a:t>
            </a:r>
            <a:r>
              <a:rPr lang="cs-CZ" sz="3600" dirty="0" err="1"/>
              <a:t>tools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„</a:t>
            </a:r>
            <a:r>
              <a:rPr lang="cs-CZ" sz="3600" dirty="0" err="1"/>
              <a:t>ideological</a:t>
            </a:r>
            <a:r>
              <a:rPr lang="cs-CZ" sz="3600" dirty="0"/>
              <a:t> </a:t>
            </a:r>
            <a:r>
              <a:rPr lang="cs-CZ" sz="3600" dirty="0" err="1"/>
              <a:t>war</a:t>
            </a:r>
            <a:r>
              <a:rPr lang="cs-CZ" sz="3600" dirty="0"/>
              <a:t>“ </a:t>
            </a:r>
          </a:p>
          <a:p>
            <a:pPr lvl="1"/>
            <a:r>
              <a:rPr lang="cs-CZ" dirty="0" err="1"/>
              <a:t>ideological</a:t>
            </a:r>
            <a:r>
              <a:rPr lang="cs-CZ" dirty="0"/>
              <a:t> </a:t>
            </a:r>
            <a:r>
              <a:rPr lang="cs-CZ" dirty="0" err="1"/>
              <a:t>mobilisation</a:t>
            </a:r>
            <a:r>
              <a:rPr lang="cs-CZ" dirty="0"/>
              <a:t>, </a:t>
            </a:r>
            <a:r>
              <a:rPr lang="cs-CZ" dirty="0" err="1"/>
              <a:t>legitimization</a:t>
            </a:r>
            <a:endParaRPr lang="cs-CZ" dirty="0"/>
          </a:p>
          <a:p>
            <a:pPr lvl="1"/>
            <a:r>
              <a:rPr lang="cs-CZ" dirty="0" err="1"/>
              <a:t>Effective</a:t>
            </a:r>
            <a:r>
              <a:rPr lang="cs-CZ" dirty="0"/>
              <a:t> </a:t>
            </a:r>
            <a:r>
              <a:rPr lang="cs-CZ" dirty="0" err="1"/>
              <a:t>platform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„</a:t>
            </a:r>
            <a:r>
              <a:rPr lang="cs-CZ" dirty="0" err="1"/>
              <a:t>heritage</a:t>
            </a:r>
            <a:r>
              <a:rPr lang="cs-CZ" dirty="0"/>
              <a:t>“ – </a:t>
            </a:r>
            <a:r>
              <a:rPr lang="cs-CZ" dirty="0" err="1"/>
              <a:t>selective</a:t>
            </a:r>
            <a:r>
              <a:rPr lang="cs-CZ" dirty="0"/>
              <a:t>, </a:t>
            </a:r>
            <a:r>
              <a:rPr lang="cs-CZ" dirty="0" err="1"/>
              <a:t>present-centred</a:t>
            </a:r>
            <a:r>
              <a:rPr lang="cs-CZ" dirty="0"/>
              <a:t>, </a:t>
            </a:r>
            <a:r>
              <a:rPr lang="cs-CZ" dirty="0" err="1"/>
              <a:t>continuity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narratives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43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C53EA-7F85-41A4-9B1B-22F8EB19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67ABDA-D979-4F36-80BC-7B78B8E5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05278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ROSS, </a:t>
            </a:r>
            <a:r>
              <a:rPr lang="cs-CZ" sz="2000" dirty="0" err="1"/>
              <a:t>Howard</a:t>
            </a:r>
            <a:r>
              <a:rPr lang="cs-CZ" sz="2000" dirty="0"/>
              <a:t> Marc, </a:t>
            </a:r>
            <a:r>
              <a:rPr lang="cs-CZ" sz="2000" i="1" dirty="0" err="1"/>
              <a:t>Cultural</a:t>
            </a:r>
            <a:r>
              <a:rPr lang="cs-CZ" sz="2000" i="1" dirty="0"/>
              <a:t> </a:t>
            </a:r>
            <a:r>
              <a:rPr lang="cs-CZ" sz="2000" i="1" dirty="0" err="1"/>
              <a:t>Contestation</a:t>
            </a:r>
            <a:r>
              <a:rPr lang="cs-CZ" sz="2000" i="1" dirty="0"/>
              <a:t> in </a:t>
            </a:r>
            <a:r>
              <a:rPr lang="cs-CZ" sz="2000" i="1" dirty="0" err="1"/>
              <a:t>Ethnic</a:t>
            </a:r>
            <a:r>
              <a:rPr lang="cs-CZ" sz="2000" i="1" dirty="0"/>
              <a:t> </a:t>
            </a:r>
            <a:r>
              <a:rPr lang="cs-CZ" sz="2000" i="1" dirty="0" err="1"/>
              <a:t>Conflict</a:t>
            </a:r>
            <a:r>
              <a:rPr lang="cs-CZ" sz="2000" dirty="0"/>
              <a:t>, Cambridge, 2007.</a:t>
            </a:r>
          </a:p>
          <a:p>
            <a:r>
              <a:rPr lang="cs-CZ" sz="2000" dirty="0"/>
              <a:t>JARMAN, Neil, </a:t>
            </a:r>
            <a:r>
              <a:rPr lang="cs-CZ" sz="2000" i="1" dirty="0" err="1"/>
              <a:t>Material</a:t>
            </a:r>
            <a:r>
              <a:rPr lang="cs-CZ" sz="2000" i="1" dirty="0"/>
              <a:t> </a:t>
            </a:r>
            <a:r>
              <a:rPr lang="cs-CZ" sz="2000" i="1" dirty="0" err="1"/>
              <a:t>Conflicts</a:t>
            </a:r>
            <a:r>
              <a:rPr lang="cs-CZ" sz="2000" i="1" dirty="0"/>
              <a:t>: </a:t>
            </a:r>
            <a:r>
              <a:rPr lang="cs-CZ" sz="2000" i="1" dirty="0" err="1"/>
              <a:t>Parades</a:t>
            </a:r>
            <a:r>
              <a:rPr lang="cs-CZ" sz="2000" i="1" dirty="0"/>
              <a:t> and </a:t>
            </a:r>
            <a:r>
              <a:rPr lang="cs-CZ" sz="2000" i="1" dirty="0" err="1"/>
              <a:t>Visual</a:t>
            </a:r>
            <a:r>
              <a:rPr lang="cs-CZ" sz="2000" i="1" dirty="0"/>
              <a:t> </a:t>
            </a:r>
            <a:r>
              <a:rPr lang="cs-CZ" sz="2000" i="1" dirty="0" err="1"/>
              <a:t>Displays</a:t>
            </a:r>
            <a:r>
              <a:rPr lang="cs-CZ" sz="2000" i="1" dirty="0"/>
              <a:t> in </a:t>
            </a:r>
            <a:r>
              <a:rPr lang="cs-CZ" sz="2000" i="1" dirty="0" err="1"/>
              <a:t>Northern</a:t>
            </a:r>
            <a:r>
              <a:rPr lang="cs-CZ" sz="2000" i="1" dirty="0"/>
              <a:t> </a:t>
            </a:r>
            <a:r>
              <a:rPr lang="cs-CZ" sz="2000" i="1" dirty="0" err="1"/>
              <a:t>Ireland</a:t>
            </a:r>
            <a:r>
              <a:rPr lang="cs-CZ" sz="2000" dirty="0"/>
              <a:t>, Oxford, 1997.</a:t>
            </a:r>
          </a:p>
          <a:p>
            <a:r>
              <a:rPr lang="cs-CZ" sz="2000" dirty="0"/>
              <a:t>SANTINO, Jack, </a:t>
            </a:r>
            <a:r>
              <a:rPr lang="cs-CZ" sz="2000" i="1" dirty="0" err="1"/>
              <a:t>Signs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War</a:t>
            </a:r>
            <a:r>
              <a:rPr lang="cs-CZ" sz="2000" i="1" dirty="0"/>
              <a:t> and </a:t>
            </a:r>
            <a:r>
              <a:rPr lang="cs-CZ" sz="2000" i="1" dirty="0" err="1"/>
              <a:t>Peace</a:t>
            </a:r>
            <a:r>
              <a:rPr lang="cs-CZ" sz="2000" i="1" dirty="0"/>
              <a:t>.</a:t>
            </a:r>
            <a:r>
              <a:rPr lang="cs-CZ" sz="2000" dirty="0"/>
              <a:t> </a:t>
            </a:r>
            <a:r>
              <a:rPr lang="cs-CZ" sz="2000" i="1" dirty="0" err="1"/>
              <a:t>Social</a:t>
            </a:r>
            <a:r>
              <a:rPr lang="cs-CZ" sz="2000" i="1" dirty="0"/>
              <a:t> </a:t>
            </a:r>
            <a:r>
              <a:rPr lang="cs-CZ" sz="2000" i="1" dirty="0" err="1"/>
              <a:t>Conflict</a:t>
            </a:r>
            <a:r>
              <a:rPr lang="cs-CZ" sz="2000" i="1" dirty="0"/>
              <a:t> and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Uses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Symbols</a:t>
            </a:r>
            <a:r>
              <a:rPr lang="cs-CZ" sz="2000" i="1" dirty="0"/>
              <a:t> in Public in </a:t>
            </a:r>
            <a:r>
              <a:rPr lang="cs-CZ" sz="2000" i="1" dirty="0" err="1"/>
              <a:t>Northern</a:t>
            </a:r>
            <a:r>
              <a:rPr lang="cs-CZ" sz="2000" i="1" dirty="0"/>
              <a:t> </a:t>
            </a:r>
            <a:r>
              <a:rPr lang="cs-CZ" sz="2000" i="1" dirty="0" err="1"/>
              <a:t>Ireland</a:t>
            </a:r>
            <a:r>
              <a:rPr lang="cs-CZ" sz="2000" dirty="0"/>
              <a:t>, </a:t>
            </a:r>
            <a:r>
              <a:rPr lang="cs-CZ" sz="2000" dirty="0" err="1"/>
              <a:t>Basingstoke</a:t>
            </a:r>
            <a:r>
              <a:rPr lang="cs-CZ" sz="2000" dirty="0"/>
              <a:t>, 2001.</a:t>
            </a:r>
          </a:p>
          <a:p>
            <a:r>
              <a:rPr lang="cs-CZ" sz="2000" dirty="0"/>
              <a:t>FORKER, Martin – MCCORMICK, Jonathan, </a:t>
            </a:r>
            <a:r>
              <a:rPr lang="cs-CZ" sz="2000" i="1" dirty="0" err="1"/>
              <a:t>Walls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history</a:t>
            </a:r>
            <a:r>
              <a:rPr lang="cs-CZ" sz="2000" i="1" dirty="0"/>
              <a:t>: </a:t>
            </a:r>
            <a:r>
              <a:rPr lang="cs-CZ" sz="2000" i="1" dirty="0" err="1"/>
              <a:t>the</a:t>
            </a:r>
            <a:r>
              <a:rPr lang="cs-CZ" sz="2000" i="1" dirty="0"/>
              <a:t> use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mythomoteurs</a:t>
            </a:r>
            <a:r>
              <a:rPr lang="cs-CZ" sz="2000" i="1" dirty="0"/>
              <a:t> in </a:t>
            </a:r>
            <a:r>
              <a:rPr lang="cs-CZ" sz="2000" i="1" dirty="0" err="1"/>
              <a:t>Northern</a:t>
            </a:r>
            <a:r>
              <a:rPr lang="cs-CZ" sz="2000" i="1" dirty="0"/>
              <a:t> </a:t>
            </a:r>
            <a:r>
              <a:rPr lang="cs-CZ" sz="2000" i="1" dirty="0" err="1"/>
              <a:t>Ireland</a:t>
            </a:r>
            <a:r>
              <a:rPr lang="cs-CZ" sz="2000" i="1" dirty="0"/>
              <a:t> </a:t>
            </a:r>
            <a:r>
              <a:rPr lang="cs-CZ" sz="2000" i="1" dirty="0" err="1"/>
              <a:t>murals</a:t>
            </a:r>
            <a:r>
              <a:rPr lang="cs-CZ" sz="2000" dirty="0"/>
              <a:t>, in: </a:t>
            </a:r>
            <a:r>
              <a:rPr lang="cs-CZ" sz="2000" i="1" dirty="0" err="1"/>
              <a:t>Irish</a:t>
            </a:r>
            <a:r>
              <a:rPr lang="cs-CZ" sz="2000" i="1" dirty="0"/>
              <a:t> </a:t>
            </a:r>
            <a:r>
              <a:rPr lang="cs-CZ" sz="2000" i="1" dirty="0" err="1"/>
              <a:t>Studies</a:t>
            </a:r>
            <a:r>
              <a:rPr lang="cs-CZ" sz="2000" i="1" dirty="0"/>
              <a:t> </a:t>
            </a:r>
            <a:r>
              <a:rPr lang="cs-CZ" sz="2000" i="1" dirty="0" err="1"/>
              <a:t>Review</a:t>
            </a:r>
            <a:r>
              <a:rPr lang="cs-CZ" sz="2000" dirty="0"/>
              <a:t>, 17:4, 2009, s. 423–465.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32F8B6-5DB0-4D41-A82C-7F5F17E95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" y="-21265"/>
            <a:ext cx="5500577" cy="41254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65E8AF-852C-4C82-8A66-10384924B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77" y="-21265"/>
            <a:ext cx="5528931" cy="41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6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236F8-94C3-4682-8990-D976F22B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Murals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Ireland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AE287B-46FC-4318-816D-EAA1C47C1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err="1"/>
              <a:t>Territorial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Forming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identity and </a:t>
            </a:r>
            <a:r>
              <a:rPr lang="cs-CZ" dirty="0" err="1"/>
              <a:t>collective</a:t>
            </a:r>
            <a:r>
              <a:rPr lang="cs-CZ" dirty="0"/>
              <a:t> </a:t>
            </a:r>
            <a:r>
              <a:rPr lang="cs-CZ" dirty="0" err="1"/>
              <a:t>memory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Ideological</a:t>
            </a:r>
            <a:r>
              <a:rPr lang="cs-CZ" dirty="0"/>
              <a:t> and </a:t>
            </a:r>
            <a:r>
              <a:rPr lang="cs-CZ" dirty="0" err="1"/>
              <a:t>political</a:t>
            </a:r>
            <a:r>
              <a:rPr lang="cs-CZ" dirty="0"/>
              <a:t> appeal, </a:t>
            </a:r>
            <a:r>
              <a:rPr lang="cs-CZ" dirty="0" err="1"/>
              <a:t>legitimization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à"/>
            </a:pPr>
            <a:r>
              <a:rPr lang="cs-CZ" sz="3200" b="1" dirty="0"/>
              <a:t> </a:t>
            </a:r>
            <a:r>
              <a:rPr lang="cs-CZ" sz="3200" b="1" dirty="0" err="1"/>
              <a:t>ideological</a:t>
            </a:r>
            <a:r>
              <a:rPr lang="cs-CZ" sz="3200" b="1" dirty="0"/>
              <a:t> </a:t>
            </a:r>
            <a:r>
              <a:rPr lang="cs-CZ" sz="3200" b="1" dirty="0" err="1"/>
              <a:t>mobilisation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local</a:t>
            </a:r>
            <a:r>
              <a:rPr lang="cs-CZ" sz="3200" b="1" dirty="0"/>
              <a:t> </a:t>
            </a:r>
            <a:r>
              <a:rPr lang="cs-CZ" sz="3200" b="1" dirty="0" err="1"/>
              <a:t>community</a:t>
            </a:r>
            <a:r>
              <a:rPr lang="cs-CZ" sz="3200" b="1" dirty="0"/>
              <a:t> + „</a:t>
            </a:r>
            <a:r>
              <a:rPr lang="cs-CZ" sz="3200" b="1" dirty="0" err="1"/>
              <a:t>drawing</a:t>
            </a:r>
            <a:r>
              <a:rPr lang="cs-CZ" sz="3200" b="1" dirty="0"/>
              <a:t> support“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cs-CZ" sz="3200" b="1" dirty="0"/>
              <a:t> </a:t>
            </a:r>
            <a:r>
              <a:rPr lang="cs-CZ" sz="3200" b="1" dirty="0" err="1"/>
              <a:t>Articulated</a:t>
            </a:r>
            <a:r>
              <a:rPr lang="cs-CZ" sz="3200" b="1" dirty="0"/>
              <a:t> </a:t>
            </a:r>
            <a:r>
              <a:rPr lang="cs-CZ" sz="3200" b="1" dirty="0" err="1"/>
              <a:t>message</a:t>
            </a:r>
            <a:r>
              <a:rPr lang="cs-CZ" sz="3200" b="1" dirty="0"/>
              <a:t> + </a:t>
            </a:r>
            <a:r>
              <a:rPr lang="cs-CZ" sz="3200" b="1" dirty="0" err="1"/>
              <a:t>ideological</a:t>
            </a:r>
            <a:r>
              <a:rPr lang="cs-CZ" sz="3200" b="1" dirty="0"/>
              <a:t> </a:t>
            </a:r>
            <a:r>
              <a:rPr lang="cs-CZ" sz="3200" b="1" dirty="0" err="1"/>
              <a:t>influencing</a:t>
            </a:r>
            <a:endParaRPr lang="cs-CZ" sz="3200" b="1" dirty="0"/>
          </a:p>
          <a:p>
            <a:pPr>
              <a:buFont typeface="Wingdings" panose="05000000000000000000" pitchFamily="2" charset="2"/>
              <a:buChar char="à"/>
            </a:pPr>
            <a:endParaRPr lang="cs-CZ" sz="3200" dirty="0"/>
          </a:p>
          <a:p>
            <a:r>
              <a:rPr lang="cs-CZ" dirty="0"/>
              <a:t>Bill </a:t>
            </a:r>
            <a:r>
              <a:rPr lang="cs-CZ" dirty="0" err="1"/>
              <a:t>Rolston</a:t>
            </a:r>
            <a:r>
              <a:rPr lang="cs-CZ" dirty="0"/>
              <a:t>:</a:t>
            </a:r>
          </a:p>
          <a:p>
            <a:pPr lvl="1">
              <a:lnSpc>
                <a:spcPct val="120000"/>
              </a:lnSpc>
            </a:pPr>
            <a:r>
              <a:rPr lang="cs-CZ" i="1" dirty="0" err="1"/>
              <a:t>Politics</a:t>
            </a:r>
            <a:r>
              <a:rPr lang="cs-CZ" i="1" dirty="0"/>
              <a:t> and </a:t>
            </a:r>
            <a:r>
              <a:rPr lang="cs-CZ" i="1" dirty="0" err="1"/>
              <a:t>Paintings</a:t>
            </a:r>
            <a:r>
              <a:rPr lang="cs-CZ" i="1" dirty="0"/>
              <a:t>: </a:t>
            </a:r>
            <a:r>
              <a:rPr lang="cs-CZ" i="1" dirty="0" err="1"/>
              <a:t>Murals</a:t>
            </a:r>
            <a:r>
              <a:rPr lang="cs-CZ" i="1" dirty="0"/>
              <a:t> and </a:t>
            </a:r>
            <a:r>
              <a:rPr lang="cs-CZ" i="1" dirty="0" err="1"/>
              <a:t>Conflict</a:t>
            </a:r>
            <a:r>
              <a:rPr lang="cs-CZ" i="1" dirty="0"/>
              <a:t> in </a:t>
            </a:r>
            <a:r>
              <a:rPr lang="cs-CZ" i="1" dirty="0" err="1"/>
              <a:t>Northern</a:t>
            </a:r>
            <a:r>
              <a:rPr lang="cs-CZ" i="1" dirty="0"/>
              <a:t> </a:t>
            </a:r>
            <a:r>
              <a:rPr lang="cs-CZ" i="1" dirty="0" err="1"/>
              <a:t>Ireland</a:t>
            </a:r>
            <a:r>
              <a:rPr lang="cs-CZ" dirty="0"/>
              <a:t>, </a:t>
            </a:r>
            <a:r>
              <a:rPr lang="cs-CZ" dirty="0" err="1"/>
              <a:t>Cranbury</a:t>
            </a:r>
            <a:r>
              <a:rPr lang="cs-CZ" dirty="0"/>
              <a:t>, 1991.</a:t>
            </a:r>
          </a:p>
          <a:p>
            <a:pPr lvl="1">
              <a:lnSpc>
                <a:spcPct val="120000"/>
              </a:lnSpc>
            </a:pPr>
            <a:r>
              <a:rPr lang="cs-CZ" i="1" dirty="0" err="1"/>
              <a:t>Drawing</a:t>
            </a:r>
            <a:r>
              <a:rPr lang="cs-CZ" i="1" dirty="0"/>
              <a:t> Support</a:t>
            </a:r>
            <a:r>
              <a:rPr lang="cs-CZ" dirty="0"/>
              <a:t> (I-IV), Belfast, 1992, 1998, 2003, 2013.</a:t>
            </a:r>
          </a:p>
          <a:p>
            <a:pPr>
              <a:lnSpc>
                <a:spcPct val="120000"/>
              </a:lnSpc>
            </a:pPr>
            <a:r>
              <a:rPr lang="cs-CZ" sz="2600" dirty="0"/>
              <a:t>GOALWIN, Gregory, </a:t>
            </a:r>
            <a:r>
              <a:rPr lang="cs-CZ" sz="2600" i="1" dirty="0" err="1"/>
              <a:t>The</a:t>
            </a:r>
            <a:r>
              <a:rPr lang="cs-CZ" sz="2600" i="1" dirty="0"/>
              <a:t> Art </a:t>
            </a:r>
            <a:r>
              <a:rPr lang="cs-CZ" sz="2600" i="1" dirty="0" err="1"/>
              <a:t>of</a:t>
            </a:r>
            <a:r>
              <a:rPr lang="cs-CZ" sz="2600" i="1" dirty="0"/>
              <a:t> </a:t>
            </a:r>
            <a:r>
              <a:rPr lang="cs-CZ" sz="2600" i="1" dirty="0" err="1"/>
              <a:t>War</a:t>
            </a:r>
            <a:r>
              <a:rPr lang="cs-CZ" sz="2600" i="1" dirty="0"/>
              <a:t>: Instability, </a:t>
            </a:r>
            <a:r>
              <a:rPr lang="cs-CZ" sz="2600" i="1" dirty="0" err="1"/>
              <a:t>Insecurity</a:t>
            </a:r>
            <a:r>
              <a:rPr lang="cs-CZ" sz="2600" i="1" dirty="0"/>
              <a:t>, and </a:t>
            </a:r>
            <a:r>
              <a:rPr lang="cs-CZ" sz="2600" i="1" dirty="0" err="1"/>
              <a:t>Ideological</a:t>
            </a:r>
            <a:r>
              <a:rPr lang="cs-CZ" sz="2600" i="1" dirty="0"/>
              <a:t> </a:t>
            </a:r>
            <a:r>
              <a:rPr lang="cs-CZ" sz="2600" i="1" dirty="0" err="1"/>
              <a:t>Imagery</a:t>
            </a:r>
            <a:r>
              <a:rPr lang="cs-CZ" sz="2600" i="1" dirty="0"/>
              <a:t> in </a:t>
            </a:r>
            <a:r>
              <a:rPr lang="cs-CZ" sz="2600" i="1" dirty="0" err="1"/>
              <a:t>Northern</a:t>
            </a:r>
            <a:r>
              <a:rPr lang="cs-CZ" sz="2600" i="1" dirty="0"/>
              <a:t> </a:t>
            </a:r>
            <a:r>
              <a:rPr lang="cs-CZ" sz="2600" i="1" dirty="0" err="1"/>
              <a:t>Ireland’s</a:t>
            </a:r>
            <a:r>
              <a:rPr lang="cs-CZ" sz="2600" i="1" dirty="0"/>
              <a:t> </a:t>
            </a:r>
            <a:r>
              <a:rPr lang="cs-CZ" sz="2600" i="1" dirty="0" err="1"/>
              <a:t>Political</a:t>
            </a:r>
            <a:r>
              <a:rPr lang="cs-CZ" sz="2600" i="1" dirty="0"/>
              <a:t> </a:t>
            </a:r>
            <a:r>
              <a:rPr lang="cs-CZ" sz="2600" i="1" dirty="0" err="1"/>
              <a:t>Murals</a:t>
            </a:r>
            <a:r>
              <a:rPr lang="cs-CZ" sz="2600" i="1" dirty="0"/>
              <a:t>, 1979–1998</a:t>
            </a:r>
            <a:r>
              <a:rPr lang="cs-CZ" sz="2600" dirty="0"/>
              <a:t>, in: </a:t>
            </a:r>
            <a:r>
              <a:rPr lang="cs-CZ" sz="2600" i="1" dirty="0"/>
              <a:t>International </a:t>
            </a:r>
            <a:r>
              <a:rPr lang="cs-CZ" sz="2600" i="1" dirty="0" err="1"/>
              <a:t>Journal</a:t>
            </a:r>
            <a:r>
              <a:rPr lang="cs-CZ" sz="2600" i="1" dirty="0"/>
              <a:t> </a:t>
            </a:r>
            <a:r>
              <a:rPr lang="cs-CZ" sz="2600" i="1" dirty="0" err="1"/>
              <a:t>of</a:t>
            </a:r>
            <a:r>
              <a:rPr lang="cs-CZ" sz="2600" i="1" dirty="0"/>
              <a:t> </a:t>
            </a:r>
            <a:r>
              <a:rPr lang="cs-CZ" sz="2600" i="1" dirty="0" err="1"/>
              <a:t>Politics</a:t>
            </a:r>
            <a:r>
              <a:rPr lang="cs-CZ" sz="2600" i="1" dirty="0"/>
              <a:t>, </a:t>
            </a:r>
            <a:r>
              <a:rPr lang="cs-CZ" sz="2600" i="1" dirty="0" err="1"/>
              <a:t>Culture</a:t>
            </a:r>
            <a:r>
              <a:rPr lang="cs-CZ" sz="2600" i="1" dirty="0"/>
              <a:t> and Society</a:t>
            </a:r>
            <a:r>
              <a:rPr lang="cs-CZ" sz="2600" dirty="0"/>
              <a:t>, 26, 2013, s. 189-215</a:t>
            </a:r>
            <a:r>
              <a:rPr lang="cs-CZ" sz="2400" dirty="0"/>
              <a:t>.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1044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8104D-02DD-4837-A231-48E91409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murals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Northern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Ireland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F9B858-9216-41A3-AC2B-D5A064ECB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Roland </a:t>
            </a:r>
            <a:r>
              <a:rPr lang="cs-CZ" dirty="0" err="1"/>
              <a:t>Barthes</a:t>
            </a:r>
            <a:r>
              <a:rPr lang="cs-CZ" dirty="0"/>
              <a:t> (</a:t>
            </a:r>
            <a:r>
              <a:rPr lang="cs-CZ" i="1" dirty="0" err="1"/>
              <a:t>Mythologies</a:t>
            </a:r>
            <a:r>
              <a:rPr lang="cs-CZ" i="1" dirty="0"/>
              <a:t>, 1957</a:t>
            </a:r>
            <a:r>
              <a:rPr lang="cs-CZ" dirty="0"/>
              <a:t>): </a:t>
            </a:r>
            <a:r>
              <a:rPr lang="cs-CZ" dirty="0" err="1"/>
              <a:t>Signifier</a:t>
            </a:r>
            <a:r>
              <a:rPr lang="cs-CZ" dirty="0"/>
              <a:t> + </a:t>
            </a:r>
            <a:r>
              <a:rPr lang="cs-CZ" dirty="0" err="1"/>
              <a:t>Signified</a:t>
            </a:r>
            <a:r>
              <a:rPr lang="cs-CZ" dirty="0"/>
              <a:t> = Sign</a:t>
            </a:r>
          </a:p>
          <a:p>
            <a:pPr lvl="1"/>
            <a:r>
              <a:rPr lang="cs-CZ" dirty="0" err="1"/>
              <a:t>Symbols</a:t>
            </a:r>
            <a:r>
              <a:rPr lang="cs-CZ" dirty="0"/>
              <a:t> on </a:t>
            </a:r>
            <a:r>
              <a:rPr lang="cs-CZ" dirty="0" err="1"/>
              <a:t>murals</a:t>
            </a:r>
            <a:r>
              <a:rPr lang="cs-CZ" dirty="0"/>
              <a:t> – </a:t>
            </a:r>
            <a:r>
              <a:rPr lang="cs-CZ" dirty="0" err="1"/>
              <a:t>signifying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idea</a:t>
            </a:r>
          </a:p>
          <a:p>
            <a:pPr lvl="1"/>
            <a:endParaRPr lang="cs-CZ" dirty="0"/>
          </a:p>
          <a:p>
            <a:r>
              <a:rPr lang="cs-CZ" b="1" u="sng" dirty="0" err="1"/>
              <a:t>Specific</a:t>
            </a:r>
            <a:r>
              <a:rPr lang="cs-CZ" b="1" u="sng" dirty="0"/>
              <a:t> </a:t>
            </a:r>
            <a:r>
              <a:rPr lang="cs-CZ" b="1" u="sng" dirty="0" err="1"/>
              <a:t>meaning</a:t>
            </a:r>
            <a:r>
              <a:rPr lang="cs-CZ" b="1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symbols</a:t>
            </a:r>
            <a:r>
              <a:rPr lang="cs-CZ" dirty="0"/>
              <a:t>, </a:t>
            </a:r>
            <a:r>
              <a:rPr lang="cs-CZ" dirty="0" err="1"/>
              <a:t>colours</a:t>
            </a:r>
            <a:r>
              <a:rPr lang="cs-CZ" dirty="0"/>
              <a:t>, text </a:t>
            </a:r>
            <a:r>
              <a:rPr lang="cs-CZ" b="1" u="sng" dirty="0" err="1"/>
              <a:t>confined</a:t>
            </a:r>
            <a:r>
              <a:rPr lang="cs-CZ" b="1" u="sng" dirty="0"/>
              <a:t> to NI</a:t>
            </a:r>
          </a:p>
          <a:p>
            <a:pPr marL="0" indent="0">
              <a:buNone/>
            </a:pPr>
            <a:r>
              <a:rPr lang="cs-CZ" sz="2000" dirty="0"/>
              <a:t>	BUCKLEY, Anthony (</a:t>
            </a:r>
            <a:r>
              <a:rPr lang="cs-CZ" sz="2000" dirty="0" err="1"/>
              <a:t>ed</a:t>
            </a:r>
            <a:r>
              <a:rPr lang="cs-CZ" sz="2000" dirty="0"/>
              <a:t>.), </a:t>
            </a:r>
            <a:r>
              <a:rPr lang="cs-CZ" sz="2000" i="1" dirty="0" err="1"/>
              <a:t>Symbols</a:t>
            </a:r>
            <a:r>
              <a:rPr lang="cs-CZ" sz="2000" i="1" dirty="0"/>
              <a:t> in </a:t>
            </a:r>
            <a:r>
              <a:rPr lang="cs-CZ" sz="2000" i="1" dirty="0" err="1"/>
              <a:t>Northern</a:t>
            </a:r>
            <a:r>
              <a:rPr lang="cs-CZ" sz="2000" i="1" dirty="0"/>
              <a:t> </a:t>
            </a:r>
            <a:r>
              <a:rPr lang="cs-CZ" sz="2000" i="1" dirty="0" err="1"/>
              <a:t>Ireland</a:t>
            </a:r>
            <a:r>
              <a:rPr lang="cs-CZ" sz="2000" dirty="0"/>
              <a:t>, Belfast, 1998.</a:t>
            </a:r>
          </a:p>
          <a:p>
            <a:pPr marL="0" indent="0">
              <a:buNone/>
            </a:pPr>
            <a:r>
              <a:rPr lang="cs-CZ" sz="2200" dirty="0"/>
              <a:t>	</a:t>
            </a:r>
            <a:r>
              <a:rPr lang="cs-CZ" sz="2100" dirty="0"/>
              <a:t>BRYAN, Dominic – GILLESPIE, </a:t>
            </a:r>
            <a:r>
              <a:rPr lang="cs-CZ" sz="2100" dirty="0" err="1"/>
              <a:t>Gordon</a:t>
            </a:r>
            <a:r>
              <a:rPr lang="cs-CZ" sz="2100" dirty="0"/>
              <a:t>, </a:t>
            </a:r>
            <a:r>
              <a:rPr lang="cs-CZ" sz="2100" i="1" dirty="0" err="1"/>
              <a:t>Transforming</a:t>
            </a:r>
            <a:r>
              <a:rPr lang="cs-CZ" sz="2100" i="1" dirty="0"/>
              <a:t> </a:t>
            </a:r>
            <a:r>
              <a:rPr lang="cs-CZ" sz="2100" i="1" dirty="0" err="1"/>
              <a:t>Conflict</a:t>
            </a:r>
            <a:r>
              <a:rPr lang="cs-CZ" sz="2100" i="1" dirty="0"/>
              <a:t>: </a:t>
            </a:r>
            <a:r>
              <a:rPr lang="cs-CZ" sz="2100" i="1" dirty="0" err="1"/>
              <a:t>Flags</a:t>
            </a:r>
            <a:r>
              <a:rPr lang="cs-CZ" sz="2100" i="1" dirty="0"/>
              <a:t> and </a:t>
            </a:r>
            <a:r>
              <a:rPr lang="cs-CZ" sz="2100" i="1" dirty="0" err="1"/>
              <a:t>Emblems</a:t>
            </a:r>
            <a:r>
              <a:rPr lang="cs-CZ" sz="2100" dirty="0"/>
              <a:t>, Belfast, 2005.</a:t>
            </a:r>
            <a:endParaRPr lang="cs-CZ" sz="2100" u="sng" dirty="0"/>
          </a:p>
          <a:p>
            <a:endParaRPr lang="cs-CZ" dirty="0"/>
          </a:p>
          <a:p>
            <a:r>
              <a:rPr lang="cs-CZ" dirty="0"/>
              <a:t>Time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creation</a:t>
            </a:r>
            <a:r>
              <a:rPr lang="cs-CZ" dirty="0"/>
              <a:t>/</a:t>
            </a:r>
            <a:r>
              <a:rPr lang="cs-CZ" dirty="0" err="1"/>
              <a:t>repainting</a:t>
            </a:r>
            <a:r>
              <a:rPr lang="cs-CZ" dirty="0"/>
              <a:t>!</a:t>
            </a:r>
          </a:p>
          <a:p>
            <a:r>
              <a:rPr lang="cs-CZ" dirty="0" err="1"/>
              <a:t>Spatial</a:t>
            </a:r>
            <a:r>
              <a:rPr lang="cs-CZ" dirty="0"/>
              <a:t> </a:t>
            </a:r>
            <a:r>
              <a:rPr lang="cs-CZ" dirty="0" err="1"/>
              <a:t>context</a:t>
            </a:r>
            <a:r>
              <a:rPr lang="cs-CZ" dirty="0"/>
              <a:t>!</a:t>
            </a:r>
          </a:p>
          <a:p>
            <a:r>
              <a:rPr lang="cs-CZ" dirty="0" err="1"/>
              <a:t>Autorship</a:t>
            </a:r>
            <a:r>
              <a:rPr lang="cs-CZ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53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8BA6B-EF02-4DFF-9388-95B6F1DC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CE45745-0DC6-45A4-A97A-CBC2EA8A0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8" y="-999460"/>
            <a:ext cx="10476614" cy="7857460"/>
          </a:xfrm>
        </p:spPr>
      </p:pic>
    </p:spTree>
    <p:extLst>
      <p:ext uri="{BB962C8B-B14F-4D97-AF65-F5344CB8AC3E}">
        <p14:creationId xmlns:p14="http://schemas.microsoft.com/office/powerpoint/2010/main" val="8792682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384</Words>
  <Application>Microsoft Office PowerPoint</Application>
  <PresentationFormat>Širokoúhlá obrazovka</PresentationFormat>
  <Paragraphs>49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Motiv Office</vt:lpstr>
      <vt:lpstr>Murals (of Northern Ireland)</vt:lpstr>
      <vt:lpstr>Murals in modern/contemporary history</vt:lpstr>
      <vt:lpstr>Prezentace aplikace PowerPoint</vt:lpstr>
      <vt:lpstr>Prezentace aplikace PowerPoint</vt:lpstr>
      <vt:lpstr>Murals in Northern Ireland</vt:lpstr>
      <vt:lpstr>Prezentace aplikace PowerPoint</vt:lpstr>
      <vt:lpstr>Murals in Northern Ireland</vt:lpstr>
      <vt:lpstr>Reading murals in Northern Ireland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Halama, Vojtěch</dc:creator>
  <cp:lastModifiedBy>Halama, Vojtěch</cp:lastModifiedBy>
  <cp:revision>22</cp:revision>
  <dcterms:created xsi:type="dcterms:W3CDTF">2017-11-21T12:19:31Z</dcterms:created>
  <dcterms:modified xsi:type="dcterms:W3CDTF">2017-11-21T16:47:06Z</dcterms:modified>
</cp:coreProperties>
</file>