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7" r:id="rId5"/>
    <p:sldId id="264" r:id="rId6"/>
    <p:sldId id="259" r:id="rId7"/>
    <p:sldId id="260" r:id="rId8"/>
    <p:sldId id="268" r:id="rId9"/>
    <p:sldId id="265" r:id="rId10"/>
    <p:sldId id="261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7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0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2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1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0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3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6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9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9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2z9uwnt8eubh7.cloudfront.net/media/default/0001/26/dc57da02d61e16a51d43066653da9414dd3db311.png" TargetMode="External"/><Relationship Id="rId3" Type="http://schemas.openxmlformats.org/officeDocument/2006/relationships/hyperlink" Target="https://gramota.ru/biblioteka/spravochniki/kakie-byvayut-slovari/slovari-neologizmov" TargetMode="External"/><Relationship Id="rId7" Type="http://schemas.openxmlformats.org/officeDocument/2006/relationships/hyperlink" Target="https://static.sobaka.ru/images/image/00/80/54/85/_normal.jpg?v=1485945088" TargetMode="External"/><Relationship Id="rId2" Type="http://schemas.openxmlformats.org/officeDocument/2006/relationships/hyperlink" Target="https://1599.slovaronline.com/4422-%D0%BD%D0%B5%D0%BE%D0%BB%D0%BE%D0%B3%D0%B8%D0%B7%D0%BC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39-a.sdn.cz/d_39/c_img_gS_g/0yah/tecka.png" TargetMode="External"/><Relationship Id="rId11" Type="http://schemas.openxmlformats.org/officeDocument/2006/relationships/hyperlink" Target="https://www.ozon.ru/product/kreslo-kachalka-dlya-doma-i-dachi-rogozhka-58h100h90-sm-790317575/" TargetMode="External"/><Relationship Id="rId5" Type="http://schemas.openxmlformats.org/officeDocument/2006/relationships/hyperlink" Target="https://1263469901.rsc.cdn77.org/images/2023/10/05/upload_15304010554117241662.jpg" TargetMode="External"/><Relationship Id="rId10" Type="http://schemas.openxmlformats.org/officeDocument/2006/relationships/hyperlink" Target="https://s09.stc.yc.kpcdn.net/share/i/12/12276156/cr-1200-630.wm-asnplfkz-100-tr-0-0.t-13-4521871-ttps-54-14-0083CD-1010-l-85-b-42.t-13-4521871-ttps-54-14-FFF-1010-l-85-b-42.t-207-1-asb-37-10-FFF-788-l-370-t-68.m2021-12-21T04-25-02.jpg" TargetMode="External"/><Relationship Id="rId4" Type="http://schemas.openxmlformats.org/officeDocument/2006/relationships/hyperlink" Target="https://russkiiyazyk.ru/leksika/slovar-neologizmov.html" TargetMode="External"/><Relationship Id="rId9" Type="http://schemas.openxmlformats.org/officeDocument/2006/relationships/hyperlink" Target="https://img.championat.com/s/735x490/news/big/d/d/aleksandr-ovechkin-zabil-vosmoj-gol-v-nyneshnem-sezone-nhl_1704245263134511664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%D0%BB%D0%B0%D0%B9%D0%BA%D0%BD%D1%83%D1%82%D1%8C" TargetMode="External"/><Relationship Id="rId2" Type="http://schemas.openxmlformats.org/officeDocument/2006/relationships/hyperlink" Target="https://ru.wiktionary.org/wiki/%D0%BB%D0%B0%D0%B9%D0%BA%D0%B0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tionary.org/wiki/%D1%84%D1%80%D0%B5%D0%BD%D0%B4%D0%B8%D1%82%D1%8C" TargetMode="External"/><Relationship Id="rId4" Type="http://schemas.openxmlformats.org/officeDocument/2006/relationships/hyperlink" Target="https://ru.wiktionary.org/wiki/%D1%84%D0%BB%D0%B5%D0%BA%D1%81%D0%B8%D1%82%D1%8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68961809-266D-4B4D-BE74-84C1B3CD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5" name="Rectangle 84">
              <a:extLst>
                <a:ext uri="{FF2B5EF4-FFF2-40B4-BE49-F238E27FC236}">
                  <a16:creationId xmlns:a16="http://schemas.microsoft.com/office/drawing/2014/main" id="{A14E90A2-C55C-4A5B-A1CA-600A3ADC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2">
              <a:extLst>
                <a:ext uri="{FF2B5EF4-FFF2-40B4-BE49-F238E27FC236}">
                  <a16:creationId xmlns:a16="http://schemas.microsoft.com/office/drawing/2014/main" id="{5C269CFD-5B02-4090-8D3A-DF39B5F4C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E08F8D-C4FA-536C-8216-7621A2F57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t="23428" b="14054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086F72-9495-4DC4-839B-72567BA8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89" name="Round Diagonal Corner Rectangle 7">
              <a:extLst>
                <a:ext uri="{FF2B5EF4-FFF2-40B4-BE49-F238E27FC236}">
                  <a16:creationId xmlns:a16="http://schemas.microsoft.com/office/drawing/2014/main" id="{80C915C2-7A87-4547-97CA-A14D39AB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C3B34D4-8ACE-49A6-A4B3-29916A53B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91" name="Freeform 32">
                <a:extLst>
                  <a:ext uri="{FF2B5EF4-FFF2-40B4-BE49-F238E27FC236}">
                    <a16:creationId xmlns:a16="http://schemas.microsoft.com/office/drawing/2014/main" id="{5516CB95-0B27-48B5-AADE-72B57A6C7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33">
                <a:extLst>
                  <a:ext uri="{FF2B5EF4-FFF2-40B4-BE49-F238E27FC236}">
                    <a16:creationId xmlns:a16="http://schemas.microsoft.com/office/drawing/2014/main" id="{5E314680-0A6F-49E3-8019-9616313D8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34">
                <a:extLst>
                  <a:ext uri="{FF2B5EF4-FFF2-40B4-BE49-F238E27FC236}">
                    <a16:creationId xmlns:a16="http://schemas.microsoft.com/office/drawing/2014/main" id="{E822FA8D-1CAD-48AC-8AAF-AC9B13E441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37">
                <a:extLst>
                  <a:ext uri="{FF2B5EF4-FFF2-40B4-BE49-F238E27FC236}">
                    <a16:creationId xmlns:a16="http://schemas.microsoft.com/office/drawing/2014/main" id="{B1780F53-5CB6-4C66-BE5C-CBB98ACBC4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781B98D4-7596-46BD-BB6D-0FAA51C38C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36">
                <a:extLst>
                  <a:ext uri="{FF2B5EF4-FFF2-40B4-BE49-F238E27FC236}">
                    <a16:creationId xmlns:a16="http://schemas.microsoft.com/office/drawing/2014/main" id="{68558D61-DFBE-4A2C-8DBD-43BAFA68D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38">
                <a:extLst>
                  <a:ext uri="{FF2B5EF4-FFF2-40B4-BE49-F238E27FC236}">
                    <a16:creationId xmlns:a16="http://schemas.microsoft.com/office/drawing/2014/main" id="{5646C634-CAD3-432B-BD41-CDE0F526E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39">
                <a:extLst>
                  <a:ext uri="{FF2B5EF4-FFF2-40B4-BE49-F238E27FC236}">
                    <a16:creationId xmlns:a16="http://schemas.microsoft.com/office/drawing/2014/main" id="{72B91DC4-A905-421C-B77D-3AB7CA3AC2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7A50FBDE-0FD3-4C3E-AB4C-40DD78E1AA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Rectangle 41">
                <a:extLst>
                  <a:ext uri="{FF2B5EF4-FFF2-40B4-BE49-F238E27FC236}">
                    <a16:creationId xmlns:a16="http://schemas.microsoft.com/office/drawing/2014/main" id="{10793947-01A9-45E9-9C1A-D96D5B220E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Freeform 32">
                <a:extLst>
                  <a:ext uri="{FF2B5EF4-FFF2-40B4-BE49-F238E27FC236}">
                    <a16:creationId xmlns:a16="http://schemas.microsoft.com/office/drawing/2014/main" id="{BF30035C-FBC7-40B2-B089-084EA4677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" name="Freeform 33">
                <a:extLst>
                  <a:ext uri="{FF2B5EF4-FFF2-40B4-BE49-F238E27FC236}">
                    <a16:creationId xmlns:a16="http://schemas.microsoft.com/office/drawing/2014/main" id="{F3C7515F-9B43-411B-8D60-C38FA83FAB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" name="Freeform 34">
                <a:extLst>
                  <a:ext uri="{FF2B5EF4-FFF2-40B4-BE49-F238E27FC236}">
                    <a16:creationId xmlns:a16="http://schemas.microsoft.com/office/drawing/2014/main" id="{709B1F65-34E0-401F-8C78-A5058C84B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Freeform 37">
                <a:extLst>
                  <a:ext uri="{FF2B5EF4-FFF2-40B4-BE49-F238E27FC236}">
                    <a16:creationId xmlns:a16="http://schemas.microsoft.com/office/drawing/2014/main" id="{BECD5C03-173E-4590-BD11-26241C59C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14931415-56EE-4E4A-8832-D570F57450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Freeform 36">
                <a:extLst>
                  <a:ext uri="{FF2B5EF4-FFF2-40B4-BE49-F238E27FC236}">
                    <a16:creationId xmlns:a16="http://schemas.microsoft.com/office/drawing/2014/main" id="{D881F11B-638D-4FEE-B212-B921A4C6D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2EC82DB3-9325-44B9-81C1-933CFF0F13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Freeform 39">
                <a:extLst>
                  <a:ext uri="{FF2B5EF4-FFF2-40B4-BE49-F238E27FC236}">
                    <a16:creationId xmlns:a16="http://schemas.microsoft.com/office/drawing/2014/main" id="{F3F62819-5FD5-4BB4-9FB1-9F1D5F2C66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003B73B7-62FB-478B-823D-DDB5BFC40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" name="Rectangle 41">
                <a:extLst>
                  <a:ext uri="{FF2B5EF4-FFF2-40B4-BE49-F238E27FC236}">
                    <a16:creationId xmlns:a16="http://schemas.microsoft.com/office/drawing/2014/main" id="{19F16A31-F5A3-45EF-AD4B-500C66084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C1E38B2-1E20-8095-4D9A-03B6773A5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Неологизмы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3F8BBA-3733-2A3B-A1C1-DB592D15E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Štěpán Semecký</a:t>
            </a:r>
          </a:p>
          <a:p>
            <a:pPr algn="ctr"/>
            <a:r>
              <a:rPr lang="cs-CZ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265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A7E79-4D39-7344-9F1C-566F6AD9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 знаете значение этих слов?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01A62-8464-CA46-65D7-130079C60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экшен-фильм</a:t>
            </a:r>
          </a:p>
          <a:p>
            <a:r>
              <a:rPr lang="ru-RU" dirty="0" err="1"/>
              <a:t>флексить</a:t>
            </a:r>
            <a:endParaRPr lang="ru-RU" dirty="0"/>
          </a:p>
          <a:p>
            <a:r>
              <a:rPr lang="ru-RU" dirty="0"/>
              <a:t>лайкать, лайкнуть</a:t>
            </a:r>
          </a:p>
          <a:p>
            <a:r>
              <a:rPr lang="ru-RU" dirty="0" err="1"/>
              <a:t>кринж</a:t>
            </a:r>
            <a:endParaRPr lang="ru-RU" dirty="0"/>
          </a:p>
          <a:p>
            <a:r>
              <a:rPr lang="ru-RU" dirty="0"/>
              <a:t>чат</a:t>
            </a:r>
          </a:p>
          <a:p>
            <a:r>
              <a:rPr lang="ru-RU" dirty="0"/>
              <a:t>хакер</a:t>
            </a:r>
          </a:p>
        </p:txBody>
      </p:sp>
      <p:pic>
        <p:nvPicPr>
          <p:cNvPr id="3074" name="Picture 2" descr="Хакер — анонимно о своей работе | Sobaka.ru">
            <a:extLst>
              <a:ext uri="{FF2B5EF4-FFF2-40B4-BE49-F238E27FC236}">
                <a16:creationId xmlns:a16="http://schemas.microsoft.com/office/drawing/2014/main" id="{51E0FDFC-225E-B902-FD28-C7D15267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96" y="1648619"/>
            <a:ext cx="379476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ат-боти Telegram, Viber, Facebook Messenger для проведення фінансових  операцій">
            <a:extLst>
              <a:ext uri="{FF2B5EF4-FFF2-40B4-BE49-F238E27FC236}">
                <a16:creationId xmlns:a16="http://schemas.microsoft.com/office/drawing/2014/main" id="{266C48E3-0559-9BCE-C8DF-2AE8DE49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06" y="4172743"/>
            <a:ext cx="3359944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9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ED882-3658-8D56-F4F1-7A32F733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как чешские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8F91B-C971-ED25-E031-0529A674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šmejd</a:t>
            </a:r>
          </a:p>
          <a:p>
            <a:r>
              <a:rPr lang="cs-CZ" dirty="0"/>
              <a:t>tečka</a:t>
            </a:r>
          </a:p>
          <a:p>
            <a:r>
              <a:rPr lang="cs-CZ" dirty="0" err="1"/>
              <a:t>flastenec</a:t>
            </a:r>
            <a:endParaRPr lang="cs-CZ" dirty="0"/>
          </a:p>
          <a:p>
            <a:r>
              <a:rPr lang="cs-CZ" dirty="0" err="1"/>
              <a:t>dezolát</a:t>
            </a:r>
            <a:endParaRPr lang="cs-CZ" dirty="0"/>
          </a:p>
          <a:p>
            <a:r>
              <a:rPr lang="cs-CZ" dirty="0" err="1"/>
              <a:t>pětidemolice</a:t>
            </a:r>
            <a:r>
              <a:rPr lang="cs-CZ" dirty="0"/>
              <a:t>, </a:t>
            </a:r>
            <a:r>
              <a:rPr lang="cs-CZ" dirty="0" err="1"/>
              <a:t>pětikolka</a:t>
            </a:r>
            <a:endParaRPr lang="cs-CZ" dirty="0"/>
          </a:p>
          <a:p>
            <a:r>
              <a:rPr lang="cs-CZ" dirty="0" err="1"/>
              <a:t>subovat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Videorecenze: Praotec dezolátů Jiří Kára se vrací v nejhorším svatebním  videu všech dob | Kinobox.cz">
            <a:extLst>
              <a:ext uri="{FF2B5EF4-FFF2-40B4-BE49-F238E27FC236}">
                <a16:creationId xmlns:a16="http://schemas.microsoft.com/office/drawing/2014/main" id="{9F374A5B-F12F-A83C-A6B6-C8668417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58" y="3750596"/>
            <a:ext cx="4047965" cy="22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čka vs. čTečka. V čem se liší covidové aplikace - Seznam Zprávy">
            <a:extLst>
              <a:ext uri="{FF2B5EF4-FFF2-40B4-BE49-F238E27FC236}">
                <a16:creationId xmlns:a16="http://schemas.microsoft.com/office/drawing/2014/main" id="{9A614D25-08AA-DB8C-C01C-A869057C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99" y="1223538"/>
            <a:ext cx="4516787" cy="22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9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2DE7A-FE63-7B88-217F-67DC865F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8B7E6-88EA-6939-267B-618D041C5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1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C122C-CF3A-727B-ABB0-DF27871D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37586-E144-304D-E03F-6B2886C1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77282"/>
            <a:ext cx="10328955" cy="631682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cs-CZ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1599.slovaronline.com/4422-%D0%BD%D0%B5%D0%BE%D0%BB%D0%BE%D0%B3%D0%B8%D0%B7%D0%BC%D1%8B</a:t>
            </a:r>
            <a:endParaRPr lang="ru-RU" sz="1700" dirty="0"/>
          </a:p>
          <a:p>
            <a:pPr algn="just"/>
            <a:r>
              <a:rPr lang="cs-CZ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https://gramota.ru/biblioteka/spravochniki/kakie-byvayut-slovari/slovari-neologizmov</a:t>
            </a:r>
            <a:endParaRPr lang="ru-RU" sz="1700" dirty="0"/>
          </a:p>
          <a:p>
            <a:pPr algn="just"/>
            <a:r>
              <a:rPr lang="cs-CZ" sz="17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https://russkiiyazyk.ru/leksika/slovar-neologizmov.html</a:t>
            </a:r>
            <a:endParaRPr lang="ru-RU" sz="1700" dirty="0"/>
          </a:p>
          <a:p>
            <a:pPr algn="just"/>
            <a:r>
              <a:rPr lang="ru-RU" sz="1700" b="0" i="0" dirty="0" err="1">
                <a:effectLst/>
              </a:rPr>
              <a:t>Rozboudová</a:t>
            </a:r>
            <a:r>
              <a:rPr lang="ru-RU" sz="1700" b="0" i="0" dirty="0">
                <a:effectLst/>
              </a:rPr>
              <a:t>, L. Лексикология современного русского литературного языка: ономасиология, классификация словарного запаса русского языка, фразеология. </a:t>
            </a:r>
            <a:r>
              <a:rPr lang="ru-RU" sz="1700" b="0" i="0" dirty="0" err="1">
                <a:effectLst/>
              </a:rPr>
              <a:t>Praha</a:t>
            </a:r>
            <a:r>
              <a:rPr lang="ru-RU" sz="1700" b="0" i="0" dirty="0">
                <a:effectLst/>
              </a:rPr>
              <a:t> 2022</a:t>
            </a:r>
          </a:p>
          <a:p>
            <a:pPr algn="just"/>
            <a:r>
              <a:rPr lang="cs-CZ" sz="1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https://1263469901.rsc.cdn77.org/images/2023/10/05/upload_15304010554117241662.jpg</a:t>
            </a:r>
            <a:endParaRPr lang="cs-CZ" sz="1700" dirty="0"/>
          </a:p>
          <a:p>
            <a:pPr algn="just"/>
            <a:r>
              <a:rPr lang="cs-CZ" sz="17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https://d39-a.sdn.cz/d_39/c_img_gS_g/0yah/tecka.png</a:t>
            </a:r>
            <a:endParaRPr lang="cs-CZ" sz="1700" dirty="0"/>
          </a:p>
          <a:p>
            <a:pPr algn="just"/>
            <a:r>
              <a:rPr lang="cs-CZ" sz="17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https://static.sobaka.ru/images/image/00/80/54/85/_normal.jpg?v=1485945088</a:t>
            </a:r>
            <a:endParaRPr lang="ru-RU" sz="1700" dirty="0"/>
          </a:p>
          <a:p>
            <a:pPr algn="just"/>
            <a:r>
              <a:rPr lang="cs-CZ" sz="17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https://d2z9uwnt8eubh7.cloudfront.net/media/default/0001/26/dc57da02d61e16a51d43066653da9414dd3db311.png</a:t>
            </a:r>
            <a:endParaRPr lang="ru-RU" sz="1700" dirty="0"/>
          </a:p>
          <a:p>
            <a:pPr algn="just"/>
            <a:r>
              <a:rPr lang="cs-CZ" sz="17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https://img.championat.com/s/735x490/news/big/d/d/aleksandr-ovechkin-zabil-vosmoj-gol-v-nyneshnem-sezone-nhl_17042452631345116640.jpg</a:t>
            </a:r>
            <a:endParaRPr lang="ru-RU" sz="1700" dirty="0"/>
          </a:p>
          <a:p>
            <a:pPr algn="just"/>
            <a:r>
              <a:rPr lang="cs-CZ" sz="17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https://s09.stc.yc.kpcdn.net/share/i/12/12276156/cr-1200-630.wm-asnplfkz-100-tr-0-0.t-13-4521871-ttps-54-14-0083CD-1010-l-85-b-42.t-13-4521871-ttps-54-14-FFF-1010-l-85-b-42.t-207-1-asb-37-10-FFF-788-l-370-t-68.m2021-12-21T04-25-02.jpg</a:t>
            </a:r>
            <a:endParaRPr lang="ru-RU" sz="1700" dirty="0"/>
          </a:p>
          <a:p>
            <a:pPr algn="just"/>
            <a:r>
              <a:rPr lang="cs-CZ" sz="17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https://www.ozon.ru/product/kreslo-kachalka-dlya-doma-i-dachi-rogozhka-58h100h90-sm-790317575/</a:t>
            </a:r>
            <a:r>
              <a:rPr lang="ru-RU" sz="1700" dirty="0"/>
              <a:t> 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32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74B6C-DA33-4E8D-A7DF-2F1761DD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Неологизмы, это…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0DFA2-57CF-7258-2947-F4606C289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</a:rPr>
              <a:t>= слова или сочетания слов, созданные для обозначения нового предмета или явления (Шмелев)</a:t>
            </a:r>
            <a:endParaRPr lang="cs-CZ" b="0" i="0" dirty="0">
              <a:effectLst/>
            </a:endParaRPr>
          </a:p>
          <a:p>
            <a:r>
              <a:rPr lang="ru-RU" b="0" i="0" dirty="0">
                <a:effectLst/>
              </a:rPr>
              <a:t>«Они до тех пор лишь остаются неологизмами, пока окончательно не освоятся языком и не вольются в активный запас лексики, пока воспринимаются как слова, имеющие оттенок свежести и необычности» (Шанский, 2014, с. 168)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2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8C275-378A-33B8-8B05-0702EA3A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неологизмы возникают?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E17D2-A249-727C-FC98-B69D4C7A3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новое явление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новое слово – лексический треугольник</a:t>
            </a:r>
          </a:p>
          <a:p>
            <a:r>
              <a:rPr lang="ru-RU" dirty="0">
                <a:sym typeface="Wingdings" panose="05000000000000000000" pitchFamily="2" charset="2"/>
              </a:rPr>
              <a:t>заимствование – калки, варваризмы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когда слово уже закреплено в ежедневном словарном запасе, оно уже </a:t>
            </a:r>
            <a:r>
              <a:rPr lang="ru-RU" b="1" u="sng" dirty="0">
                <a:sym typeface="Wingdings" panose="05000000000000000000" pitchFamily="2" charset="2"/>
              </a:rPr>
              <a:t>не явится неологизмом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97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4CF7B-3048-8B0E-6534-D16CC8E4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неологизмов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BF325-542F-B642-9E69-30BD09245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</a:rPr>
              <a:t>«Лексикон вокабулам новым по алфавиту» - </a:t>
            </a:r>
            <a:r>
              <a:rPr lang="cs-CZ" b="0" i="0" dirty="0">
                <a:effectLst/>
              </a:rPr>
              <a:t>XVIII-</a:t>
            </a:r>
            <a:r>
              <a:rPr lang="ru-RU" b="0" i="0" dirty="0" err="1">
                <a:effectLst/>
              </a:rPr>
              <a:t>ый</a:t>
            </a:r>
            <a:r>
              <a:rPr lang="ru-RU" b="0" i="0" dirty="0">
                <a:effectLst/>
              </a:rPr>
              <a:t> век – один из первых словарей неологизмов</a:t>
            </a:r>
          </a:p>
          <a:p>
            <a:r>
              <a:rPr lang="ru-RU" dirty="0"/>
              <a:t>издавались эпизодически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с 70-ых г. 20-ого века как специализация</a:t>
            </a:r>
            <a:endParaRPr lang="ru-RU" b="0" i="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69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F0939-A972-5398-FD7A-C65ED2E5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Лексические неологизмы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3A7F7-C8FF-3297-07E2-182AB9F23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слова, которые были заимствованы из других языков и сохранили своё произношение из заимствованного языка</a:t>
            </a:r>
            <a:r>
              <a:rPr lang="cs-CZ" dirty="0"/>
              <a:t> (</a:t>
            </a:r>
            <a:r>
              <a:rPr lang="ru-RU" dirty="0"/>
              <a:t>варваризмы)</a:t>
            </a:r>
          </a:p>
          <a:p>
            <a:r>
              <a:rPr lang="ru-RU" dirty="0"/>
              <a:t>аккаунт, браузер, офсайд, бойфренд, лайкнуть и т. д.</a:t>
            </a:r>
          </a:p>
          <a:p>
            <a:r>
              <a:rPr lang="ru-RU" dirty="0"/>
              <a:t>конечно, для нас эти слова уже не являются неологизмами</a:t>
            </a:r>
            <a:r>
              <a:rPr lang="cs-CZ" dirty="0"/>
              <a:t>. </a:t>
            </a:r>
            <a:r>
              <a:rPr lang="ru-RU" dirty="0"/>
              <a:t>Или да?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21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849D4-E16D-6F33-B4E7-5B5614F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Семантические неологизмы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CEFF4-E232-15E7-F6B2-A970AFC3A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9905999" cy="3541714"/>
          </a:xfrm>
        </p:spPr>
        <p:txBody>
          <a:bodyPr/>
          <a:lstStyle/>
          <a:p>
            <a:r>
              <a:rPr lang="ru-RU" dirty="0"/>
              <a:t>слова, которые приобретают новые значения</a:t>
            </a:r>
          </a:p>
          <a:p>
            <a:r>
              <a:rPr lang="ru-RU" dirty="0"/>
              <a:t>диалог – переговоры между странами</a:t>
            </a:r>
          </a:p>
          <a:p>
            <a:r>
              <a:rPr lang="ru-RU" dirty="0"/>
              <a:t>качалка – спортивный зал</a:t>
            </a:r>
            <a:endParaRPr lang="cs-CZ" dirty="0"/>
          </a:p>
          <a:p>
            <a:r>
              <a:rPr lang="ru-RU" dirty="0"/>
              <a:t>бомбардир – спортсмен, отлично играющий в нападении</a:t>
            </a:r>
            <a:endParaRPr lang="cs-CZ" dirty="0"/>
          </a:p>
        </p:txBody>
      </p:sp>
      <p:pic>
        <p:nvPicPr>
          <p:cNvPr id="1028" name="Picture 4" descr="Расширяя диалог между странами и людьми - KP.KZ">
            <a:extLst>
              <a:ext uri="{FF2B5EF4-FFF2-40B4-BE49-F238E27FC236}">
                <a16:creationId xmlns:a16="http://schemas.microsoft.com/office/drawing/2014/main" id="{5AC73719-20B2-F93F-77A2-96F17C72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40" y="323132"/>
            <a:ext cx="3941602" cy="20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Александр Овечкин забил восьмой гол в нынешнем сезоне НХЛ - Чемпионат">
            <a:extLst>
              <a:ext uri="{FF2B5EF4-FFF2-40B4-BE49-F238E27FC236}">
                <a16:creationId xmlns:a16="http://schemas.microsoft.com/office/drawing/2014/main" id="{3925A170-0EC9-6912-1277-4C3284D0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35" y="4465527"/>
            <a:ext cx="335756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Тренажерный зал рядом с метро Курская, Римская и Площадь Ильича в районах  ЦАО и ЮВАО Москвы - Самокат">
            <a:extLst>
              <a:ext uri="{FF2B5EF4-FFF2-40B4-BE49-F238E27FC236}">
                <a16:creationId xmlns:a16="http://schemas.microsoft.com/office/drawing/2014/main" id="{8AD83F24-0314-BB5D-1AE2-AC5F0696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69" y="4535991"/>
            <a:ext cx="3146167" cy="20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77414-74EF-BDB0-7660-DD4CDA1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Индивидуально-авторские неологизмы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04086D-532D-0114-6923-CFF3731B1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«окказионализмы» или «вечные неологизмы»</a:t>
            </a:r>
          </a:p>
          <a:p>
            <a:r>
              <a:rPr lang="ru-RU" dirty="0"/>
              <a:t>слова, которые возникли в художественной литературе и публицистике</a:t>
            </a:r>
          </a:p>
          <a:p>
            <a:r>
              <a:rPr lang="ru-RU" dirty="0" err="1"/>
              <a:t>стихокрад</a:t>
            </a:r>
            <a:r>
              <a:rPr lang="ru-RU" dirty="0"/>
              <a:t> (Горький), </a:t>
            </a:r>
            <a:r>
              <a:rPr lang="ru-RU" dirty="0" err="1"/>
              <a:t>будетлянин</a:t>
            </a:r>
            <a:r>
              <a:rPr lang="ru-RU" dirty="0"/>
              <a:t> (Хлебников), </a:t>
            </a:r>
            <a:r>
              <a:rPr lang="ru-RU" dirty="0" err="1"/>
              <a:t>березь</a:t>
            </a:r>
            <a:r>
              <a:rPr lang="ru-RU" dirty="0"/>
              <a:t> (Есенин), </a:t>
            </a:r>
            <a:r>
              <a:rPr lang="ru-RU" dirty="0" err="1"/>
              <a:t>светлозмейный</a:t>
            </a:r>
            <a:r>
              <a:rPr lang="ru-RU" dirty="0"/>
              <a:t> (Блок)</a:t>
            </a:r>
          </a:p>
          <a:p>
            <a:r>
              <a:rPr lang="ru-RU" dirty="0"/>
              <a:t>некоторые включились в запас – перестройка, гласность (Горбачев)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8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28313-7687-2816-D67B-3242E932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Заимствованные глаголы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C4B4C-471F-4C2D-7F41-A02EDA7A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0139"/>
            <a:ext cx="11050588" cy="48145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лайкнуть Х лайкать </a:t>
            </a:r>
            <a:r>
              <a:rPr lang="cs-CZ" dirty="0">
                <a:hlinkClick r:id="rId2"/>
              </a:rPr>
              <a:t>https://ru.wiktionary.org/wiki/%D0%BB%D0%B0%D0%B9%D0%BA%D0%B0%D1%82%D1%8C</a:t>
            </a:r>
            <a:r>
              <a:rPr lang="ru-RU" dirty="0"/>
              <a:t> </a:t>
            </a:r>
          </a:p>
          <a:p>
            <a:r>
              <a:rPr lang="cs-CZ" dirty="0">
                <a:hlinkClick r:id="rId3"/>
              </a:rPr>
              <a:t>https://ru.wiktionary.org/wiki/%D0%BB%D0%B0%D0%B9%D0%BA%D0%BD%D1%83%D1%82%D1%8C</a:t>
            </a:r>
            <a:r>
              <a:rPr lang="ru-RU" dirty="0"/>
              <a:t> </a:t>
            </a:r>
          </a:p>
          <a:p>
            <a:r>
              <a:rPr lang="ru-RU" dirty="0" err="1"/>
              <a:t>флексить</a:t>
            </a:r>
            <a:r>
              <a:rPr lang="ru-RU" dirty="0"/>
              <a:t> </a:t>
            </a:r>
            <a:r>
              <a:rPr lang="cs-CZ" dirty="0">
                <a:hlinkClick r:id="rId4"/>
              </a:rPr>
              <a:t>https://ru.wiktionary.org/wiki/%D1%84%D0%BB%D0%B5%D0%BA%D1%81%D0%B8%D1%82%D1%8C</a:t>
            </a:r>
            <a:r>
              <a:rPr lang="ru-RU" dirty="0"/>
              <a:t> </a:t>
            </a:r>
          </a:p>
          <a:p>
            <a:r>
              <a:rPr lang="ru-RU" dirty="0" err="1"/>
              <a:t>френдить</a:t>
            </a:r>
            <a:r>
              <a:rPr lang="ru-RU" dirty="0"/>
              <a:t>, зафрендить, </a:t>
            </a:r>
            <a:r>
              <a:rPr lang="ru-RU" dirty="0" err="1"/>
              <a:t>отфрендить</a:t>
            </a:r>
            <a:r>
              <a:rPr lang="ru-RU" dirty="0"/>
              <a:t> </a:t>
            </a:r>
            <a:r>
              <a:rPr lang="cs-CZ" dirty="0">
                <a:hlinkClick r:id="rId5"/>
              </a:rPr>
              <a:t>https://ru.wiktionary.org/wiki/%D1%84%D1%80%D0%B5%D0%BD%D0%B4%D0%B8%D1%82%D1%8C</a:t>
            </a:r>
            <a:r>
              <a:rPr lang="ru-RU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69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FA7EE-E78D-CB9B-9B85-1C7C6344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неологизмы появляются?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9D5DB-4AD7-8134-C59A-E168A780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почти во всех сферах языка</a:t>
            </a:r>
          </a:p>
          <a:p>
            <a:r>
              <a:rPr lang="ru-RU" dirty="0"/>
              <a:t>политика, интернет, спорт, мода,…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093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456</TotalTime>
  <Words>681</Words>
  <Application>Microsoft Office PowerPoint</Application>
  <PresentationFormat>Širokoúhlá obrazovka</PresentationFormat>
  <Paragraphs>61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Tw Cen MT</vt:lpstr>
      <vt:lpstr>Obvod</vt:lpstr>
      <vt:lpstr>Неологизмы</vt:lpstr>
      <vt:lpstr>Неологизмы, это…</vt:lpstr>
      <vt:lpstr>Как неологизмы возникают?</vt:lpstr>
      <vt:lpstr>Словари неологизмов</vt:lpstr>
      <vt:lpstr>Лексические неологизмы</vt:lpstr>
      <vt:lpstr>Семантические неологизмы</vt:lpstr>
      <vt:lpstr>Индивидуально-авторские неологизмы</vt:lpstr>
      <vt:lpstr>Заимствованные глаголы</vt:lpstr>
      <vt:lpstr>Где неологизмы появляются?</vt:lpstr>
      <vt:lpstr>Вы знаете значение этих слов?</vt:lpstr>
      <vt:lpstr>И как чешские?</vt:lpstr>
      <vt:lpstr>Спасибо за внимание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Неологизмы</dc:title>
  <dc:creator>Štěpán Semecký</dc:creator>
  <cp:lastModifiedBy>Štěpán Semecký</cp:lastModifiedBy>
  <cp:revision>51</cp:revision>
  <dcterms:created xsi:type="dcterms:W3CDTF">2024-01-03T18:09:30Z</dcterms:created>
  <dcterms:modified xsi:type="dcterms:W3CDTF">2024-01-05T11:16:37Z</dcterms:modified>
</cp:coreProperties>
</file>