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7" r:id="rId9"/>
    <p:sldId id="264" r:id="rId10"/>
    <p:sldId id="268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090" autoAdjust="0"/>
  </p:normalViewPr>
  <p:slideViewPr>
    <p:cSldViewPr>
      <p:cViewPr varScale="1">
        <p:scale>
          <a:sx n="54" d="100"/>
          <a:sy n="5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91692-2576-4902-9295-533321F96CCE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7E5CD-65B2-4E6A-B0A4-AE7C60E6CE7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7E5CD-65B2-4E6A-B0A4-AE7C60E6CE7D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 rt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sociální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hyperaktivita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3"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snadno a rychle navazuje kontakt s dospělými</a:t>
            </a:r>
          </a:p>
          <a:p>
            <a:pPr lvl="3"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 výběru cílů</a:t>
            </a:r>
          </a:p>
          <a:p>
            <a:pPr lvl="3"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chybí sociální inhibice</a:t>
            </a:r>
          </a:p>
          <a:p>
            <a:pPr lvl="3"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chybí strach z cizích lidí</a:t>
            </a:r>
          </a:p>
          <a:p>
            <a:pPr lvl="3"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tvoří povrchní rozptýlené vztahy</a:t>
            </a:r>
          </a:p>
          <a:p>
            <a:pPr lvl="3"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starších dětí poruchy chování a špatné vztahy s vrstevníky</a:t>
            </a:r>
          </a:p>
          <a:p>
            <a:pPr lvl="3" rtl="0"/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dezinhibovaná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příchylnost v dětství F94.2</a:t>
            </a:r>
          </a:p>
          <a:p>
            <a:pPr lvl="2" rt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sociální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provokace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3"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 batolecího věku se domáhají pozornosti záměrnou provokací</a:t>
            </a:r>
          </a:p>
          <a:p>
            <a:pPr lvl="3"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agresivní projevy, destruktivní chování</a:t>
            </a:r>
          </a:p>
          <a:p>
            <a:pPr lvl="3"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zároveň jsou úzkostné</a:t>
            </a:r>
          </a:p>
          <a:p>
            <a:pPr lvl="2" rt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útlumový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3"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pasivní, apatické, málo iniciativní</a:t>
            </a:r>
          </a:p>
          <a:p>
            <a:pPr lvl="3"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zařízeních u personálu oblíbené – nic nechtějí, nezlobí</a:t>
            </a:r>
          </a:p>
          <a:p>
            <a:pPr lvl="3" rtl="0"/>
            <a:r>
              <a:rPr lang="cs-CZ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uspokojují své potřeby náhradními způsoby (jídlo, masturbace) – ventilace úzkosti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7E5CD-65B2-4E6A-B0A4-AE7C60E6CE7D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67C8F0C-500E-4349-9D6C-6F63DD13EF3E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C79B748-7734-4F8F-8EE2-068B5386D4C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8F0C-500E-4349-9D6C-6F63DD13EF3E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B748-7734-4F8F-8EE2-068B5386D4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8F0C-500E-4349-9D6C-6F63DD13EF3E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B748-7734-4F8F-8EE2-068B5386D4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7C8F0C-500E-4349-9D6C-6F63DD13EF3E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79B748-7734-4F8F-8EE2-068B5386D4C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67C8F0C-500E-4349-9D6C-6F63DD13EF3E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C79B748-7734-4F8F-8EE2-068B5386D4C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8F0C-500E-4349-9D6C-6F63DD13EF3E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B748-7734-4F8F-8EE2-068B5386D4C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8F0C-500E-4349-9D6C-6F63DD13EF3E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B748-7734-4F8F-8EE2-068B5386D4C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7C8F0C-500E-4349-9D6C-6F63DD13EF3E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79B748-7734-4F8F-8EE2-068B5386D4C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8F0C-500E-4349-9D6C-6F63DD13EF3E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B748-7734-4F8F-8EE2-068B5386D4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7C8F0C-500E-4349-9D6C-6F63DD13EF3E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79B748-7734-4F8F-8EE2-068B5386D4C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7C8F0C-500E-4349-9D6C-6F63DD13EF3E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79B748-7734-4F8F-8EE2-068B5386D4C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67C8F0C-500E-4349-9D6C-6F63DD13EF3E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79B748-7734-4F8F-8EE2-068B5386D4C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Dítě ohrožené prostředím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Jana Adámková</a:t>
            </a:r>
          </a:p>
          <a:p>
            <a:r>
              <a:rPr lang="cs-CZ" dirty="0" smtClean="0"/>
              <a:t>LS 2021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pPr lvl="1"/>
            <a:r>
              <a:rPr lang="cs-CZ" sz="2400" dirty="0" smtClean="0"/>
              <a:t>symptomy vedoucí k podezření na sexuální zneužívání:</a:t>
            </a:r>
          </a:p>
          <a:p>
            <a:pPr lvl="2"/>
            <a:r>
              <a:rPr lang="cs-CZ" dirty="0" smtClean="0"/>
              <a:t>sexualizované chování nepřiměřené věku</a:t>
            </a:r>
          </a:p>
          <a:p>
            <a:pPr lvl="2"/>
            <a:r>
              <a:rPr lang="cs-CZ" dirty="0" smtClean="0"/>
              <a:t>strach ve vztahu k určitým objektům, místům, zvukům</a:t>
            </a:r>
          </a:p>
          <a:p>
            <a:pPr lvl="2"/>
            <a:r>
              <a:rPr lang="cs-CZ" dirty="0" smtClean="0"/>
              <a:t>výrazná, věkově neodpovídající separační anxieta (najednou odmítá opustit mámu a jít do školky apod.)</a:t>
            </a:r>
          </a:p>
          <a:p>
            <a:pPr lvl="2"/>
            <a:r>
              <a:rPr lang="cs-CZ" dirty="0" smtClean="0"/>
              <a:t>náhlé objevení se psychosomatických poruch</a:t>
            </a:r>
          </a:p>
          <a:p>
            <a:pPr lvl="2"/>
            <a:r>
              <a:rPr lang="cs-CZ" dirty="0" smtClean="0"/>
              <a:t>noční děsy</a:t>
            </a:r>
          </a:p>
          <a:p>
            <a:pPr lvl="2"/>
            <a:r>
              <a:rPr lang="cs-CZ" dirty="0" smtClean="0"/>
              <a:t>sexuálně-agresivní chování k vrstevníkům, mladším sourozencům</a:t>
            </a:r>
          </a:p>
          <a:p>
            <a:pPr lvl="2"/>
            <a:r>
              <a:rPr lang="cs-CZ" dirty="0" smtClean="0"/>
              <a:t>u adolescentů promiskuitní chování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Münchhausenův</a:t>
            </a:r>
            <a:r>
              <a:rPr lang="cs-CZ" dirty="0" smtClean="0"/>
              <a:t> </a:t>
            </a:r>
            <a:r>
              <a:rPr lang="cs-CZ" dirty="0" err="1" smtClean="0"/>
              <a:t>sy</a:t>
            </a:r>
            <a:r>
              <a:rPr lang="cs-CZ" dirty="0" smtClean="0"/>
              <a:t>. by </a:t>
            </a:r>
            <a:r>
              <a:rPr lang="cs-CZ" dirty="0" err="1" smtClean="0"/>
              <a:t>proxy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jedna osoba (často matka) předstírá nebo vytváří u dítěte potíže, kvůli nimž vyhledává s dítětem zdravotnickou péči</a:t>
            </a:r>
          </a:p>
          <a:p>
            <a:r>
              <a:rPr lang="cs-CZ" dirty="0" smtClean="0"/>
              <a:t>jde o zneužívání dítěte</a:t>
            </a:r>
          </a:p>
          <a:p>
            <a:r>
              <a:rPr lang="cs-CZ" dirty="0" smtClean="0"/>
              <a:t>cílem </a:t>
            </a:r>
            <a:r>
              <a:rPr lang="cs-CZ" dirty="0" smtClean="0"/>
              <a:t>je </a:t>
            </a:r>
            <a:r>
              <a:rPr lang="cs-CZ" dirty="0" smtClean="0"/>
              <a:t>komunikace se zdravotnickým personálem a získání zástupné role nemocného</a:t>
            </a:r>
          </a:p>
          <a:p>
            <a:r>
              <a:rPr lang="cs-CZ" dirty="0" smtClean="0"/>
              <a:t>časté je vyvolávání nebo předstírání krvácení, záchvatovitých poruch, nevolnosti, teploty</a:t>
            </a:r>
          </a:p>
          <a:p>
            <a:r>
              <a:rPr lang="cs-CZ" dirty="0" smtClean="0"/>
              <a:t>projevy:</a:t>
            </a:r>
          </a:p>
          <a:p>
            <a:pPr lvl="1"/>
            <a:r>
              <a:rPr lang="cs-CZ" sz="2400" dirty="0" smtClean="0"/>
              <a:t>referování o neexistujících poruše</a:t>
            </a:r>
          </a:p>
          <a:p>
            <a:pPr lvl="1"/>
            <a:r>
              <a:rPr lang="cs-CZ" sz="2400" dirty="0" smtClean="0"/>
              <a:t>manipulace s nálezy (např. přidání menstruační krve do moči dítěte)</a:t>
            </a:r>
          </a:p>
          <a:p>
            <a:pPr lvl="1"/>
            <a:r>
              <a:rPr lang="cs-CZ" sz="2400" dirty="0" smtClean="0"/>
              <a:t>nebezpečné poškození tělesného stavu dítěte (podávání nevhodných léků)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etiologie:</a:t>
            </a:r>
            <a:endParaRPr lang="cs-CZ" dirty="0" smtClean="0"/>
          </a:p>
          <a:p>
            <a:pPr lvl="1"/>
            <a:r>
              <a:rPr lang="cs-CZ" sz="2400" dirty="0" smtClean="0"/>
              <a:t>patologický vztah matky a dítěte</a:t>
            </a:r>
          </a:p>
          <a:p>
            <a:pPr lvl="1"/>
            <a:r>
              <a:rPr lang="cs-CZ" sz="2400" dirty="0" smtClean="0"/>
              <a:t>matčina zkušenost se zneužíváním a odmítáním z dětství</a:t>
            </a:r>
          </a:p>
          <a:p>
            <a:pPr lvl="1"/>
            <a:r>
              <a:rPr lang="cs-CZ" sz="2400" dirty="0" smtClean="0"/>
              <a:t>reakce zdravotnického systému, která z počátku toto chování posiluje (matka je chválena za to, jak vše zvládá, jak je pečlivá)</a:t>
            </a:r>
          </a:p>
          <a:p>
            <a:r>
              <a:rPr lang="cs-CZ" dirty="0" smtClean="0"/>
              <a:t>rizikové znaky:</a:t>
            </a:r>
          </a:p>
          <a:p>
            <a:pPr lvl="1"/>
            <a:r>
              <a:rPr lang="cs-CZ" sz="2400" dirty="0" smtClean="0"/>
              <a:t>opakující se, přetrvávající onemocnění, pro které není dostatečné vysvětlení</a:t>
            </a:r>
          </a:p>
          <a:p>
            <a:pPr lvl="1"/>
            <a:r>
              <a:rPr lang="cs-CZ" sz="2400" dirty="0" smtClean="0"/>
              <a:t>rozpory mezi anamnézou, klinickými nálezy a stavem dítěte</a:t>
            </a:r>
          </a:p>
          <a:p>
            <a:pPr lvl="1"/>
            <a:r>
              <a:rPr lang="cs-CZ" sz="2400" dirty="0" smtClean="0"/>
              <a:t>symptomy pozorovány v matčině přítomnosti</a:t>
            </a:r>
          </a:p>
          <a:p>
            <a:pPr lvl="1"/>
            <a:r>
              <a:rPr lang="cs-CZ" sz="2400" dirty="0" smtClean="0"/>
              <a:t>dítě nereaguje na obvyklou léčbu</a:t>
            </a:r>
          </a:p>
          <a:p>
            <a:pPr lvl="1"/>
            <a:r>
              <a:rPr lang="cs-CZ" sz="2400" dirty="0" smtClean="0"/>
              <a:t>matka je vždy hospitalizovaná s dítětem, působí jako velmi pečující</a:t>
            </a:r>
          </a:p>
          <a:p>
            <a:pPr lvl="1"/>
            <a:r>
              <a:rPr lang="cs-CZ" sz="2400" dirty="0" smtClean="0"/>
              <a:t>matka působí jako kdyby se více starala o dění v nemocnici, než o nemoc dítěte (neptají se na prognózu, postup)</a:t>
            </a:r>
          </a:p>
          <a:p>
            <a:pPr lvl="1"/>
            <a:r>
              <a:rPr lang="cs-CZ" sz="2400" dirty="0" smtClean="0"/>
              <a:t>rodina, kde došlo k náhlému a nevysvětlitelnému úmrtí dítěte</a:t>
            </a:r>
          </a:p>
          <a:p>
            <a:pPr lvl="1"/>
            <a:r>
              <a:rPr lang="cs-CZ" sz="2400" dirty="0" smtClean="0"/>
              <a:t>matka má zkušenosti ve zdravotnické profesi a obsáhlou historii vlastních nemocí a </a:t>
            </a:r>
            <a:r>
              <a:rPr lang="cs-CZ" sz="2400" dirty="0" smtClean="0"/>
              <a:t>potíží</a:t>
            </a:r>
            <a:endParaRPr lang="cs-CZ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deprivace, </a:t>
            </a:r>
            <a:r>
              <a:rPr lang="cs-CZ" dirty="0" err="1" smtClean="0"/>
              <a:t>subdeprivace</a:t>
            </a:r>
            <a:r>
              <a:rPr lang="cs-CZ" dirty="0" smtClean="0"/>
              <a:t>, týrání, zneužívání, zanedbávání</a:t>
            </a:r>
          </a:p>
          <a:p>
            <a:r>
              <a:rPr lang="cs-CZ" dirty="0" smtClean="0"/>
              <a:t>syndrom CAN</a:t>
            </a:r>
          </a:p>
          <a:p>
            <a:r>
              <a:rPr lang="cs-CZ" dirty="0" err="1" smtClean="0"/>
              <a:t>Münchhausenův</a:t>
            </a:r>
            <a:r>
              <a:rPr lang="cs-CZ" dirty="0" smtClean="0"/>
              <a:t> </a:t>
            </a:r>
            <a:r>
              <a:rPr lang="cs-CZ" dirty="0" err="1" smtClean="0"/>
              <a:t>sy</a:t>
            </a:r>
            <a:r>
              <a:rPr lang="cs-CZ" dirty="0" smtClean="0"/>
              <a:t>. by </a:t>
            </a:r>
            <a:r>
              <a:rPr lang="cs-CZ" dirty="0" err="1" smtClean="0"/>
              <a:t>proxy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Deprivace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psychické zanedbávání</a:t>
            </a:r>
            <a:endParaRPr lang="cs-CZ" dirty="0" smtClean="0"/>
          </a:p>
          <a:p>
            <a:r>
              <a:rPr lang="cs-CZ" dirty="0" smtClean="0"/>
              <a:t>citová, </a:t>
            </a:r>
            <a:r>
              <a:rPr lang="cs-CZ" dirty="0" err="1" smtClean="0"/>
              <a:t>podnětová</a:t>
            </a:r>
            <a:endParaRPr lang="cs-CZ" dirty="0" smtClean="0"/>
          </a:p>
          <a:p>
            <a:r>
              <a:rPr lang="cs-CZ" dirty="0" smtClean="0"/>
              <a:t>kdo je ohrožený:</a:t>
            </a:r>
          </a:p>
          <a:p>
            <a:pPr lvl="1"/>
            <a:r>
              <a:rPr lang="cs-CZ" dirty="0" smtClean="0"/>
              <a:t>děti v ústavní výchově</a:t>
            </a:r>
          </a:p>
          <a:p>
            <a:pPr lvl="1"/>
            <a:r>
              <a:rPr lang="cs-CZ" dirty="0" smtClean="0"/>
              <a:t>děti duševně nemocných rodičů</a:t>
            </a:r>
          </a:p>
          <a:p>
            <a:pPr lvl="1"/>
            <a:r>
              <a:rPr lang="cs-CZ" dirty="0" smtClean="0"/>
              <a:t>s obtížným </a:t>
            </a:r>
            <a:r>
              <a:rPr lang="cs-CZ" dirty="0" err="1" smtClean="0"/>
              <a:t>teperamentem</a:t>
            </a:r>
            <a:endParaRPr lang="cs-CZ" dirty="0" smtClean="0"/>
          </a:p>
          <a:p>
            <a:pPr lvl="1"/>
            <a:r>
              <a:rPr lang="cs-CZ" dirty="0" smtClean="0"/>
              <a:t>z rodin s nízkou socioekonomickou úrovní</a:t>
            </a:r>
          </a:p>
          <a:p>
            <a:pPr lvl="1"/>
            <a:r>
              <a:rPr lang="cs-CZ" dirty="0" err="1" smtClean="0"/>
              <a:t>přezaměstnění</a:t>
            </a:r>
            <a:r>
              <a:rPr lang="cs-CZ" dirty="0" smtClean="0"/>
              <a:t> rodiče s exkluzivním zaměstnáním</a:t>
            </a:r>
          </a:p>
          <a:p>
            <a:pPr lvl="1"/>
            <a:r>
              <a:rPr lang="cs-CZ" dirty="0" smtClean="0"/>
              <a:t>z rodin s velkým počtem dětí</a:t>
            </a:r>
          </a:p>
          <a:p>
            <a:pPr lvl="1"/>
            <a:r>
              <a:rPr lang="cs-CZ" dirty="0" smtClean="0"/>
              <a:t>z </a:t>
            </a:r>
            <a:r>
              <a:rPr lang="cs-CZ" dirty="0" smtClean="0"/>
              <a:t>rodin </a:t>
            </a:r>
            <a:r>
              <a:rPr lang="cs-CZ" dirty="0" smtClean="0"/>
              <a:t>hlásících se k náboženské </a:t>
            </a:r>
            <a:r>
              <a:rPr lang="cs-CZ" dirty="0" smtClean="0"/>
              <a:t>sektě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/>
          <a:lstStyle/>
          <a:p>
            <a:r>
              <a:rPr lang="cs-CZ" dirty="0" smtClean="0"/>
              <a:t>→ narušení </a:t>
            </a:r>
            <a:r>
              <a:rPr lang="cs-CZ" b="1" dirty="0" smtClean="0"/>
              <a:t>kognitivního a motorického vývoje</a:t>
            </a:r>
            <a:endParaRPr lang="cs-CZ" dirty="0" smtClean="0"/>
          </a:p>
          <a:p>
            <a:r>
              <a:rPr lang="cs-CZ" dirty="0" smtClean="0"/>
              <a:t>→ narušení vývoje osobnosti</a:t>
            </a:r>
          </a:p>
          <a:p>
            <a:r>
              <a:rPr lang="cs-CZ" dirty="0" smtClean="0"/>
              <a:t>sociální hyperaktivita / sociální provokace / útlumový typ</a:t>
            </a:r>
          </a:p>
          <a:p>
            <a:endParaRPr lang="cs-CZ" dirty="0" smtClean="0"/>
          </a:p>
          <a:p>
            <a:r>
              <a:rPr lang="cs-CZ" dirty="0" err="1" smtClean="0"/>
              <a:t>subdeprivace</a:t>
            </a:r>
            <a:endParaRPr lang="cs-CZ" dirty="0" smtClean="0"/>
          </a:p>
          <a:p>
            <a:pPr lvl="1"/>
            <a:r>
              <a:rPr lang="cs-CZ" dirty="0" smtClean="0"/>
              <a:t>mírnější strádání</a:t>
            </a:r>
          </a:p>
          <a:p>
            <a:pPr lvl="1"/>
            <a:r>
              <a:rPr lang="cs-CZ" dirty="0" smtClean="0"/>
              <a:t>hůře zjistitelná, rodiny často bez nápadné patologie</a:t>
            </a:r>
          </a:p>
          <a:p>
            <a:pPr lvl="1"/>
            <a:r>
              <a:rPr lang="cs-CZ" dirty="0" smtClean="0"/>
              <a:t>→ zvýšená agresivita, horší školní </a:t>
            </a:r>
            <a:r>
              <a:rPr lang="cs-CZ" dirty="0" err="1" smtClean="0"/>
              <a:t>výkonprovokativní</a:t>
            </a:r>
            <a:r>
              <a:rPr lang="cs-CZ" dirty="0" smtClean="0"/>
              <a:t> chování, </a:t>
            </a:r>
            <a:r>
              <a:rPr lang="cs-CZ" dirty="0" smtClean="0"/>
              <a:t>apatie</a:t>
            </a:r>
          </a:p>
          <a:p>
            <a:pPr lvl="1"/>
            <a:r>
              <a:rPr lang="cs-CZ" dirty="0" smtClean="0"/>
              <a:t>v </a:t>
            </a:r>
            <a:r>
              <a:rPr lang="cs-CZ" dirty="0" smtClean="0"/>
              <a:t>rodinách </a:t>
            </a:r>
            <a:r>
              <a:rPr lang="cs-CZ" sz="2400" dirty="0" smtClean="0"/>
              <a:t>přehnaná kritičnost, tlak na výkon, odmítání zájmů, cílů dítěte, nízká empatie vůči dítěte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pojmy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týrání – tělesné, emoční</a:t>
            </a:r>
          </a:p>
          <a:p>
            <a:r>
              <a:rPr lang="cs-CZ" dirty="0" smtClean="0"/>
              <a:t>zneužívání – pro </a:t>
            </a:r>
            <a:r>
              <a:rPr lang="cs-CZ" dirty="0" smtClean="0"/>
              <a:t>uspokojení vlastních potřeb</a:t>
            </a:r>
          </a:p>
          <a:p>
            <a:pPr lvl="1"/>
            <a:r>
              <a:rPr lang="cs-CZ" dirty="0" smtClean="0"/>
              <a:t>sexuální zneužívání</a:t>
            </a:r>
          </a:p>
          <a:p>
            <a:pPr lvl="1"/>
            <a:r>
              <a:rPr lang="cs-CZ" dirty="0" smtClean="0"/>
              <a:t>ekonomické zneužívání</a:t>
            </a:r>
          </a:p>
          <a:p>
            <a:pPr lvl="1"/>
            <a:r>
              <a:rPr lang="cs-CZ" dirty="0" smtClean="0"/>
              <a:t>zneužívání k práci</a:t>
            </a:r>
          </a:p>
          <a:p>
            <a:pPr lvl="1"/>
            <a:r>
              <a:rPr lang="cs-CZ" dirty="0" smtClean="0"/>
              <a:t>patří sem i </a:t>
            </a:r>
            <a:r>
              <a:rPr lang="cs-CZ" dirty="0" err="1" smtClean="0"/>
              <a:t>Münchhausenův</a:t>
            </a:r>
            <a:r>
              <a:rPr lang="cs-CZ" dirty="0" smtClean="0"/>
              <a:t> syndrom by </a:t>
            </a:r>
            <a:r>
              <a:rPr lang="cs-CZ" dirty="0" err="1" smtClean="0"/>
              <a:t>proxy</a:t>
            </a:r>
            <a:endParaRPr lang="cs-CZ" dirty="0" smtClean="0"/>
          </a:p>
          <a:p>
            <a:r>
              <a:rPr lang="cs-CZ" dirty="0" smtClean="0"/>
              <a:t>zanedbávání</a:t>
            </a:r>
          </a:p>
          <a:p>
            <a:pPr lvl="1"/>
            <a:r>
              <a:rPr lang="cs-CZ" dirty="0" smtClean="0"/>
              <a:t>tělesné potřeby – výživa, hygiena, nedostatečná léčba</a:t>
            </a:r>
          </a:p>
          <a:p>
            <a:pPr lvl="1"/>
            <a:r>
              <a:rPr lang="cs-CZ" dirty="0" smtClean="0"/>
              <a:t>nedostatek stimulace</a:t>
            </a:r>
          </a:p>
          <a:p>
            <a:pPr lvl="1"/>
            <a:r>
              <a:rPr lang="cs-CZ" dirty="0" smtClean="0"/>
              <a:t>nedostatečný dohled</a:t>
            </a:r>
          </a:p>
          <a:p>
            <a:pPr lvl="1"/>
            <a:r>
              <a:rPr lang="cs-CZ" dirty="0" smtClean="0"/>
              <a:t>vystavování dítěte nebezpečí doma i venku</a:t>
            </a:r>
          </a:p>
          <a:p>
            <a:pPr lvl="1"/>
            <a:r>
              <a:rPr lang="cs-CZ" dirty="0" smtClean="0"/>
              <a:t>vystavování dítěte stresujícím </a:t>
            </a:r>
            <a:r>
              <a:rPr lang="cs-CZ" dirty="0" smtClean="0"/>
              <a:t>situacím</a:t>
            </a:r>
            <a:endParaRPr lang="cs-CZ" dirty="0" smtClean="0"/>
          </a:p>
          <a:p>
            <a:pPr lvl="1"/>
            <a:r>
              <a:rPr lang="cs-CZ" dirty="0" smtClean="0"/>
              <a:t>zanedbávání vzdělávání a kulturních potřeb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Syndrom CAN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= týrání, zneužívání, zanedbávání dítěte, úmyslné ubližování nejbližšími pečovateli, které má závažný dopad na život dítěte, na jeho další vývoj a na jeho postavení ve společnosti</a:t>
            </a:r>
          </a:p>
          <a:p>
            <a:r>
              <a:rPr lang="cs-CZ" dirty="0" smtClean="0"/>
              <a:t>dítě se často opožďuje ve vývoji</a:t>
            </a:r>
          </a:p>
          <a:p>
            <a:pPr lvl="1"/>
            <a:r>
              <a:rPr lang="cs-CZ" dirty="0" smtClean="0"/>
              <a:t>← subdurální hematomy, …</a:t>
            </a:r>
          </a:p>
          <a:p>
            <a:pPr lvl="1"/>
            <a:r>
              <a:rPr lang="cs-CZ" dirty="0" smtClean="0"/>
              <a:t>← málo podnětné prostředí</a:t>
            </a:r>
          </a:p>
          <a:p>
            <a:pPr lvl="1"/>
            <a:r>
              <a:rPr lang="cs-CZ" dirty="0" smtClean="0"/>
              <a:t>← nízká motivace</a:t>
            </a:r>
          </a:p>
          <a:p>
            <a:r>
              <a:rPr lang="cs-CZ" dirty="0" smtClean="0"/>
              <a:t>projevy:</a:t>
            </a:r>
          </a:p>
          <a:p>
            <a:pPr lvl="1"/>
            <a:r>
              <a:rPr lang="cs-CZ" dirty="0" smtClean="0"/>
              <a:t>agresivita</a:t>
            </a:r>
          </a:p>
          <a:p>
            <a:pPr lvl="1"/>
            <a:r>
              <a:rPr lang="cs-CZ" dirty="0" smtClean="0"/>
              <a:t>apatie, pasivita</a:t>
            </a:r>
          </a:p>
          <a:p>
            <a:pPr lvl="1"/>
            <a:r>
              <a:rPr lang="cs-CZ" dirty="0" smtClean="0"/>
              <a:t>neklid, </a:t>
            </a:r>
            <a:r>
              <a:rPr lang="cs-CZ" dirty="0" err="1" smtClean="0"/>
              <a:t>hypervigilance</a:t>
            </a:r>
            <a:endParaRPr lang="cs-CZ" dirty="0" smtClean="0"/>
          </a:p>
          <a:p>
            <a:pPr lvl="1"/>
            <a:r>
              <a:rPr lang="cs-CZ" dirty="0" err="1" smtClean="0"/>
              <a:t>ochanitelské</a:t>
            </a:r>
            <a:r>
              <a:rPr lang="cs-CZ" dirty="0" smtClean="0"/>
              <a:t> soustředění se na sourozence</a:t>
            </a:r>
          </a:p>
          <a:p>
            <a:pPr lvl="1"/>
            <a:r>
              <a:rPr lang="cs-CZ" dirty="0" smtClean="0"/>
              <a:t>vyhýbavé chování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r>
              <a:rPr lang="cs-CZ" dirty="0" smtClean="0"/>
              <a:t>školní věk:</a:t>
            </a:r>
          </a:p>
          <a:p>
            <a:pPr lvl="1"/>
            <a:r>
              <a:rPr lang="cs-CZ" dirty="0" smtClean="0"/>
              <a:t>úzkosti, deprese</a:t>
            </a:r>
          </a:p>
          <a:p>
            <a:pPr lvl="1"/>
            <a:r>
              <a:rPr lang="cs-CZ" dirty="0" smtClean="0"/>
              <a:t>agrese, </a:t>
            </a:r>
            <a:r>
              <a:rPr lang="cs-CZ" dirty="0" err="1" smtClean="0"/>
              <a:t>autoagrese</a:t>
            </a:r>
            <a:endParaRPr lang="cs-CZ" dirty="0" smtClean="0"/>
          </a:p>
          <a:p>
            <a:pPr lvl="1"/>
            <a:r>
              <a:rPr lang="cs-CZ" dirty="0" smtClean="0"/>
              <a:t>nízké sebehodnocení</a:t>
            </a:r>
          </a:p>
          <a:p>
            <a:pPr lvl="1"/>
            <a:r>
              <a:rPr lang="cs-CZ" dirty="0" smtClean="0"/>
              <a:t>sociální odtažitost</a:t>
            </a:r>
          </a:p>
          <a:p>
            <a:r>
              <a:rPr lang="cs-CZ" dirty="0" smtClean="0"/>
              <a:t>dospívání</a:t>
            </a:r>
          </a:p>
          <a:p>
            <a:pPr lvl="1"/>
            <a:r>
              <a:rPr lang="cs-CZ" dirty="0" smtClean="0"/>
              <a:t>zvýšené riziko delikvence</a:t>
            </a:r>
          </a:p>
          <a:p>
            <a:pPr lvl="1"/>
            <a:r>
              <a:rPr lang="cs-CZ" dirty="0" smtClean="0"/>
              <a:t>útěky z domova</a:t>
            </a:r>
          </a:p>
          <a:p>
            <a:r>
              <a:rPr lang="cs-CZ" dirty="0" smtClean="0"/>
              <a:t>v dospělosti může vést k poruše osobnosti</a:t>
            </a:r>
          </a:p>
          <a:p>
            <a:r>
              <a:rPr lang="cs-CZ" dirty="0" smtClean="0"/>
              <a:t>rodiče</a:t>
            </a:r>
          </a:p>
          <a:p>
            <a:pPr lvl="1"/>
            <a:r>
              <a:rPr lang="cs-CZ" dirty="0" smtClean="0"/>
              <a:t>dráždiví, nezdrženliví</a:t>
            </a:r>
          </a:p>
          <a:p>
            <a:pPr lvl="1"/>
            <a:r>
              <a:rPr lang="cs-CZ" dirty="0" smtClean="0"/>
              <a:t>izolovaní</a:t>
            </a:r>
          </a:p>
          <a:p>
            <a:pPr lvl="1"/>
            <a:r>
              <a:rPr lang="cs-CZ" dirty="0" smtClean="0"/>
              <a:t>emočně chladní</a:t>
            </a:r>
          </a:p>
          <a:p>
            <a:pPr lvl="1"/>
            <a:r>
              <a:rPr lang="cs-CZ" dirty="0" smtClean="0"/>
              <a:t>snaží se uspokojovat frustrace nebo potřeby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r>
              <a:rPr lang="cs-CZ" dirty="0" smtClean="0"/>
              <a:t>tělesné týrání aktivní formou</a:t>
            </a:r>
          </a:p>
          <a:p>
            <a:pPr lvl="1"/>
            <a:r>
              <a:rPr lang="cs-CZ" dirty="0" smtClean="0"/>
              <a:t>s následným poranění</a:t>
            </a:r>
          </a:p>
          <a:p>
            <a:pPr lvl="2"/>
            <a:r>
              <a:rPr lang="cs-CZ" dirty="0" smtClean="0"/>
              <a:t>zavřená – pohmožděniny, otřesy (</a:t>
            </a:r>
            <a:r>
              <a:rPr lang="cs-CZ" dirty="0" err="1" smtClean="0"/>
              <a:t>Shaken</a:t>
            </a:r>
            <a:r>
              <a:rPr lang="cs-CZ" dirty="0" smtClean="0"/>
              <a:t> Infant Syndrome, poranění hlavy, nitrobřišních orgánů)</a:t>
            </a:r>
          </a:p>
          <a:p>
            <a:pPr lvl="2"/>
            <a:r>
              <a:rPr lang="cs-CZ" dirty="0" smtClean="0"/>
              <a:t>otevřená (popáleniny, fraktury)</a:t>
            </a:r>
          </a:p>
          <a:p>
            <a:pPr lvl="1"/>
            <a:r>
              <a:rPr lang="cs-CZ" dirty="0" smtClean="0"/>
              <a:t>bez známek následného poranění (dušení, otravy, opakované vystavování lékařskému vyšetření)</a:t>
            </a:r>
          </a:p>
          <a:p>
            <a:r>
              <a:rPr lang="cs-CZ" dirty="0" smtClean="0"/>
              <a:t>pasivní formou</a:t>
            </a:r>
          </a:p>
          <a:p>
            <a:pPr lvl="1"/>
            <a:r>
              <a:rPr lang="cs-CZ" dirty="0" smtClean="0"/>
              <a:t>nedostatek zdravotní péče, nedostatečná výživa, nedostatek vzdělání, chybění přístřeší, ošacení, vykořisťování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r>
              <a:rPr lang="cs-CZ" dirty="0" smtClean="0"/>
              <a:t>sexuální zneužívání</a:t>
            </a:r>
          </a:p>
          <a:p>
            <a:pPr lvl="1"/>
            <a:r>
              <a:rPr lang="cs-CZ" dirty="0" smtClean="0"/>
              <a:t>= nepatřičné vystavení dítěte pohlavnímu kontaktu, činnosti či chování</a:t>
            </a:r>
          </a:p>
          <a:p>
            <a:pPr lvl="1"/>
            <a:r>
              <a:rPr lang="cs-CZ" dirty="0" smtClean="0"/>
              <a:t>pachatel musí být zralejší než oběť, být v pozici autority nebo v pečovatelském vztahu, aktivity vymáhá silou nebo podvodem</a:t>
            </a:r>
          </a:p>
          <a:p>
            <a:pPr lvl="1"/>
            <a:r>
              <a:rPr lang="cs-CZ" dirty="0" smtClean="0"/>
              <a:t>dotykové / bezdotykové</a:t>
            </a:r>
          </a:p>
          <a:p>
            <a:pPr lvl="1"/>
            <a:r>
              <a:rPr lang="cs-CZ" dirty="0" smtClean="0"/>
              <a:t>podle čeho se liší následky:</a:t>
            </a:r>
          </a:p>
          <a:p>
            <a:pPr lvl="2"/>
            <a:r>
              <a:rPr lang="cs-CZ" dirty="0" smtClean="0"/>
              <a:t>pachatel známý/neznámý</a:t>
            </a:r>
          </a:p>
          <a:p>
            <a:pPr lvl="2"/>
            <a:r>
              <a:rPr lang="cs-CZ" dirty="0" smtClean="0"/>
              <a:t>jednorázové/opakované</a:t>
            </a:r>
          </a:p>
          <a:p>
            <a:pPr lvl="2"/>
            <a:r>
              <a:rPr lang="cs-CZ" dirty="0" smtClean="0"/>
              <a:t>co pak následovalo (riziko sekundární traumatizace)</a:t>
            </a:r>
            <a:endParaRPr lang="cs-CZ" dirty="0" smtClean="0"/>
          </a:p>
          <a:p>
            <a:pPr lvl="1"/>
            <a:r>
              <a:rPr lang="cs-CZ" sz="2400" dirty="0" smtClean="0"/>
              <a:t>u mladších dětí více úzkosti a psychosomatické </a:t>
            </a:r>
            <a:r>
              <a:rPr lang="cs-CZ" sz="2400" dirty="0" err="1" smtClean="0"/>
              <a:t>symptomatiky</a:t>
            </a:r>
            <a:endParaRPr lang="cs-CZ" sz="2400" dirty="0" smtClean="0"/>
          </a:p>
          <a:p>
            <a:pPr lvl="1"/>
            <a:r>
              <a:rPr lang="cs-CZ" sz="2400" dirty="0" smtClean="0"/>
              <a:t>u starších spíše psychické poruchy (hostilita, nepřizpůsobivost, antisociální chování</a:t>
            </a:r>
            <a:r>
              <a:rPr lang="cs-CZ" sz="2400" dirty="0" smtClean="0"/>
              <a:t>)</a:t>
            </a:r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1420</TotalTime>
  <Words>787</Words>
  <Application>Microsoft Office PowerPoint</Application>
  <PresentationFormat>Předvádění na obrazovce (4:3)</PresentationFormat>
  <Paragraphs>133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Dítě ohrožené prostředím</vt:lpstr>
      <vt:lpstr>Obsah</vt:lpstr>
      <vt:lpstr>Deprivace</vt:lpstr>
      <vt:lpstr>Snímek 4</vt:lpstr>
      <vt:lpstr>další pojmy </vt:lpstr>
      <vt:lpstr>Syndrom CAN</vt:lpstr>
      <vt:lpstr>Snímek 7</vt:lpstr>
      <vt:lpstr>Snímek 8</vt:lpstr>
      <vt:lpstr>Snímek 9</vt:lpstr>
      <vt:lpstr>Snímek 10</vt:lpstr>
      <vt:lpstr>Münchhausenův sy. by proxy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ohrožené prostředím</dc:title>
  <dc:creator>Jana Adámková</dc:creator>
  <cp:lastModifiedBy>Jana Adámková</cp:lastModifiedBy>
  <cp:revision>13</cp:revision>
  <dcterms:created xsi:type="dcterms:W3CDTF">2021-03-16T20:50:53Z</dcterms:created>
  <dcterms:modified xsi:type="dcterms:W3CDTF">2021-03-17T20:31:09Z</dcterms:modified>
</cp:coreProperties>
</file>