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9" r:id="rId12"/>
    <p:sldId id="278" r:id="rId13"/>
    <p:sldId id="270" r:id="rId14"/>
    <p:sldId id="279" r:id="rId15"/>
    <p:sldId id="271" r:id="rId16"/>
    <p:sldId id="280" r:id="rId17"/>
    <p:sldId id="273" r:id="rId18"/>
    <p:sldId id="272" r:id="rId19"/>
    <p:sldId id="281" r:id="rId20"/>
    <p:sldId id="275" r:id="rId21"/>
    <p:sldId id="28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32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79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8932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942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33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906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47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3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73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69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5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37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85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00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06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04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06DBB-EAD4-45F8-85AC-E8A48BE773A0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44AACE-85A0-4A19-884F-1CF8A050D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19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tailný záber na pás bojových umení">
            <a:extLst>
              <a:ext uri="{FF2B5EF4-FFF2-40B4-BE49-F238E27FC236}">
                <a16:creationId xmlns:a16="http://schemas.microsoft.com/office/drawing/2014/main" id="{E6CF5280-EA94-123F-10E8-9DA249F9AD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12020" b="11372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167F201-EA3A-41F3-8305-5985A44A9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FD44D11-B1C5-420A-9591-370DC8BAA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9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F46BC6-C78D-47E7-87CF-A1DD38B02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3C958F-F320-49F4-9AB7-FD2F51A77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1C4DC544-6AEA-484E-A978-32384E2F9B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A1F1470C-B594-449D-A8CD-EB7BC156F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B809F8B1-FE88-427F-98C6-1B8CFED8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C62298-0115-4421-B257-F481B9F8B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800"/>
              <a:t>Ekonomie, ekonomika a management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463CD0-F8F7-CA8C-8AA8-1FD166C25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Makroekonomické výstupy státu</a:t>
            </a:r>
            <a:endParaRPr lang="cs-CZ"/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Mgr. Veronika Krause</a:t>
            </a:r>
            <a:endParaRPr lang="cs-CZ"/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2050D290-680D-48D7-9488-498F59E54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E8C81616-E276-41D8-92C5-1C891FE99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" name="Rectangle 29">
            <a:extLst>
              <a:ext uri="{FF2B5EF4-FFF2-40B4-BE49-F238E27FC236}">
                <a16:creationId xmlns:a16="http://schemas.microsoft.com/office/drawing/2014/main" id="{86BBDB21-2BF1-4C2F-A790-19FBC789C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E78FF87C-9F4A-4F75-998D-3ECB6543B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74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34" name="Rectangle 1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2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3387" y="2404533"/>
            <a:ext cx="8680616" cy="207991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jakých</a:t>
            </a:r>
            <a:r>
              <a:rPr lang="en-US" dirty="0"/>
              <a:t> </a:t>
            </a:r>
            <a:r>
              <a:rPr lang="en-US" dirty="0" err="1"/>
              <a:t>výstupů</a:t>
            </a:r>
            <a:r>
              <a:rPr lang="en-US" dirty="0"/>
              <a:t>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měřit</a:t>
            </a:r>
            <a:r>
              <a:rPr lang="en-US" dirty="0"/>
              <a:t> </a:t>
            </a:r>
            <a:r>
              <a:rPr lang="en-US" dirty="0" err="1"/>
              <a:t>úspěšnost</a:t>
            </a:r>
            <a:r>
              <a:rPr lang="en-US" dirty="0"/>
              <a:t> </a:t>
            </a:r>
            <a:r>
              <a:rPr lang="en-US" dirty="0" err="1"/>
              <a:t>národního</a:t>
            </a:r>
            <a:r>
              <a:rPr lang="en-US" dirty="0"/>
              <a:t> </a:t>
            </a:r>
            <a:r>
              <a:rPr lang="en-US" dirty="0" err="1"/>
              <a:t>hospodářství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524856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/>
              <a:t>Hrubý domácí produkt - výpočet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800" dirty="0"/>
              <a:t>Výrobní metoda</a:t>
            </a:r>
          </a:p>
          <a:p>
            <a:pPr>
              <a:lnSpc>
                <a:spcPct val="200000"/>
              </a:lnSpc>
            </a:pPr>
            <a:r>
              <a:rPr lang="cs-CZ" sz="2800" dirty="0"/>
              <a:t>Výdajová metoda</a:t>
            </a:r>
          </a:p>
          <a:p>
            <a:pPr>
              <a:lnSpc>
                <a:spcPct val="200000"/>
              </a:lnSpc>
            </a:pPr>
            <a:r>
              <a:rPr lang="cs-CZ" sz="2800" dirty="0"/>
              <a:t>Důchodová metoda</a:t>
            </a: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92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Vypočítejte GDP této malé ekonomiky za rok 2022: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Spotřeba byla 563 mld. Kč</a:t>
            </a:r>
          </a:p>
          <a:p>
            <a:r>
              <a:rPr lang="cs-CZ" sz="2800" dirty="0"/>
              <a:t>Hrubé investice dosáhly 685 mld. Kč</a:t>
            </a:r>
          </a:p>
          <a:p>
            <a:r>
              <a:rPr lang="cs-CZ" sz="2800" dirty="0"/>
              <a:t>Amortizace činila 95 mld. Kč</a:t>
            </a:r>
          </a:p>
          <a:p>
            <a:r>
              <a:rPr lang="cs-CZ" sz="2800" dirty="0"/>
              <a:t>Export byl ve výši 100 mld. Kč</a:t>
            </a:r>
          </a:p>
          <a:p>
            <a:r>
              <a:rPr lang="cs-CZ" sz="2800" dirty="0"/>
              <a:t>Import byl ve výši 112 mld. Kč</a:t>
            </a:r>
          </a:p>
          <a:p>
            <a:r>
              <a:rPr lang="cs-CZ" sz="2800" dirty="0"/>
              <a:t>Nepřímé daně 620 mld. Kč</a:t>
            </a:r>
          </a:p>
          <a:p>
            <a:r>
              <a:rPr lang="cs-CZ" sz="2800" dirty="0"/>
              <a:t>Výše vládních výdajů byla 821 mld. Kč</a:t>
            </a:r>
          </a:p>
        </p:txBody>
      </p:sp>
    </p:spTree>
    <p:extLst>
      <p:ext uri="{BB962C8B-B14F-4D97-AF65-F5344CB8AC3E}">
        <p14:creationId xmlns:p14="http://schemas.microsoft.com/office/powerpoint/2010/main" val="1656258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Čistý domácí produkt- výpočet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sz="4000" dirty="0"/>
              <a:t>Odečíst I</a:t>
            </a:r>
            <a:r>
              <a:rPr lang="cs-CZ" sz="4000" baseline="-25000" dirty="0"/>
              <a:t>R</a:t>
            </a:r>
            <a:r>
              <a:rPr lang="cs-CZ" sz="4000" dirty="0"/>
              <a:t>, resp. a! </a:t>
            </a:r>
          </a:p>
        </p:txBody>
      </p:sp>
    </p:spTree>
    <p:extLst>
      <p:ext uri="{BB962C8B-B14F-4D97-AF65-F5344CB8AC3E}">
        <p14:creationId xmlns:p14="http://schemas.microsoft.com/office/powerpoint/2010/main" val="402763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Vypočítejte NDP této malé ekonomiky za rok 2022: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Spotřeba byla 563 mld. Kč</a:t>
            </a:r>
          </a:p>
          <a:p>
            <a:r>
              <a:rPr lang="cs-CZ" sz="2800" dirty="0"/>
              <a:t>Hrubé investice dosáhly 685 mld. Kč</a:t>
            </a:r>
          </a:p>
          <a:p>
            <a:r>
              <a:rPr lang="cs-CZ" sz="2800" dirty="0"/>
              <a:t>Amortizace činila 95 mld. Kč</a:t>
            </a:r>
          </a:p>
          <a:p>
            <a:r>
              <a:rPr lang="cs-CZ" sz="2800" dirty="0"/>
              <a:t>Export byl ve výši 100 mld. Kč</a:t>
            </a:r>
          </a:p>
          <a:p>
            <a:r>
              <a:rPr lang="cs-CZ" sz="2800" dirty="0"/>
              <a:t>Import byl ve výši 112 mld. Kč</a:t>
            </a:r>
          </a:p>
          <a:p>
            <a:r>
              <a:rPr lang="cs-CZ" sz="2800" dirty="0"/>
              <a:t>Nepřímé daně 620 mld. Kč</a:t>
            </a:r>
          </a:p>
          <a:p>
            <a:r>
              <a:rPr lang="cs-CZ" sz="2800" dirty="0"/>
              <a:t>Výše vládních výdajů byla 821 mld. Kč</a:t>
            </a:r>
          </a:p>
        </p:txBody>
      </p:sp>
    </p:spTree>
    <p:extLst>
      <p:ext uri="{BB962C8B-B14F-4D97-AF65-F5344CB8AC3E}">
        <p14:creationId xmlns:p14="http://schemas.microsoft.com/office/powerpoint/2010/main" val="2553976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Hrubý národní důchod - výpočet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sz="2400" dirty="0"/>
              <a:t>Připočtu čisté příjmy domácích ekonomických subjektů z majetku nebo podnikání v zahraničí</a:t>
            </a:r>
          </a:p>
        </p:txBody>
      </p:sp>
    </p:spTree>
    <p:extLst>
      <p:ext uri="{BB962C8B-B14F-4D97-AF65-F5344CB8AC3E}">
        <p14:creationId xmlns:p14="http://schemas.microsoft.com/office/powerpoint/2010/main" val="951761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Vypočítejte GNI a GDP této ekonomiky: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922" y="2603499"/>
            <a:ext cx="10246936" cy="3325961"/>
          </a:xfrm>
        </p:spPr>
        <p:txBody>
          <a:bodyPr numCol="2">
            <a:normAutofit/>
          </a:bodyPr>
          <a:lstStyle/>
          <a:p>
            <a:r>
              <a:rPr lang="cs-CZ" sz="2000" dirty="0"/>
              <a:t>Mzdy ze závislé činnosti: 3800 mld. Kč</a:t>
            </a:r>
          </a:p>
          <a:p>
            <a:r>
              <a:rPr lang="cs-CZ" sz="2000" dirty="0"/>
              <a:t>Mzdy ze </a:t>
            </a:r>
            <a:r>
              <a:rPr lang="cs-CZ" sz="2000" dirty="0" err="1"/>
              <a:t>sebezaměstnání</a:t>
            </a:r>
            <a:r>
              <a:rPr lang="cs-CZ" sz="2000" dirty="0"/>
              <a:t>: 1653 mld. Kč</a:t>
            </a:r>
          </a:p>
          <a:p>
            <a:r>
              <a:rPr lang="cs-CZ" sz="2000" dirty="0"/>
              <a:t>Čisté investice: 1780 mld. Kč</a:t>
            </a:r>
          </a:p>
          <a:p>
            <a:r>
              <a:rPr lang="cs-CZ" sz="2000" dirty="0"/>
              <a:t>Čisté úroky: 520 mld. Kč</a:t>
            </a:r>
          </a:p>
          <a:p>
            <a:r>
              <a:rPr lang="cs-CZ" sz="2000" dirty="0"/>
              <a:t>Renty: 45 mld. Kč</a:t>
            </a:r>
          </a:p>
          <a:p>
            <a:r>
              <a:rPr lang="cs-CZ" sz="2000" dirty="0"/>
              <a:t>Státní výdaje: 3355 mld. Kč</a:t>
            </a:r>
          </a:p>
          <a:p>
            <a:r>
              <a:rPr lang="cs-CZ" sz="2000" dirty="0"/>
              <a:t>Nepřímé daně: 860 mld. Kč</a:t>
            </a:r>
          </a:p>
          <a:p>
            <a:r>
              <a:rPr lang="cs-CZ" sz="2000" dirty="0"/>
              <a:t>Amortizace: 430 mld. Kč</a:t>
            </a:r>
          </a:p>
          <a:p>
            <a:r>
              <a:rPr lang="cs-CZ" sz="2000" dirty="0"/>
              <a:t>Import: 185 mld. Kč</a:t>
            </a:r>
          </a:p>
          <a:p>
            <a:r>
              <a:rPr lang="cs-CZ" sz="2000" dirty="0"/>
              <a:t>Export: 269 mld. Kč</a:t>
            </a:r>
          </a:p>
          <a:p>
            <a:r>
              <a:rPr lang="cs-CZ" sz="2000" dirty="0"/>
              <a:t>Zisky firem: 831 mld. Kč</a:t>
            </a:r>
          </a:p>
          <a:p>
            <a:r>
              <a:rPr lang="cs-CZ" sz="2000" dirty="0"/>
              <a:t>Důchody vyplacené nerezidentům: 100 mld. Kč</a:t>
            </a:r>
          </a:p>
          <a:p>
            <a:r>
              <a:rPr lang="cs-CZ" sz="2000" dirty="0"/>
              <a:t>Důchody rezidentů plynoucí ze zahraničí:   80 mld. Kč</a:t>
            </a:r>
          </a:p>
        </p:txBody>
      </p:sp>
    </p:spTree>
    <p:extLst>
      <p:ext uri="{BB962C8B-B14F-4D97-AF65-F5344CB8AC3E}">
        <p14:creationId xmlns:p14="http://schemas.microsoft.com/office/powerpoint/2010/main" val="896571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Čistý národní důchod – výpočet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sz="3200" dirty="0"/>
              <a:t>Odečíst I</a:t>
            </a:r>
            <a:r>
              <a:rPr lang="cs-CZ" sz="3200" baseline="-25000" dirty="0"/>
              <a:t>R</a:t>
            </a:r>
            <a:r>
              <a:rPr lang="cs-CZ" sz="3200" dirty="0"/>
              <a:t>, resp. a! </a:t>
            </a:r>
          </a:p>
        </p:txBody>
      </p:sp>
    </p:spTree>
    <p:extLst>
      <p:ext uri="{BB962C8B-B14F-4D97-AF65-F5344CB8AC3E}">
        <p14:creationId xmlns:p14="http://schemas.microsoft.com/office/powerpoint/2010/main" val="401764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Národní důchod - výpočet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sz="2400" dirty="0"/>
              <a:t>Všechny důchody plynoucí z využívání výrobních faktorů při produkci</a:t>
            </a:r>
          </a:p>
        </p:txBody>
      </p:sp>
    </p:spTree>
    <p:extLst>
      <p:ext uri="{BB962C8B-B14F-4D97-AF65-F5344CB8AC3E}">
        <p14:creationId xmlns:p14="http://schemas.microsoft.com/office/powerpoint/2010/main" val="1159721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Vypočítejte NNI a NI této ekonomiky: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1084" y="2603500"/>
            <a:ext cx="10831398" cy="3416300"/>
          </a:xfrm>
        </p:spPr>
        <p:txBody>
          <a:bodyPr numCol="2">
            <a:normAutofit/>
          </a:bodyPr>
          <a:lstStyle/>
          <a:p>
            <a:r>
              <a:rPr lang="cs-CZ" sz="2000" dirty="0"/>
              <a:t>Mzdy ze závislé činnosti: 3800 mld. Kč</a:t>
            </a:r>
          </a:p>
          <a:p>
            <a:r>
              <a:rPr lang="cs-CZ" sz="2000" dirty="0"/>
              <a:t>Mzdy ze </a:t>
            </a:r>
            <a:r>
              <a:rPr lang="cs-CZ" sz="2000" dirty="0" err="1"/>
              <a:t>sebezaměstnání</a:t>
            </a:r>
            <a:r>
              <a:rPr lang="cs-CZ" sz="2000" dirty="0"/>
              <a:t>: 1653 mld. Kč</a:t>
            </a:r>
          </a:p>
          <a:p>
            <a:r>
              <a:rPr lang="cs-CZ" sz="2000" dirty="0"/>
              <a:t>Čisté investice: 1780 mld. Kč</a:t>
            </a:r>
          </a:p>
          <a:p>
            <a:r>
              <a:rPr lang="cs-CZ" sz="2000" dirty="0"/>
              <a:t>Čisté úroky: 520 mld. Kč</a:t>
            </a:r>
          </a:p>
          <a:p>
            <a:r>
              <a:rPr lang="cs-CZ" sz="2000" dirty="0"/>
              <a:t>Renty: 45 mld. Kč</a:t>
            </a:r>
          </a:p>
          <a:p>
            <a:r>
              <a:rPr lang="cs-CZ" sz="2000" dirty="0"/>
              <a:t>Státní výdaje: 3355 mld. Kč</a:t>
            </a:r>
          </a:p>
          <a:p>
            <a:r>
              <a:rPr lang="cs-CZ" sz="2000" dirty="0"/>
              <a:t>Nepřímé daně: 860 mld. Kč</a:t>
            </a:r>
          </a:p>
          <a:p>
            <a:r>
              <a:rPr lang="cs-CZ" sz="2000" dirty="0"/>
              <a:t>Amortizace: 430 mld. Kč</a:t>
            </a:r>
          </a:p>
          <a:p>
            <a:r>
              <a:rPr lang="cs-CZ" sz="2000" dirty="0"/>
              <a:t>Import: 185 mld. Kč</a:t>
            </a:r>
          </a:p>
          <a:p>
            <a:r>
              <a:rPr lang="cs-CZ" sz="2000" dirty="0"/>
              <a:t>Export: 269 mld. Kč</a:t>
            </a:r>
          </a:p>
          <a:p>
            <a:r>
              <a:rPr lang="cs-CZ" sz="2000" dirty="0"/>
              <a:t>Zisky firem: 831 mld. Kč</a:t>
            </a:r>
          </a:p>
          <a:p>
            <a:r>
              <a:rPr lang="cs-CZ" sz="2000" dirty="0"/>
              <a:t>Důchody vyplacené nerezidentům: 100 mld. Kč</a:t>
            </a:r>
          </a:p>
          <a:p>
            <a:r>
              <a:rPr lang="cs-CZ" sz="2000" dirty="0"/>
              <a:t>Důchody rezidentů plynoucí ze zahraničí:   80 mld. Kč</a:t>
            </a:r>
          </a:p>
        </p:txBody>
      </p:sp>
    </p:spTree>
    <p:extLst>
      <p:ext uri="{BB962C8B-B14F-4D97-AF65-F5344CB8AC3E}">
        <p14:creationId xmlns:p14="http://schemas.microsoft.com/office/powerpoint/2010/main" val="256982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cap="all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Dvousektorový model ekonomiky</a:t>
            </a:r>
          </a:p>
        </p:txBody>
      </p:sp>
    </p:spTree>
    <p:extLst>
      <p:ext uri="{BB962C8B-B14F-4D97-AF65-F5344CB8AC3E}">
        <p14:creationId xmlns:p14="http://schemas.microsoft.com/office/powerpoint/2010/main" val="1900425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Co je to index spotřebitelských cen?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1055322"/>
          </a:xfrm>
        </p:spPr>
        <p:txBody>
          <a:bodyPr>
            <a:normAutofit/>
          </a:bodyPr>
          <a:lstStyle/>
          <a:p>
            <a:r>
              <a:rPr lang="cs-CZ" sz="2400" dirty="0"/>
              <a:t>Jak ho počítáme?</a:t>
            </a:r>
          </a:p>
          <a:p>
            <a:r>
              <a:rPr lang="cs-CZ" sz="2400" dirty="0"/>
              <a:t>K čemu slouží?</a:t>
            </a:r>
          </a:p>
        </p:txBody>
      </p:sp>
    </p:spTree>
    <p:extLst>
      <p:ext uri="{BB962C8B-B14F-4D97-AF65-F5344CB8AC3E}">
        <p14:creationId xmlns:p14="http://schemas.microsoft.com/office/powerpoint/2010/main" val="3464748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E9DCEA-4216-47B8-692A-C2E36E8F9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Jaký je v nich rozdíl?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A11A99-D3C4-B95E-BAF3-A855334B0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Proč musíme odlišovat reálné a nominální veličiny?</a:t>
            </a:r>
          </a:p>
        </p:txBody>
      </p:sp>
    </p:spTree>
    <p:extLst>
      <p:ext uri="{BB962C8B-B14F-4D97-AF65-F5344CB8AC3E}">
        <p14:creationId xmlns:p14="http://schemas.microsoft.com/office/powerpoint/2010/main" val="233795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ál 21"/>
          <p:cNvSpPr/>
          <p:nvPr/>
        </p:nvSpPr>
        <p:spPr>
          <a:xfrm>
            <a:off x="7388469" y="2215662"/>
            <a:ext cx="3015761" cy="183759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?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1565030" y="2230500"/>
            <a:ext cx="3015761" cy="18375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?</a:t>
            </a:r>
          </a:p>
        </p:txBody>
      </p:sp>
      <p:sp>
        <p:nvSpPr>
          <p:cNvPr id="4" name="Ovál 3"/>
          <p:cNvSpPr/>
          <p:nvPr/>
        </p:nvSpPr>
        <p:spPr>
          <a:xfrm>
            <a:off x="1565030" y="2230500"/>
            <a:ext cx="3015761" cy="18375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Domácnosti</a:t>
            </a:r>
          </a:p>
        </p:txBody>
      </p:sp>
      <p:sp>
        <p:nvSpPr>
          <p:cNvPr id="5" name="Ovál 4"/>
          <p:cNvSpPr/>
          <p:nvPr/>
        </p:nvSpPr>
        <p:spPr>
          <a:xfrm>
            <a:off x="7388468" y="2215662"/>
            <a:ext cx="3015761" cy="183759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Firmy</a:t>
            </a:r>
            <a:endParaRPr lang="cs-CZ" dirty="0"/>
          </a:p>
        </p:txBody>
      </p:sp>
      <p:sp>
        <p:nvSpPr>
          <p:cNvPr id="6" name="Zahnutá šipka dolů 5"/>
          <p:cNvSpPr/>
          <p:nvPr/>
        </p:nvSpPr>
        <p:spPr>
          <a:xfrm>
            <a:off x="3982915" y="1072662"/>
            <a:ext cx="4703885" cy="984738"/>
          </a:xfrm>
          <a:prstGeom prst="curvedDownArrow">
            <a:avLst>
              <a:gd name="adj1" fmla="val 7422"/>
              <a:gd name="adj2" fmla="val 518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dolů 6"/>
          <p:cNvSpPr/>
          <p:nvPr/>
        </p:nvSpPr>
        <p:spPr>
          <a:xfrm rot="10800000">
            <a:off x="3730869" y="4211517"/>
            <a:ext cx="4703885" cy="984738"/>
          </a:xfrm>
          <a:prstGeom prst="curvedDownArrow">
            <a:avLst>
              <a:gd name="adj1" fmla="val 7422"/>
              <a:gd name="adj2" fmla="val 51800"/>
              <a:gd name="adj3" fmla="val 25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3239964" y="4281856"/>
            <a:ext cx="6189785" cy="1494692"/>
          </a:xfrm>
          <a:prstGeom prst="curvedUpArrow">
            <a:avLst>
              <a:gd name="adj1" fmla="val 5313"/>
              <a:gd name="adj2" fmla="val 4466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nahoru 8"/>
          <p:cNvSpPr/>
          <p:nvPr/>
        </p:nvSpPr>
        <p:spPr>
          <a:xfrm rot="10800000">
            <a:off x="3072911" y="606669"/>
            <a:ext cx="6189785" cy="1494692"/>
          </a:xfrm>
          <a:prstGeom prst="curvedUpArrow">
            <a:avLst>
              <a:gd name="adj1" fmla="val 5313"/>
              <a:gd name="adj2" fmla="val 44663"/>
              <a:gd name="adj3" fmla="val 25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69963" y="1266038"/>
            <a:ext cx="336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Platby za výrobky a služby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101986" y="676871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Tok výrobků a služeb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769963" y="4659870"/>
            <a:ext cx="2912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Platby za výrobní faktory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84439" y="5321161"/>
            <a:ext cx="256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Tok výrobních faktorů</a:t>
            </a:r>
          </a:p>
        </p:txBody>
      </p:sp>
      <p:sp>
        <p:nvSpPr>
          <p:cNvPr id="17" name="Ovál 16"/>
          <p:cNvSpPr/>
          <p:nvPr/>
        </p:nvSpPr>
        <p:spPr>
          <a:xfrm>
            <a:off x="4140935" y="316495"/>
            <a:ext cx="4312673" cy="1755742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3982915" y="4443290"/>
            <a:ext cx="4312673" cy="1755742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5101986" y="2066110"/>
            <a:ext cx="2486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Trhy finální produkce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017829" y="6230946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Trhy výrobních faktorů</a:t>
            </a:r>
          </a:p>
        </p:txBody>
      </p:sp>
    </p:spTree>
    <p:extLst>
      <p:ext uri="{BB962C8B-B14F-4D97-AF65-F5344CB8AC3E}">
        <p14:creationId xmlns:p14="http://schemas.microsoft.com/office/powerpoint/2010/main" val="279727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3" grpId="0"/>
      <p:bldP spid="14" grpId="0"/>
      <p:bldP spid="15" grpId="0"/>
      <p:bldP spid="16" grpId="0"/>
      <p:bldP spid="17" grpId="0" animBg="1"/>
      <p:bldP spid="18" grpId="0" animBg="1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cap="all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Evoluční dvousektorový model ekonomiky</a:t>
            </a:r>
          </a:p>
        </p:txBody>
      </p:sp>
    </p:spTree>
    <p:extLst>
      <p:ext uri="{BB962C8B-B14F-4D97-AF65-F5344CB8AC3E}">
        <p14:creationId xmlns:p14="http://schemas.microsoft.com/office/powerpoint/2010/main" val="310426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989814" y="2526384"/>
            <a:ext cx="2187019" cy="1159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5" name="Ovál 4"/>
          <p:cNvSpPr/>
          <p:nvPr/>
        </p:nvSpPr>
        <p:spPr>
          <a:xfrm>
            <a:off x="6883138" y="2526384"/>
            <a:ext cx="2187019" cy="11594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6" name="Ovál 5"/>
          <p:cNvSpPr/>
          <p:nvPr/>
        </p:nvSpPr>
        <p:spPr>
          <a:xfrm>
            <a:off x="4009534" y="1366888"/>
            <a:ext cx="2187019" cy="1159496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" name="Ovál 6"/>
          <p:cNvSpPr/>
          <p:nvPr/>
        </p:nvSpPr>
        <p:spPr>
          <a:xfrm>
            <a:off x="999240" y="2526384"/>
            <a:ext cx="2187019" cy="1159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Domácnosti</a:t>
            </a:r>
          </a:p>
        </p:txBody>
      </p:sp>
      <p:sp>
        <p:nvSpPr>
          <p:cNvPr id="8" name="Ovál 7"/>
          <p:cNvSpPr/>
          <p:nvPr/>
        </p:nvSpPr>
        <p:spPr>
          <a:xfrm>
            <a:off x="6883138" y="2526384"/>
            <a:ext cx="2187019" cy="11594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Firmy</a:t>
            </a:r>
          </a:p>
        </p:txBody>
      </p:sp>
      <p:sp>
        <p:nvSpPr>
          <p:cNvPr id="9" name="Ovál 8"/>
          <p:cNvSpPr/>
          <p:nvPr/>
        </p:nvSpPr>
        <p:spPr>
          <a:xfrm>
            <a:off x="4009534" y="1366888"/>
            <a:ext cx="2187019" cy="1159496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Finanční trhy</a:t>
            </a:r>
          </a:p>
        </p:txBody>
      </p:sp>
      <p:sp>
        <p:nvSpPr>
          <p:cNvPr id="10" name="Zahnutá šipka dolů 9"/>
          <p:cNvSpPr/>
          <p:nvPr/>
        </p:nvSpPr>
        <p:spPr>
          <a:xfrm>
            <a:off x="2092749" y="801278"/>
            <a:ext cx="6249971" cy="1626126"/>
          </a:xfrm>
          <a:prstGeom prst="curvedDownArrow">
            <a:avLst>
              <a:gd name="adj1" fmla="val 3072"/>
              <a:gd name="adj2" fmla="val 25356"/>
              <a:gd name="adj3" fmla="val 186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rot="10800000">
            <a:off x="1806019" y="3784858"/>
            <a:ext cx="6249971" cy="1626126"/>
          </a:xfrm>
          <a:prstGeom prst="curvedDownArrow">
            <a:avLst>
              <a:gd name="adj1" fmla="val 3072"/>
              <a:gd name="adj2" fmla="val 25356"/>
              <a:gd name="adj3" fmla="val 18623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dolů 11"/>
          <p:cNvSpPr/>
          <p:nvPr/>
        </p:nvSpPr>
        <p:spPr>
          <a:xfrm rot="20513274">
            <a:off x="2091099" y="1831988"/>
            <a:ext cx="1948575" cy="2999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dolů 12"/>
          <p:cNvSpPr/>
          <p:nvPr/>
        </p:nvSpPr>
        <p:spPr>
          <a:xfrm rot="1239957">
            <a:off x="6219238" y="1831987"/>
            <a:ext cx="1948575" cy="2999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dolů 13"/>
          <p:cNvSpPr/>
          <p:nvPr/>
        </p:nvSpPr>
        <p:spPr>
          <a:xfrm rot="9115840">
            <a:off x="2116966" y="3210211"/>
            <a:ext cx="2934807" cy="452631"/>
          </a:xfrm>
          <a:prstGeom prst="curved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hnutá šipka dolů 14"/>
          <p:cNvSpPr/>
          <p:nvPr/>
        </p:nvSpPr>
        <p:spPr>
          <a:xfrm rot="12545904">
            <a:off x="5168490" y="3128804"/>
            <a:ext cx="2841889" cy="598836"/>
          </a:xfrm>
          <a:prstGeom prst="curvedDownArrow">
            <a:avLst>
              <a:gd name="adj1" fmla="val 13632"/>
              <a:gd name="adj2" fmla="val 55504"/>
              <a:gd name="adj3" fmla="val 25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464233" y="421959"/>
            <a:ext cx="350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C; platby za výrobky a služby</a:t>
            </a:r>
          </a:p>
        </p:txBody>
      </p:sp>
      <p:sp>
        <p:nvSpPr>
          <p:cNvPr id="17" name="TextovéPole 16"/>
          <p:cNvSpPr txBox="1"/>
          <p:nvPr/>
        </p:nvSpPr>
        <p:spPr>
          <a:xfrm rot="20318548">
            <a:off x="2437089" y="1866002"/>
            <a:ext cx="123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S; úspory</a:t>
            </a:r>
          </a:p>
        </p:txBody>
      </p:sp>
      <p:sp>
        <p:nvSpPr>
          <p:cNvPr id="18" name="TextovéPole 17"/>
          <p:cNvSpPr txBox="1"/>
          <p:nvPr/>
        </p:nvSpPr>
        <p:spPr>
          <a:xfrm rot="1228632">
            <a:off x="6538333" y="1903015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I; investice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584369" y="5400503"/>
            <a:ext cx="4041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w+r+p</a:t>
            </a:r>
            <a:r>
              <a:rPr lang="cs-CZ" dirty="0"/>
              <a:t>; mzdy, renty, zisky</a:t>
            </a:r>
          </a:p>
        </p:txBody>
      </p:sp>
      <p:sp>
        <p:nvSpPr>
          <p:cNvPr id="20" name="TextovéPole 19"/>
          <p:cNvSpPr txBox="1"/>
          <p:nvPr/>
        </p:nvSpPr>
        <p:spPr>
          <a:xfrm rot="19906151">
            <a:off x="2750158" y="3128337"/>
            <a:ext cx="189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i</a:t>
            </a:r>
            <a:r>
              <a:rPr lang="cs-CZ" baseline="-25000" dirty="0" err="1"/>
              <a:t>p</a:t>
            </a:r>
            <a:r>
              <a:rPr lang="cs-CZ" dirty="0"/>
              <a:t>; přijaté úroky</a:t>
            </a:r>
          </a:p>
        </p:txBody>
      </p:sp>
      <p:sp>
        <p:nvSpPr>
          <p:cNvPr id="21" name="TextovéPole 20"/>
          <p:cNvSpPr txBox="1"/>
          <p:nvPr/>
        </p:nvSpPr>
        <p:spPr>
          <a:xfrm rot="2428795">
            <a:off x="5552130" y="3138571"/>
            <a:ext cx="2074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/>
              <a:t>i</a:t>
            </a:r>
            <a:r>
              <a:rPr lang="cs-CZ" sz="1600" baseline="-25000" dirty="0" err="1"/>
              <a:t>v</a:t>
            </a:r>
            <a:r>
              <a:rPr lang="cs-CZ" sz="1600" dirty="0"/>
              <a:t>; vyplacené úroky</a:t>
            </a:r>
          </a:p>
        </p:txBody>
      </p:sp>
    </p:spTree>
    <p:extLst>
      <p:ext uri="{BB962C8B-B14F-4D97-AF65-F5344CB8AC3E}">
        <p14:creationId xmlns:p14="http://schemas.microsoft.com/office/powerpoint/2010/main" val="328655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B97138E8-9743-B004-593B-A7DC8957B9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36487" r="5563"/>
          <a:stretch/>
        </p:blipFill>
        <p:spPr>
          <a:xfrm>
            <a:off x="5123543" y="-1"/>
            <a:ext cx="7065281" cy="6858001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866" y="1678666"/>
            <a:ext cx="5123515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/>
              <a:t>Třísektorový model ekonomiky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4050831"/>
            <a:ext cx="5113217" cy="10969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600" cap="all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5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7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9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61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63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65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989814" y="2526384"/>
            <a:ext cx="2187019" cy="1159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5" name="Ovál 4"/>
          <p:cNvSpPr/>
          <p:nvPr/>
        </p:nvSpPr>
        <p:spPr>
          <a:xfrm>
            <a:off x="6883138" y="2526384"/>
            <a:ext cx="2187019" cy="11594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6" name="Ovál 5"/>
          <p:cNvSpPr/>
          <p:nvPr/>
        </p:nvSpPr>
        <p:spPr>
          <a:xfrm>
            <a:off x="4009534" y="1366888"/>
            <a:ext cx="2187019" cy="1159496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" name="Ovál 6"/>
          <p:cNvSpPr/>
          <p:nvPr/>
        </p:nvSpPr>
        <p:spPr>
          <a:xfrm>
            <a:off x="999240" y="2526384"/>
            <a:ext cx="2187019" cy="1159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Domácnosti</a:t>
            </a:r>
          </a:p>
        </p:txBody>
      </p:sp>
      <p:sp>
        <p:nvSpPr>
          <p:cNvPr id="8" name="Ovál 7"/>
          <p:cNvSpPr/>
          <p:nvPr/>
        </p:nvSpPr>
        <p:spPr>
          <a:xfrm>
            <a:off x="6883138" y="2526384"/>
            <a:ext cx="2187019" cy="11594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Firmy</a:t>
            </a:r>
          </a:p>
        </p:txBody>
      </p:sp>
      <p:sp>
        <p:nvSpPr>
          <p:cNvPr id="9" name="Ovál 8"/>
          <p:cNvSpPr/>
          <p:nvPr/>
        </p:nvSpPr>
        <p:spPr>
          <a:xfrm>
            <a:off x="4009534" y="1366888"/>
            <a:ext cx="2187019" cy="1159496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Finanční trhy</a:t>
            </a:r>
          </a:p>
        </p:txBody>
      </p:sp>
      <p:sp>
        <p:nvSpPr>
          <p:cNvPr id="10" name="Zahnutá šipka dolů 9"/>
          <p:cNvSpPr/>
          <p:nvPr/>
        </p:nvSpPr>
        <p:spPr>
          <a:xfrm>
            <a:off x="2092749" y="801278"/>
            <a:ext cx="6249971" cy="1626126"/>
          </a:xfrm>
          <a:prstGeom prst="curvedDownArrow">
            <a:avLst>
              <a:gd name="adj1" fmla="val 3072"/>
              <a:gd name="adj2" fmla="val 25356"/>
              <a:gd name="adj3" fmla="val 186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rot="10800000">
            <a:off x="1806019" y="3784858"/>
            <a:ext cx="6249971" cy="1626126"/>
          </a:xfrm>
          <a:prstGeom prst="curvedDownArrow">
            <a:avLst>
              <a:gd name="adj1" fmla="val 8819"/>
              <a:gd name="adj2" fmla="val 25356"/>
              <a:gd name="adj3" fmla="val 18623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dolů 11"/>
          <p:cNvSpPr/>
          <p:nvPr/>
        </p:nvSpPr>
        <p:spPr>
          <a:xfrm rot="20513274">
            <a:off x="2091099" y="1831988"/>
            <a:ext cx="1948575" cy="2999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dolů 12"/>
          <p:cNvSpPr/>
          <p:nvPr/>
        </p:nvSpPr>
        <p:spPr>
          <a:xfrm rot="1239957">
            <a:off x="6219238" y="1831987"/>
            <a:ext cx="1948575" cy="2999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464233" y="421959"/>
            <a:ext cx="350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C; platby za výrobky a služby</a:t>
            </a:r>
          </a:p>
        </p:txBody>
      </p:sp>
      <p:sp>
        <p:nvSpPr>
          <p:cNvPr id="17" name="TextovéPole 16"/>
          <p:cNvSpPr txBox="1"/>
          <p:nvPr/>
        </p:nvSpPr>
        <p:spPr>
          <a:xfrm rot="20318548">
            <a:off x="2437089" y="1866002"/>
            <a:ext cx="123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S; úspory</a:t>
            </a:r>
          </a:p>
        </p:txBody>
      </p:sp>
      <p:sp>
        <p:nvSpPr>
          <p:cNvPr id="18" name="TextovéPole 17"/>
          <p:cNvSpPr txBox="1"/>
          <p:nvPr/>
        </p:nvSpPr>
        <p:spPr>
          <a:xfrm rot="1228632">
            <a:off x="6538333" y="1903015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I; investice</a:t>
            </a:r>
          </a:p>
        </p:txBody>
      </p:sp>
      <p:sp>
        <p:nvSpPr>
          <p:cNvPr id="22" name="Ovál 21"/>
          <p:cNvSpPr/>
          <p:nvPr/>
        </p:nvSpPr>
        <p:spPr>
          <a:xfrm>
            <a:off x="4060829" y="3438425"/>
            <a:ext cx="2187019" cy="11594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23" name="Ovál 22"/>
          <p:cNvSpPr/>
          <p:nvPr/>
        </p:nvSpPr>
        <p:spPr>
          <a:xfrm>
            <a:off x="4060829" y="3438425"/>
            <a:ext cx="2187019" cy="11594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Vláda</a:t>
            </a:r>
          </a:p>
        </p:txBody>
      </p:sp>
      <p:sp>
        <p:nvSpPr>
          <p:cNvPr id="3" name="Zahnutá šipka dolů 2"/>
          <p:cNvSpPr/>
          <p:nvPr/>
        </p:nvSpPr>
        <p:spPr>
          <a:xfrm rot="12033656">
            <a:off x="5794213" y="4647598"/>
            <a:ext cx="1370052" cy="345798"/>
          </a:xfrm>
          <a:prstGeom prst="curvedDownArrow">
            <a:avLst>
              <a:gd name="adj1" fmla="val 4844"/>
              <a:gd name="adj2" fmla="val 50000"/>
              <a:gd name="adj3" fmla="val 25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dolů 23"/>
          <p:cNvSpPr/>
          <p:nvPr/>
        </p:nvSpPr>
        <p:spPr>
          <a:xfrm rot="20471716">
            <a:off x="5329808" y="2757662"/>
            <a:ext cx="1673298" cy="371499"/>
          </a:xfrm>
          <a:prstGeom prst="curvedDownArrow">
            <a:avLst>
              <a:gd name="adj1" fmla="val 18660"/>
              <a:gd name="adj2" fmla="val 50000"/>
              <a:gd name="adj3" fmla="val 25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Zahnutá šipka dolů 24"/>
          <p:cNvSpPr/>
          <p:nvPr/>
        </p:nvSpPr>
        <p:spPr>
          <a:xfrm rot="10166733">
            <a:off x="2537154" y="4544575"/>
            <a:ext cx="1787608" cy="305095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 rot="20644299">
            <a:off x="2709469" y="4356445"/>
            <a:ext cx="168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TR; transfery</a:t>
            </a:r>
          </a:p>
        </p:txBody>
      </p:sp>
      <p:sp>
        <p:nvSpPr>
          <p:cNvPr id="14" name="TextovéPole 13"/>
          <p:cNvSpPr txBox="1"/>
          <p:nvPr/>
        </p:nvSpPr>
        <p:spPr>
          <a:xfrm rot="1916048">
            <a:off x="5409396" y="4703690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TA; daně</a:t>
            </a:r>
          </a:p>
        </p:txBody>
      </p:sp>
      <p:sp>
        <p:nvSpPr>
          <p:cNvPr id="15" name="TextovéPole 14"/>
          <p:cNvSpPr txBox="1"/>
          <p:nvPr/>
        </p:nvSpPr>
        <p:spPr>
          <a:xfrm rot="19875944">
            <a:off x="4913267" y="2303514"/>
            <a:ext cx="2123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G; vládní </a:t>
            </a:r>
          </a:p>
          <a:p>
            <a:r>
              <a:rPr lang="cs-CZ" sz="1400" dirty="0"/>
              <a:t>nákupy produktů</a:t>
            </a:r>
          </a:p>
        </p:txBody>
      </p:sp>
      <p:sp>
        <p:nvSpPr>
          <p:cNvPr id="19" name="TextovéPole 18"/>
          <p:cNvSpPr txBox="1"/>
          <p:nvPr/>
        </p:nvSpPr>
        <p:spPr>
          <a:xfrm rot="19035585">
            <a:off x="6996090" y="4356445"/>
            <a:ext cx="223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Y; běžné důchody</a:t>
            </a:r>
          </a:p>
        </p:txBody>
      </p:sp>
      <p:sp>
        <p:nvSpPr>
          <p:cNvPr id="20" name="TextovéPole 19"/>
          <p:cNvSpPr txBox="1"/>
          <p:nvPr/>
        </p:nvSpPr>
        <p:spPr>
          <a:xfrm rot="2626244">
            <a:off x="886071" y="4274755"/>
            <a:ext cx="1938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YD; disponibilní důchody</a:t>
            </a:r>
          </a:p>
        </p:txBody>
      </p:sp>
    </p:spTree>
    <p:extLst>
      <p:ext uri="{BB962C8B-B14F-4D97-AF65-F5344CB8AC3E}">
        <p14:creationId xmlns:p14="http://schemas.microsoft.com/office/powerpoint/2010/main" val="121124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" grpId="0" animBg="1"/>
      <p:bldP spid="24" grpId="0" animBg="1"/>
      <p:bldP spid="25" grpId="0" animBg="1"/>
      <p:bldP spid="2" grpId="0"/>
      <p:bldP spid="14" grpId="0"/>
      <p:bldP spid="15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cap="all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Čtyřsektorový model ekonomiky</a:t>
            </a:r>
          </a:p>
        </p:txBody>
      </p:sp>
    </p:spTree>
    <p:extLst>
      <p:ext uri="{BB962C8B-B14F-4D97-AF65-F5344CB8AC3E}">
        <p14:creationId xmlns:p14="http://schemas.microsoft.com/office/powerpoint/2010/main" val="365930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989814" y="2526384"/>
            <a:ext cx="2187019" cy="1159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5" name="Ovál 4"/>
          <p:cNvSpPr/>
          <p:nvPr/>
        </p:nvSpPr>
        <p:spPr>
          <a:xfrm>
            <a:off x="6883138" y="2526384"/>
            <a:ext cx="2187019" cy="11594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6" name="Ovál 5"/>
          <p:cNvSpPr/>
          <p:nvPr/>
        </p:nvSpPr>
        <p:spPr>
          <a:xfrm>
            <a:off x="4009534" y="1366888"/>
            <a:ext cx="2187019" cy="1159496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" name="Ovál 6"/>
          <p:cNvSpPr/>
          <p:nvPr/>
        </p:nvSpPr>
        <p:spPr>
          <a:xfrm>
            <a:off x="999240" y="2526384"/>
            <a:ext cx="2187019" cy="1159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Domácnosti</a:t>
            </a:r>
          </a:p>
        </p:txBody>
      </p:sp>
      <p:sp>
        <p:nvSpPr>
          <p:cNvPr id="8" name="Ovál 7"/>
          <p:cNvSpPr/>
          <p:nvPr/>
        </p:nvSpPr>
        <p:spPr>
          <a:xfrm>
            <a:off x="6883138" y="2526384"/>
            <a:ext cx="2187019" cy="115949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Firmy</a:t>
            </a:r>
          </a:p>
        </p:txBody>
      </p:sp>
      <p:sp>
        <p:nvSpPr>
          <p:cNvPr id="9" name="Ovál 8"/>
          <p:cNvSpPr/>
          <p:nvPr/>
        </p:nvSpPr>
        <p:spPr>
          <a:xfrm>
            <a:off x="4009534" y="1366888"/>
            <a:ext cx="2187019" cy="1159496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Finanční trhy</a:t>
            </a:r>
          </a:p>
        </p:txBody>
      </p:sp>
      <p:sp>
        <p:nvSpPr>
          <p:cNvPr id="10" name="Zahnutá šipka dolů 9"/>
          <p:cNvSpPr/>
          <p:nvPr/>
        </p:nvSpPr>
        <p:spPr>
          <a:xfrm>
            <a:off x="2092749" y="801278"/>
            <a:ext cx="6249971" cy="1626126"/>
          </a:xfrm>
          <a:prstGeom prst="curvedDownArrow">
            <a:avLst>
              <a:gd name="adj1" fmla="val 3072"/>
              <a:gd name="adj2" fmla="val 25356"/>
              <a:gd name="adj3" fmla="val 186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rot="10800000">
            <a:off x="1806019" y="3784858"/>
            <a:ext cx="6249971" cy="1626126"/>
          </a:xfrm>
          <a:prstGeom prst="curvedDownArrow">
            <a:avLst>
              <a:gd name="adj1" fmla="val 8819"/>
              <a:gd name="adj2" fmla="val 25356"/>
              <a:gd name="adj3" fmla="val 18623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dolů 11"/>
          <p:cNvSpPr/>
          <p:nvPr/>
        </p:nvSpPr>
        <p:spPr>
          <a:xfrm rot="20513274">
            <a:off x="2091099" y="1831988"/>
            <a:ext cx="1948575" cy="2999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dolů 12"/>
          <p:cNvSpPr/>
          <p:nvPr/>
        </p:nvSpPr>
        <p:spPr>
          <a:xfrm rot="1239957">
            <a:off x="6219238" y="1831987"/>
            <a:ext cx="1948575" cy="2999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464233" y="421959"/>
            <a:ext cx="350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C; platby za výrobky a služby</a:t>
            </a:r>
          </a:p>
        </p:txBody>
      </p:sp>
      <p:sp>
        <p:nvSpPr>
          <p:cNvPr id="17" name="TextovéPole 16"/>
          <p:cNvSpPr txBox="1"/>
          <p:nvPr/>
        </p:nvSpPr>
        <p:spPr>
          <a:xfrm rot="20318548">
            <a:off x="2437089" y="1866002"/>
            <a:ext cx="123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S; úspory</a:t>
            </a:r>
          </a:p>
        </p:txBody>
      </p:sp>
      <p:sp>
        <p:nvSpPr>
          <p:cNvPr id="18" name="TextovéPole 17"/>
          <p:cNvSpPr txBox="1"/>
          <p:nvPr/>
        </p:nvSpPr>
        <p:spPr>
          <a:xfrm rot="1228632">
            <a:off x="6538333" y="1903015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I; investice</a:t>
            </a:r>
          </a:p>
        </p:txBody>
      </p:sp>
      <p:sp>
        <p:nvSpPr>
          <p:cNvPr id="22" name="Ovál 21"/>
          <p:cNvSpPr/>
          <p:nvPr/>
        </p:nvSpPr>
        <p:spPr>
          <a:xfrm>
            <a:off x="4060829" y="3438425"/>
            <a:ext cx="2187019" cy="11594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23" name="Ovál 22"/>
          <p:cNvSpPr/>
          <p:nvPr/>
        </p:nvSpPr>
        <p:spPr>
          <a:xfrm>
            <a:off x="4060829" y="3438425"/>
            <a:ext cx="2187019" cy="11594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Vláda</a:t>
            </a:r>
          </a:p>
        </p:txBody>
      </p:sp>
      <p:sp>
        <p:nvSpPr>
          <p:cNvPr id="3" name="Zahnutá šipka dolů 2"/>
          <p:cNvSpPr/>
          <p:nvPr/>
        </p:nvSpPr>
        <p:spPr>
          <a:xfrm rot="12033656">
            <a:off x="5682521" y="4700218"/>
            <a:ext cx="1370052" cy="345798"/>
          </a:xfrm>
          <a:prstGeom prst="curvedDownArrow">
            <a:avLst>
              <a:gd name="adj1" fmla="val 4844"/>
              <a:gd name="adj2" fmla="val 50000"/>
              <a:gd name="adj3" fmla="val 25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dolů 23"/>
          <p:cNvSpPr/>
          <p:nvPr/>
        </p:nvSpPr>
        <p:spPr>
          <a:xfrm rot="20471716">
            <a:off x="5329808" y="2757662"/>
            <a:ext cx="1673298" cy="371499"/>
          </a:xfrm>
          <a:prstGeom prst="curvedDownArrow">
            <a:avLst>
              <a:gd name="adj1" fmla="val 18660"/>
              <a:gd name="adj2" fmla="val 50000"/>
              <a:gd name="adj3" fmla="val 25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Zahnutá šipka dolů 24"/>
          <p:cNvSpPr/>
          <p:nvPr/>
        </p:nvSpPr>
        <p:spPr>
          <a:xfrm rot="10166733">
            <a:off x="2537154" y="4544575"/>
            <a:ext cx="1787608" cy="305095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 rot="20644299">
            <a:off x="2709469" y="4356445"/>
            <a:ext cx="168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TR; transfery</a:t>
            </a:r>
          </a:p>
        </p:txBody>
      </p:sp>
      <p:sp>
        <p:nvSpPr>
          <p:cNvPr id="14" name="TextovéPole 13"/>
          <p:cNvSpPr txBox="1"/>
          <p:nvPr/>
        </p:nvSpPr>
        <p:spPr>
          <a:xfrm rot="1916048">
            <a:off x="5289849" y="4749231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TA; daně</a:t>
            </a:r>
          </a:p>
        </p:txBody>
      </p:sp>
      <p:sp>
        <p:nvSpPr>
          <p:cNvPr id="15" name="TextovéPole 14"/>
          <p:cNvSpPr txBox="1"/>
          <p:nvPr/>
        </p:nvSpPr>
        <p:spPr>
          <a:xfrm rot="19875944">
            <a:off x="4913267" y="2303514"/>
            <a:ext cx="2123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G; vládní </a:t>
            </a:r>
          </a:p>
          <a:p>
            <a:r>
              <a:rPr lang="cs-CZ" sz="1400" dirty="0"/>
              <a:t>nákupy produktů</a:t>
            </a:r>
          </a:p>
        </p:txBody>
      </p:sp>
      <p:sp>
        <p:nvSpPr>
          <p:cNvPr id="19" name="TextovéPole 18"/>
          <p:cNvSpPr txBox="1"/>
          <p:nvPr/>
        </p:nvSpPr>
        <p:spPr>
          <a:xfrm rot="19035585">
            <a:off x="7234227" y="4126959"/>
            <a:ext cx="2002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Y; běžné důchody</a:t>
            </a:r>
          </a:p>
        </p:txBody>
      </p:sp>
      <p:sp>
        <p:nvSpPr>
          <p:cNvPr id="20" name="TextovéPole 19"/>
          <p:cNvSpPr txBox="1"/>
          <p:nvPr/>
        </p:nvSpPr>
        <p:spPr>
          <a:xfrm rot="2626244">
            <a:off x="886071" y="4274755"/>
            <a:ext cx="1938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YD; disponibilní důchody</a:t>
            </a:r>
          </a:p>
        </p:txBody>
      </p:sp>
      <p:sp>
        <p:nvSpPr>
          <p:cNvPr id="26" name="Ovál 25"/>
          <p:cNvSpPr/>
          <p:nvPr/>
        </p:nvSpPr>
        <p:spPr>
          <a:xfrm rot="5400000">
            <a:off x="10123009" y="2743725"/>
            <a:ext cx="2187019" cy="115949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?</a:t>
            </a:r>
          </a:p>
        </p:txBody>
      </p:sp>
      <p:sp>
        <p:nvSpPr>
          <p:cNvPr id="27" name="Ovál 26"/>
          <p:cNvSpPr/>
          <p:nvPr/>
        </p:nvSpPr>
        <p:spPr>
          <a:xfrm rot="5400000">
            <a:off x="10123009" y="2743726"/>
            <a:ext cx="2187019" cy="115949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Zahraniční obchod</a:t>
            </a:r>
          </a:p>
        </p:txBody>
      </p:sp>
      <p:sp>
        <p:nvSpPr>
          <p:cNvPr id="21" name="Zahnutá šipka nahoru 20"/>
          <p:cNvSpPr/>
          <p:nvPr/>
        </p:nvSpPr>
        <p:spPr>
          <a:xfrm rot="21339808">
            <a:off x="7231359" y="4670985"/>
            <a:ext cx="4216059" cy="1245306"/>
          </a:xfrm>
          <a:prstGeom prst="curvedUpArrow">
            <a:avLst>
              <a:gd name="adj1" fmla="val 2945"/>
              <a:gd name="adj2" fmla="val 31283"/>
              <a:gd name="adj3" fmla="val 207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Zahnutá šipka nahoru 27"/>
          <p:cNvSpPr/>
          <p:nvPr/>
        </p:nvSpPr>
        <p:spPr>
          <a:xfrm rot="10537230">
            <a:off x="7984685" y="1244918"/>
            <a:ext cx="3240075" cy="1048400"/>
          </a:xfrm>
          <a:prstGeom prst="curvedUpArrow">
            <a:avLst>
              <a:gd name="adj1" fmla="val 8417"/>
              <a:gd name="adj2" fmla="val 28831"/>
              <a:gd name="adj3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 rot="21247584">
            <a:off x="8055990" y="5373114"/>
            <a:ext cx="2436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M; platby za dovozy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7067" y="1526007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X; platby za vývozy</a:t>
            </a:r>
          </a:p>
        </p:txBody>
      </p:sp>
    </p:spTree>
    <p:extLst>
      <p:ext uri="{BB962C8B-B14F-4D97-AF65-F5344CB8AC3E}">
        <p14:creationId xmlns:p14="http://schemas.microsoft.com/office/powerpoint/2010/main" val="159931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1" grpId="0" animBg="1"/>
      <p:bldP spid="28" grpId="0" animBg="1"/>
      <p:bldP spid="29" grpId="0"/>
      <p:bldP spid="30" grpId="0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611</Words>
  <Application>Microsoft Office PowerPoint</Application>
  <PresentationFormat>Širokoúhlá obrazovka</PresentationFormat>
  <Paragraphs>135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Fazeta</vt:lpstr>
      <vt:lpstr>Ekonomie, ekonomika a management sportu</vt:lpstr>
      <vt:lpstr>Dvousektorový model ekonomiky</vt:lpstr>
      <vt:lpstr>Prezentace aplikace PowerPoint</vt:lpstr>
      <vt:lpstr>Evoluční dvousektorový model ekonomiky</vt:lpstr>
      <vt:lpstr>Prezentace aplikace PowerPoint</vt:lpstr>
      <vt:lpstr>Třísektorový model ekonomiky</vt:lpstr>
      <vt:lpstr>Prezentace aplikace PowerPoint</vt:lpstr>
      <vt:lpstr>Čtyřsektorový model ekonomiky</vt:lpstr>
      <vt:lpstr>Prezentace aplikace PowerPoint</vt:lpstr>
      <vt:lpstr>Pomocí jakých výstupů můžeme měřit úspěšnost národního hospodářství?</vt:lpstr>
      <vt:lpstr>Hrubý domácí produkt - výpočet</vt:lpstr>
      <vt:lpstr>Vypočítejte GDP této malé ekonomiky za rok 2022:</vt:lpstr>
      <vt:lpstr>Čistý domácí produkt- výpočet</vt:lpstr>
      <vt:lpstr>Vypočítejte NDP této malé ekonomiky za rok 2022:</vt:lpstr>
      <vt:lpstr>Hrubý národní důchod - výpočet</vt:lpstr>
      <vt:lpstr>Vypočítejte GNI a GDP této ekonomiky:</vt:lpstr>
      <vt:lpstr>Čistý národní důchod – výpočet</vt:lpstr>
      <vt:lpstr>Národní důchod - výpočet</vt:lpstr>
      <vt:lpstr>Vypočítejte NNI a NI této ekonomiky:</vt:lpstr>
      <vt:lpstr>Co je to index spotřebitelských cen?</vt:lpstr>
      <vt:lpstr>Proč musíme odlišovat reálné a nominální veličiny?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 sportu</dc:title>
  <dc:creator>Veronika Krause</dc:creator>
  <cp:lastModifiedBy>Veronika Krause</cp:lastModifiedBy>
  <cp:revision>12</cp:revision>
  <dcterms:created xsi:type="dcterms:W3CDTF">2023-03-06T11:34:42Z</dcterms:created>
  <dcterms:modified xsi:type="dcterms:W3CDTF">2025-03-04T15:54:38Z</dcterms:modified>
</cp:coreProperties>
</file>