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9" r:id="rId5"/>
    <p:sldId id="280" r:id="rId6"/>
    <p:sldId id="277" r:id="rId7"/>
    <p:sldId id="278" r:id="rId8"/>
    <p:sldId id="275" r:id="rId9"/>
    <p:sldId id="276" r:id="rId10"/>
    <p:sldId id="259" r:id="rId11"/>
    <p:sldId id="281" r:id="rId12"/>
    <p:sldId id="263" r:id="rId13"/>
    <p:sldId id="262" r:id="rId14"/>
    <p:sldId id="264" r:id="rId15"/>
    <p:sldId id="265" r:id="rId16"/>
    <p:sldId id="272" r:id="rId17"/>
    <p:sldId id="283" r:id="rId18"/>
    <p:sldId id="268" r:id="rId19"/>
    <p:sldId id="284" r:id="rId20"/>
    <p:sldId id="285" r:id="rId21"/>
    <p:sldId id="273"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240292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1246800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110242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274701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409831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74470E7-097D-46C0-AFAA-AB1EF62C62A0}" type="datetimeFigureOut">
              <a:rPr lang="cs-CZ" smtClean="0"/>
              <a:t>16.10.2018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122806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74470E7-097D-46C0-AFAA-AB1EF62C62A0}" type="datetimeFigureOut">
              <a:rPr lang="cs-CZ" smtClean="0"/>
              <a:t>16.10.2018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289390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74470E7-097D-46C0-AFAA-AB1EF62C62A0}" type="datetimeFigureOut">
              <a:rPr lang="cs-CZ" smtClean="0"/>
              <a:t>16.10.2018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69978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74470E7-097D-46C0-AFAA-AB1EF62C62A0}" type="datetimeFigureOut">
              <a:rPr lang="cs-CZ" smtClean="0"/>
              <a:t>16.10.2018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2259626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74470E7-097D-46C0-AFAA-AB1EF62C62A0}" type="datetimeFigureOut">
              <a:rPr lang="cs-CZ" smtClean="0"/>
              <a:t>16.10.2018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2411268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74470E7-097D-46C0-AFAA-AB1EF62C62A0}" type="datetimeFigureOut">
              <a:rPr lang="cs-CZ" smtClean="0"/>
              <a:t>16.10.2018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7DDFB6-CD3C-4151-8F06-973F737F0774}" type="slidenum">
              <a:rPr lang="cs-CZ" smtClean="0"/>
              <a:t>‹#›</a:t>
            </a:fld>
            <a:endParaRPr lang="cs-CZ"/>
          </a:p>
        </p:txBody>
      </p:sp>
    </p:spTree>
    <p:extLst>
      <p:ext uri="{BB962C8B-B14F-4D97-AF65-F5344CB8AC3E}">
        <p14:creationId xmlns:p14="http://schemas.microsoft.com/office/powerpoint/2010/main" val="1197727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470E7-097D-46C0-AFAA-AB1EF62C62A0}" type="datetimeFigureOut">
              <a:rPr lang="cs-CZ" smtClean="0"/>
              <a:t>16.10.2018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DDFB6-CD3C-4151-8F06-973F737F0774}" type="slidenum">
              <a:rPr lang="cs-CZ" smtClean="0"/>
              <a:t>‹#›</a:t>
            </a:fld>
            <a:endParaRPr lang="cs-CZ"/>
          </a:p>
        </p:txBody>
      </p:sp>
    </p:spTree>
    <p:extLst>
      <p:ext uri="{BB962C8B-B14F-4D97-AF65-F5344CB8AC3E}">
        <p14:creationId xmlns:p14="http://schemas.microsoft.com/office/powerpoint/2010/main" val="2999297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latin typeface="Times New Roman" panose="02020603050405020304" pitchFamily="18" charset="0"/>
                <a:cs typeface="Times New Roman" panose="02020603050405020304" pitchFamily="18" charset="0"/>
              </a:rPr>
              <a:t>Filosofický optimismus: „Pojďme si to spočítat…“</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A kde byl Bůh…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857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Leibnizova radikalizace privativní teorie?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Z určitého hlediska může být Leibnizova teorie chápána tak, že vlastně zlo popírá, neboť se v případě zla jedná o omezení, na němž můžeme a máme nacházet něco pozitivního. Tato radikalizace privativní teorie vyplývá z Leibnizovy metafyziky. Zatímco tradiční zastánci privativní teorie rozlišují na </a:t>
            </a:r>
            <a:r>
              <a:rPr lang="cs-CZ" dirty="0" err="1" smtClean="0">
                <a:latin typeface="Times New Roman" panose="02020603050405020304" pitchFamily="18" charset="0"/>
                <a:cs typeface="Times New Roman" panose="02020603050405020304" pitchFamily="18" charset="0"/>
              </a:rPr>
              <a:t>privaci</a:t>
            </a:r>
            <a:r>
              <a:rPr lang="cs-CZ" dirty="0" smtClean="0">
                <a:latin typeface="Times New Roman" panose="02020603050405020304" pitchFamily="18" charset="0"/>
                <a:cs typeface="Times New Roman" panose="02020603050405020304" pitchFamily="18" charset="0"/>
              </a:rPr>
              <a:t> (absence vlastnosti, kterou by dané jsoucno mělo mít, ale nemá) a negaci (absence vlastnosti, která je pozitivní, protože to, že nemáme určité vlastnosti je podmínkou toho, abychom měli jiné), Leibniz mezi </a:t>
            </a:r>
            <a:r>
              <a:rPr lang="cs-CZ" dirty="0" err="1" smtClean="0">
                <a:latin typeface="Times New Roman" panose="02020603050405020304" pitchFamily="18" charset="0"/>
                <a:cs typeface="Times New Roman" panose="02020603050405020304" pitchFamily="18" charset="0"/>
              </a:rPr>
              <a:t>privací</a:t>
            </a:r>
            <a:r>
              <a:rPr lang="cs-CZ" dirty="0" smtClean="0">
                <a:latin typeface="Times New Roman" panose="02020603050405020304" pitchFamily="18" charset="0"/>
                <a:cs typeface="Times New Roman" panose="02020603050405020304" pitchFamily="18" charset="0"/>
              </a:rPr>
              <a:t> a negací nerozlišuje a každá negace je vlastně nějak pozitivní, protože vede k hodnotové optimalizaci. Zlo se tím stává nutné a všudypřítomné (každé omezení je vlastně zlem, ale nějak i dobrem), tím se zlo jako kategorie ničí. Zlo je jen určitá perspektiva na věc. Touto cestou šel zcela explicitně Spinoza.</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86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49037" y="500062"/>
            <a:ext cx="10515600" cy="1325563"/>
          </a:xfrm>
        </p:spPr>
        <p:txBody>
          <a:bodyPr/>
          <a:lstStyle/>
          <a:p>
            <a:pPr algn="ctr"/>
            <a:r>
              <a:rPr lang="cs-CZ" dirty="0" smtClean="0">
                <a:latin typeface="Times New Roman" panose="02020603050405020304" pitchFamily="18" charset="0"/>
                <a:cs typeface="Times New Roman" panose="02020603050405020304" pitchFamily="18" charset="0"/>
              </a:rPr>
              <a:t>Pojem monády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Cokoliv je, je určeno svým pojmem, vlastně tímto pojmem je. Každý pojem obsahuje v sobě vše, co se kdy danému jsoucnu (či člověku) přihodilo, děje nebo stane. Každý pojem je navíc propojen se všemi ostatními pojmy. Analýzou jednoho pojmu by tak člověk teoreticky (kdyby měl nekonečnou intelektuální kapacitu) mohl dojít k poznání veškerenstva. Tato jednotlivá pojmová pole nazývá Leibniz jako monády. Podle slavného výměru „nemají okna“, což znamená, že jsou zcela určeny ze sebe sama. </a:t>
            </a:r>
            <a:r>
              <a:rPr lang="cs-CZ" dirty="0">
                <a:latin typeface="Times New Roman" panose="02020603050405020304" pitchFamily="18" charset="0"/>
                <a:cs typeface="Times New Roman" panose="02020603050405020304" pitchFamily="18" charset="0"/>
              </a:rPr>
              <a:t>V</a:t>
            </a:r>
            <a:r>
              <a:rPr lang="cs-CZ" dirty="0" smtClean="0">
                <a:latin typeface="Times New Roman" panose="02020603050405020304" pitchFamily="18" charset="0"/>
                <a:cs typeface="Times New Roman" panose="02020603050405020304" pitchFamily="18" charset="0"/>
              </a:rPr>
              <a:t>ztah k okolním monádám zajišťuje systém </a:t>
            </a:r>
            <a:r>
              <a:rPr lang="cs-CZ" dirty="0" err="1" smtClean="0">
                <a:latin typeface="Times New Roman" panose="02020603050405020304" pitchFamily="18" charset="0"/>
                <a:cs typeface="Times New Roman" panose="02020603050405020304" pitchFamily="18" charset="0"/>
              </a:rPr>
              <a:t>předzjednané</a:t>
            </a:r>
            <a:r>
              <a:rPr lang="cs-CZ" dirty="0" smtClean="0">
                <a:latin typeface="Times New Roman" panose="02020603050405020304" pitchFamily="18" charset="0"/>
                <a:cs typeface="Times New Roman" panose="02020603050405020304" pitchFamily="18" charset="0"/>
              </a:rPr>
              <a:t> harmonie. Takto je každá mysl monádou, a tak také obsahuje (implicitně) veškerý obraz universa.</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8023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Monáda jménem Bůh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I Bůh je monádou, ale nejvyšší, absolutně dokonalou a plně pozitivně určenou. Člověk je nutně méně dokonalý, protože kdyby měl stejné vlastnosti, byl by (podle principu identity nerozlišitelného) sám Bohem. Člověk je tedy nutně určen jako nedokonalý.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3882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Pojem možného světa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Možný svět sestává ze souvislosti individuálních monád. </a:t>
            </a:r>
            <a:endParaRPr lang="cs-CZ" dirty="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Je to maximální suma možných, tedy bezrozporných výroků, které mohou být pravdivé naráz. Rozumové pravdy (např. geometrie) jsou nutné ve všech možných světech, nikoliv však výroky o nahodilých skutečnostech. </a:t>
            </a:r>
          </a:p>
          <a:p>
            <a:pPr marL="0" indent="0" algn="just">
              <a:buNone/>
            </a:pPr>
            <a:r>
              <a:rPr lang="cs-CZ" dirty="0" smtClean="0">
                <a:latin typeface="Times New Roman" panose="02020603050405020304" pitchFamily="18" charset="0"/>
                <a:cs typeface="Times New Roman" panose="02020603050405020304" pitchFamily="18" charset="0"/>
              </a:rPr>
              <a:t>Možný svět = nutné pravdy + </a:t>
            </a:r>
            <a:r>
              <a:rPr lang="cs-CZ" dirty="0" err="1" smtClean="0">
                <a:latin typeface="Times New Roman" panose="02020603050405020304" pitchFamily="18" charset="0"/>
                <a:cs typeface="Times New Roman" panose="02020603050405020304" pitchFamily="18" charset="0"/>
              </a:rPr>
              <a:t>komposibilní</a:t>
            </a:r>
            <a:r>
              <a:rPr lang="cs-CZ" dirty="0" smtClean="0">
                <a:latin typeface="Times New Roman" panose="02020603050405020304" pitchFamily="18" charset="0"/>
                <a:cs typeface="Times New Roman" panose="02020603050405020304" pitchFamily="18" charset="0"/>
              </a:rPr>
              <a:t> skutečnosti, tj. možné světy se navzájem liší nahodilými skutečnostmi</a:t>
            </a:r>
            <a:endParaRPr lang="cs-CZ" dirty="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Čím dokonalejší každý svět, tím větší „tah“ k uskutečnění.</a:t>
            </a:r>
          </a:p>
          <a:p>
            <a:pPr marL="0" indent="0" algn="just">
              <a:buNone/>
            </a:pPr>
            <a:r>
              <a:rPr lang="cs-CZ" dirty="0" smtClean="0">
                <a:latin typeface="Times New Roman" panose="02020603050405020304" pitchFamily="18" charset="0"/>
                <a:cs typeface="Times New Roman" panose="02020603050405020304" pitchFamily="18" charset="0"/>
              </a:rPr>
              <a:t>Nejlepší z možných světů je morálně nutný, ale ne absolutně nutný (jako v případě Spinozy).</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358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Co činí svět nejlepší ze všech možných?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Kritérium: největší možná rozmanitost za přítomnosti řádu.</a:t>
            </a:r>
          </a:p>
          <a:p>
            <a:pPr marL="0" indent="0" algn="just">
              <a:buNone/>
            </a:pPr>
            <a:r>
              <a:rPr lang="cs-CZ" dirty="0" smtClean="0">
                <a:latin typeface="Times New Roman" panose="02020603050405020304" pitchFamily="18" charset="0"/>
                <a:cs typeface="Times New Roman" panose="02020603050405020304" pitchFamily="18" charset="0"/>
              </a:rPr>
              <a:t>Sepětí „</a:t>
            </a:r>
            <a:r>
              <a:rPr lang="cs-CZ" b="1" dirty="0" smtClean="0">
                <a:latin typeface="Times New Roman" panose="02020603050405020304" pitchFamily="18" charset="0"/>
                <a:cs typeface="Times New Roman" panose="02020603050405020304" pitchFamily="18" charset="0"/>
              </a:rPr>
              <a:t>nejvyšší míry rozmanitosti s největším možným řádem</a:t>
            </a:r>
            <a:r>
              <a:rPr lang="cs-CZ" dirty="0" smtClean="0">
                <a:latin typeface="Times New Roman" panose="02020603050405020304" pitchFamily="18" charset="0"/>
                <a:cs typeface="Times New Roman" panose="02020603050405020304" pitchFamily="18" charset="0"/>
              </a:rPr>
              <a:t>“ vytváří prostor pro omezení štěstí.</a:t>
            </a:r>
          </a:p>
          <a:p>
            <a:pPr marL="0" indent="0" algn="just">
              <a:buNone/>
            </a:pPr>
            <a:r>
              <a:rPr lang="cs-CZ" dirty="0" smtClean="0">
                <a:latin typeface="Times New Roman" panose="02020603050405020304" pitchFamily="18" charset="0"/>
                <a:cs typeface="Times New Roman" panose="02020603050405020304" pitchFamily="18" charset="0"/>
              </a:rPr>
              <a:t> Lidskému štěstí je nadřazeno měřítko </a:t>
            </a:r>
            <a:r>
              <a:rPr lang="cs-CZ" b="1" dirty="0" smtClean="0">
                <a:latin typeface="Times New Roman" panose="02020603050405020304" pitchFamily="18" charset="0"/>
                <a:cs typeface="Times New Roman" panose="02020603050405020304" pitchFamily="18" charset="0"/>
              </a:rPr>
              <a:t>kosmologické dokonalosti</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„Je jisté</a:t>
            </a:r>
            <a:r>
              <a:rPr lang="cs-CZ" dirty="0">
                <a:latin typeface="Times New Roman" panose="02020603050405020304" pitchFamily="18" charset="0"/>
                <a:cs typeface="Times New Roman" panose="02020603050405020304" pitchFamily="18" charset="0"/>
              </a:rPr>
              <a:t>, že Bůh přikládá větší váhu člověku než lvu. Nevím však, </a:t>
            </a:r>
            <a:r>
              <a:rPr lang="cs-CZ" dirty="0" smtClean="0">
                <a:latin typeface="Times New Roman" panose="02020603050405020304" pitchFamily="18" charset="0"/>
                <a:cs typeface="Times New Roman" panose="02020603050405020304" pitchFamily="18" charset="0"/>
              </a:rPr>
              <a:t>zda lze </a:t>
            </a:r>
            <a:r>
              <a:rPr lang="cs-CZ" dirty="0">
                <a:latin typeface="Times New Roman" panose="02020603050405020304" pitchFamily="18" charset="0"/>
                <a:cs typeface="Times New Roman" panose="02020603050405020304" pitchFamily="18" charset="0"/>
              </a:rPr>
              <a:t>tvrdit, že Bůh dává po všech stránkách přednost jedinému </a:t>
            </a:r>
            <a:r>
              <a:rPr lang="cs-CZ" dirty="0" smtClean="0">
                <a:latin typeface="Times New Roman" panose="02020603050405020304" pitchFamily="18" charset="0"/>
                <a:cs typeface="Times New Roman" panose="02020603050405020304" pitchFamily="18" charset="0"/>
              </a:rPr>
              <a:t>člověku před </a:t>
            </a:r>
            <a:r>
              <a:rPr lang="cs-CZ" dirty="0">
                <a:latin typeface="Times New Roman" panose="02020603050405020304" pitchFamily="18" charset="0"/>
                <a:cs typeface="Times New Roman" panose="02020603050405020304" pitchFamily="18" charset="0"/>
              </a:rPr>
              <a:t>celým druhem lvů. Ale i kdyby tomu tak bylo, </a:t>
            </a:r>
            <a:r>
              <a:rPr lang="cs-CZ" dirty="0" smtClean="0">
                <a:latin typeface="Times New Roman" panose="02020603050405020304" pitchFamily="18" charset="0"/>
                <a:cs typeface="Times New Roman" panose="02020603050405020304" pitchFamily="18" charset="0"/>
              </a:rPr>
              <a:t>nevyplývalo by </a:t>
            </a:r>
            <a:r>
              <a:rPr lang="cs-CZ" dirty="0">
                <a:latin typeface="Times New Roman" panose="02020603050405020304" pitchFamily="18" charset="0"/>
                <a:cs typeface="Times New Roman" panose="02020603050405020304" pitchFamily="18" charset="0"/>
              </a:rPr>
              <a:t>z toho, že zájem určitého počtu lidí má větší váhu než </a:t>
            </a:r>
            <a:r>
              <a:rPr lang="cs-CZ" dirty="0" smtClean="0">
                <a:latin typeface="Times New Roman" panose="02020603050405020304" pitchFamily="18" charset="0"/>
                <a:cs typeface="Times New Roman" panose="02020603050405020304" pitchFamily="18" charset="0"/>
              </a:rPr>
              <a:t>zřetel k </a:t>
            </a:r>
            <a:r>
              <a:rPr lang="cs-CZ" dirty="0">
                <a:latin typeface="Times New Roman" panose="02020603050405020304" pitchFamily="18" charset="0"/>
                <a:cs typeface="Times New Roman" panose="02020603050405020304" pitchFamily="18" charset="0"/>
              </a:rPr>
              <a:t>obecnému nepořádku rozšířenému v nekonečném počtu </a:t>
            </a:r>
            <a:r>
              <a:rPr lang="cs-CZ" dirty="0" smtClean="0">
                <a:latin typeface="Times New Roman" panose="02020603050405020304" pitchFamily="18" charset="0"/>
                <a:cs typeface="Times New Roman" panose="02020603050405020304" pitchFamily="18" charset="0"/>
              </a:rPr>
              <a:t>tvorů. Tento </a:t>
            </a:r>
            <a:r>
              <a:rPr lang="cs-CZ" dirty="0">
                <a:latin typeface="Times New Roman" panose="02020603050405020304" pitchFamily="18" charset="0"/>
                <a:cs typeface="Times New Roman" panose="02020603050405020304" pitchFamily="18" charset="0"/>
              </a:rPr>
              <a:t>názor by byl pozůstatkem staré, dosti odsuzované zásady, </a:t>
            </a:r>
            <a:r>
              <a:rPr lang="cs-CZ" dirty="0" smtClean="0">
                <a:latin typeface="Times New Roman" panose="02020603050405020304" pitchFamily="18" charset="0"/>
                <a:cs typeface="Times New Roman" panose="02020603050405020304" pitchFamily="18" charset="0"/>
              </a:rPr>
              <a:t>že všechno </a:t>
            </a:r>
            <a:r>
              <a:rPr lang="cs-CZ" dirty="0">
                <a:latin typeface="Times New Roman" panose="02020603050405020304" pitchFamily="18" charset="0"/>
                <a:cs typeface="Times New Roman" panose="02020603050405020304" pitchFamily="18" charset="0"/>
              </a:rPr>
              <a:t>je stvořeno jedině pro člověka</a:t>
            </a:r>
            <a:r>
              <a:rPr lang="cs-CZ" dirty="0" smtClean="0">
                <a:latin typeface="Times New Roman" panose="02020603050405020304" pitchFamily="18" charset="0"/>
                <a:cs typeface="Times New Roman" panose="02020603050405020304" pitchFamily="18" charset="0"/>
              </a:rPr>
              <a:t>.“</a:t>
            </a:r>
          </a:p>
          <a:p>
            <a:pPr marL="0" indent="0" algn="just">
              <a:buNone/>
            </a:pPr>
            <a:r>
              <a:rPr lang="cs-CZ" i="1"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str. 143.</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405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Leibnizův pojem svobody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„Rozumové poznání </a:t>
            </a:r>
            <a:r>
              <a:rPr lang="pl-PL" dirty="0" smtClean="0">
                <a:latin typeface="Times New Roman" panose="02020603050405020304" pitchFamily="18" charset="0"/>
                <a:cs typeface="Times New Roman" panose="02020603050405020304" pitchFamily="18" charset="0"/>
              </a:rPr>
              <a:t>je </a:t>
            </a:r>
            <a:r>
              <a:rPr lang="pl-PL" dirty="0">
                <a:latin typeface="Times New Roman" panose="02020603050405020304" pitchFamily="18" charset="0"/>
                <a:cs typeface="Times New Roman" panose="02020603050405020304" pitchFamily="18" charset="0"/>
              </a:rPr>
              <a:t>jako duše svobody, a ostatní je jako její tělo a báze. </a:t>
            </a:r>
            <a:r>
              <a:rPr lang="pl-PL" dirty="0" smtClean="0">
                <a:latin typeface="Times New Roman" panose="02020603050405020304" pitchFamily="18" charset="0"/>
                <a:cs typeface="Times New Roman" panose="02020603050405020304" pitchFamily="18" charset="0"/>
              </a:rPr>
              <a:t>Svobodná </a:t>
            </a:r>
            <a:r>
              <a:rPr lang="cs-CZ" dirty="0" smtClean="0">
                <a:latin typeface="Times New Roman" panose="02020603050405020304" pitchFamily="18" charset="0"/>
                <a:cs typeface="Times New Roman" panose="02020603050405020304" pitchFamily="18" charset="0"/>
              </a:rPr>
              <a:t>substance </a:t>
            </a:r>
            <a:r>
              <a:rPr lang="cs-CZ" dirty="0">
                <a:latin typeface="Times New Roman" panose="02020603050405020304" pitchFamily="18" charset="0"/>
                <a:cs typeface="Times New Roman" panose="02020603050405020304" pitchFamily="18" charset="0"/>
              </a:rPr>
              <a:t>určuje sama sebe, přičemž následuje motiv dobra, </a:t>
            </a:r>
            <a:r>
              <a:rPr lang="cs-CZ" dirty="0" smtClean="0">
                <a:latin typeface="Times New Roman" panose="02020603050405020304" pitchFamily="18" charset="0"/>
                <a:cs typeface="Times New Roman" panose="02020603050405020304" pitchFamily="18" charset="0"/>
              </a:rPr>
              <a:t>které poznává </a:t>
            </a:r>
            <a:r>
              <a:rPr lang="cs-CZ" dirty="0">
                <a:latin typeface="Times New Roman" panose="02020603050405020304" pitchFamily="18" charset="0"/>
                <a:cs typeface="Times New Roman" panose="02020603050405020304" pitchFamily="18" charset="0"/>
              </a:rPr>
              <a:t>rozum [</a:t>
            </a:r>
            <a:r>
              <a:rPr lang="cs-CZ" i="1" dirty="0" err="1">
                <a:latin typeface="Times New Roman" panose="02020603050405020304" pitchFamily="18" charset="0"/>
                <a:cs typeface="Times New Roman" panose="02020603050405020304" pitchFamily="18" charset="0"/>
              </a:rPr>
              <a:t>entendement</a:t>
            </a:r>
            <a:r>
              <a:rPr lang="cs-CZ" dirty="0">
                <a:latin typeface="Times New Roman" panose="02020603050405020304" pitchFamily="18" charset="0"/>
                <a:cs typeface="Times New Roman" panose="02020603050405020304" pitchFamily="18" charset="0"/>
              </a:rPr>
              <a:t>], a které vůli naklání, aniž ji </a:t>
            </a:r>
            <a:r>
              <a:rPr lang="cs-CZ" dirty="0" smtClean="0">
                <a:latin typeface="Times New Roman" panose="02020603050405020304" pitchFamily="18" charset="0"/>
                <a:cs typeface="Times New Roman" panose="02020603050405020304" pitchFamily="18" charset="0"/>
              </a:rPr>
              <a:t>nutí. V </a:t>
            </a:r>
            <a:r>
              <a:rPr lang="cs-CZ" dirty="0">
                <a:latin typeface="Times New Roman" panose="02020603050405020304" pitchFamily="18" charset="0"/>
                <a:cs typeface="Times New Roman" panose="02020603050405020304" pitchFamily="18" charset="0"/>
              </a:rPr>
              <a:t>těchto několika slovech jsou obsaženy všechny podmínky </a:t>
            </a:r>
            <a:r>
              <a:rPr lang="cs-CZ" dirty="0" smtClean="0">
                <a:latin typeface="Times New Roman" panose="02020603050405020304" pitchFamily="18" charset="0"/>
                <a:cs typeface="Times New Roman" panose="02020603050405020304" pitchFamily="18" charset="0"/>
              </a:rPr>
              <a:t>svobody. Bude </a:t>
            </a:r>
            <a:r>
              <a:rPr lang="cs-CZ" dirty="0">
                <a:latin typeface="Times New Roman" panose="02020603050405020304" pitchFamily="18" charset="0"/>
                <a:cs typeface="Times New Roman" panose="02020603050405020304" pitchFamily="18" charset="0"/>
              </a:rPr>
              <a:t>nicméně dobré, když ukážu, že nedokonalost </a:t>
            </a:r>
            <a:r>
              <a:rPr lang="cs-CZ" dirty="0" smtClean="0">
                <a:latin typeface="Times New Roman" panose="02020603050405020304" pitchFamily="18" charset="0"/>
                <a:cs typeface="Times New Roman" panose="02020603050405020304" pitchFamily="18" charset="0"/>
              </a:rPr>
              <a:t>přítomná v </a:t>
            </a:r>
            <a:r>
              <a:rPr lang="cs-CZ" dirty="0">
                <a:latin typeface="Times New Roman" panose="02020603050405020304" pitchFamily="18" charset="0"/>
                <a:cs typeface="Times New Roman" panose="02020603050405020304" pitchFamily="18" charset="0"/>
              </a:rPr>
              <a:t>našem poznání a v naší spontánnosti a nezvratná určenost </a:t>
            </a:r>
            <a:r>
              <a:rPr lang="cs-CZ" dirty="0" smtClean="0">
                <a:latin typeface="Times New Roman" panose="02020603050405020304" pitchFamily="18" charset="0"/>
                <a:cs typeface="Times New Roman" panose="02020603050405020304" pitchFamily="18" charset="0"/>
              </a:rPr>
              <a:t>zahrnutá v naší </a:t>
            </a:r>
            <a:r>
              <a:rPr lang="cs-CZ" dirty="0">
                <a:latin typeface="Times New Roman" panose="02020603050405020304" pitchFamily="18" charset="0"/>
                <a:cs typeface="Times New Roman" panose="02020603050405020304" pitchFamily="18" charset="0"/>
              </a:rPr>
              <a:t>nahodilosti neruší ani svobodu, ani nahodilost</a:t>
            </a: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Leibniz, </a:t>
            </a:r>
            <a:r>
              <a:rPr lang="cs-CZ" i="1"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 288.</a:t>
            </a:r>
          </a:p>
        </p:txBody>
      </p:sp>
    </p:spTree>
    <p:extLst>
      <p:ext uri="{BB962C8B-B14F-4D97-AF65-F5344CB8AC3E}">
        <p14:creationId xmlns:p14="http://schemas.microsoft.com/office/powerpoint/2010/main" val="1599160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Současný zastánce: </a:t>
            </a:r>
            <a:r>
              <a:rPr lang="cs-CZ" dirty="0" err="1" smtClean="0">
                <a:latin typeface="Times New Roman" panose="02020603050405020304" pitchFamily="18" charset="0"/>
                <a:cs typeface="Times New Roman" panose="02020603050405020304" pitchFamily="18" charset="0"/>
              </a:rPr>
              <a:t>Alvin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Plantiga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514350" indent="-514350" algn="just">
              <a:buAutoNum type="arabicPeriod"/>
            </a:pPr>
            <a:r>
              <a:rPr lang="cs-CZ" dirty="0" smtClean="0">
                <a:latin typeface="Times New Roman" panose="02020603050405020304" pitchFamily="18" charset="0"/>
                <a:cs typeface="Times New Roman" panose="02020603050405020304" pitchFamily="18" charset="0"/>
              </a:rPr>
              <a:t>Bůh stvořil možný svět A, v němž existují svobodné bytosti.</a:t>
            </a:r>
          </a:p>
          <a:p>
            <a:pPr marL="514350" indent="-514350" algn="just">
              <a:buAutoNum type="arabicPeriod"/>
            </a:pPr>
            <a:r>
              <a:rPr lang="cs-CZ" dirty="0" smtClean="0">
                <a:latin typeface="Times New Roman" panose="02020603050405020304" pitchFamily="18" charset="0"/>
                <a:cs typeface="Times New Roman" panose="02020603050405020304" pitchFamily="18" charset="0"/>
              </a:rPr>
              <a:t>Některých z těchto bytostí jsou odpovědné za existenci zla.</a:t>
            </a:r>
          </a:p>
          <a:p>
            <a:pPr marL="514350" indent="-514350" algn="just">
              <a:buAutoNum type="arabicPeriod"/>
            </a:pPr>
            <a:r>
              <a:rPr lang="cs-CZ" dirty="0" smtClean="0">
                <a:latin typeface="Times New Roman" panose="02020603050405020304" pitchFamily="18" charset="0"/>
                <a:cs typeface="Times New Roman" panose="02020603050405020304" pitchFamily="18" charset="0"/>
              </a:rPr>
              <a:t>Nebylo v Boží moci stvořit svobodné bytosti s ohledem na které by existovalo lepší skóre mezi dobrem a zlem než skóre v možném světě A. </a:t>
            </a:r>
          </a:p>
          <a:p>
            <a:pPr marL="514350" indent="-514350" algn="just">
              <a:buAutoNum type="arabicPeriod"/>
            </a:pPr>
            <a:r>
              <a:rPr lang="cs-CZ" dirty="0" smtClean="0">
                <a:latin typeface="Times New Roman" panose="02020603050405020304" pitchFamily="18" charset="0"/>
                <a:cs typeface="Times New Roman" panose="02020603050405020304" pitchFamily="18" charset="0"/>
              </a:rPr>
              <a:t>Ergo: Nadpřirozené dobro boží existence spjaté s přirozeným a morálním dobrem světa předčí veškeré zlo v tomto přítomném světě, a to jak do množství, tak do druhu, tak do rozmístění. </a:t>
            </a:r>
            <a:r>
              <a:rPr lang="cs-CZ" b="1" dirty="0" smtClean="0">
                <a:latin typeface="Times New Roman" panose="02020603050405020304" pitchFamily="18" charset="0"/>
                <a:cs typeface="Times New Roman" panose="02020603050405020304" pitchFamily="18" charset="0"/>
              </a:rPr>
              <a:t>Je-li tedy svět božím stvořením, pak to sice není svět dokonalý, ale nejlepší z možných</a:t>
            </a:r>
            <a:r>
              <a:rPr lang="cs-CZ"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780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9"/>
            <a:ext cx="10515600" cy="1957098"/>
          </a:xfrm>
        </p:spPr>
        <p:txBody>
          <a:bodyPr/>
          <a:lstStyle/>
          <a:p>
            <a:pPr algn="ctr"/>
            <a:r>
              <a:rPr lang="cs-CZ" dirty="0" smtClean="0">
                <a:latin typeface="Times New Roman" panose="02020603050405020304" pitchFamily="18" charset="0"/>
                <a:cs typeface="Times New Roman" panose="02020603050405020304" pitchFamily="18" charset="0"/>
              </a:rPr>
              <a:t>Pochybnosti nad </a:t>
            </a:r>
            <a:r>
              <a:rPr lang="cs-CZ" i="1" dirty="0" err="1" smtClean="0">
                <a:latin typeface="Times New Roman" panose="02020603050405020304" pitchFamily="18" charset="0"/>
                <a:cs typeface="Times New Roman" panose="02020603050405020304" pitchFamily="18" charset="0"/>
              </a:rPr>
              <a:t>Theodiceou</a:t>
            </a: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195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Proč Bůh poskytl člověku vůbec rozum?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dirty="0" smtClean="0">
                <a:latin typeface="Times New Roman" panose="02020603050405020304" pitchFamily="18" charset="0"/>
                <a:cs typeface="Times New Roman" panose="02020603050405020304" pitchFamily="18" charset="0"/>
              </a:rPr>
              <a:t>„On by si líp žil o poznání,</a:t>
            </a:r>
          </a:p>
          <a:p>
            <a:pPr marL="0" indent="0">
              <a:buNone/>
            </a:pPr>
            <a:r>
              <a:rPr lang="cs-CZ" dirty="0" smtClean="0">
                <a:latin typeface="Times New Roman" panose="02020603050405020304" pitchFamily="18" charset="0"/>
                <a:cs typeface="Times New Roman" panose="02020603050405020304" pitchFamily="18" charset="0"/>
              </a:rPr>
              <a:t>jen nemít od tebe nebeské záře zdání;</a:t>
            </a:r>
          </a:p>
          <a:p>
            <a:pPr marL="0" indent="0">
              <a:buNone/>
            </a:pPr>
            <a:r>
              <a:rPr lang="cs-CZ" dirty="0" smtClean="0">
                <a:latin typeface="Times New Roman" panose="02020603050405020304" pitchFamily="18" charset="0"/>
                <a:cs typeface="Times New Roman" panose="02020603050405020304" pitchFamily="18" charset="0"/>
              </a:rPr>
              <a:t>Rozumem zve ji, což mu znamená, </a:t>
            </a:r>
          </a:p>
          <a:p>
            <a:pPr marL="0" indent="0">
              <a:buNone/>
            </a:pPr>
            <a:r>
              <a:rPr lang="cs-CZ" dirty="0" smtClean="0">
                <a:latin typeface="Times New Roman" panose="02020603050405020304" pitchFamily="18" charset="0"/>
                <a:cs typeface="Times New Roman" panose="02020603050405020304" pitchFamily="18" charset="0"/>
              </a:rPr>
              <a:t>Že smí být </a:t>
            </a:r>
            <a:r>
              <a:rPr lang="cs-CZ" dirty="0" err="1" smtClean="0">
                <a:latin typeface="Times New Roman" panose="02020603050405020304" pitchFamily="18" charset="0"/>
                <a:cs typeface="Times New Roman" panose="02020603050405020304" pitchFamily="18" charset="0"/>
              </a:rPr>
              <a:t>zvěrštější</a:t>
            </a:r>
            <a:r>
              <a:rPr lang="cs-CZ" dirty="0" smtClean="0">
                <a:latin typeface="Times New Roman" panose="02020603050405020304" pitchFamily="18" charset="0"/>
                <a:cs typeface="Times New Roman" panose="02020603050405020304" pitchFamily="18" charset="0"/>
              </a:rPr>
              <a:t> než zvířena.“</a:t>
            </a:r>
          </a:p>
          <a:p>
            <a:pPr marL="0" indent="0">
              <a:buNone/>
            </a:pPr>
            <a:endParaRPr lang="cs-CZ" dirty="0" smtClean="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Mefistofeles k Bohu v Goethově </a:t>
            </a:r>
            <a:r>
              <a:rPr lang="cs-CZ" dirty="0" smtClean="0">
                <a:latin typeface="Times New Roman" panose="02020603050405020304" pitchFamily="18" charset="0"/>
                <a:cs typeface="Times New Roman" panose="02020603050405020304" pitchFamily="18" charset="0"/>
              </a:rPr>
              <a:t>Faustovi</a:t>
            </a:r>
            <a:endParaRPr lang="cs-CZ" dirty="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Goethe, </a:t>
            </a:r>
            <a:r>
              <a:rPr lang="cs-CZ" i="1" dirty="0" smtClean="0">
                <a:latin typeface="Times New Roman" panose="02020603050405020304" pitchFamily="18" charset="0"/>
                <a:cs typeface="Times New Roman" panose="02020603050405020304" pitchFamily="18" charset="0"/>
              </a:rPr>
              <a:t>Faust</a:t>
            </a:r>
            <a:r>
              <a:rPr lang="cs-CZ" dirty="0" smtClean="0">
                <a:latin typeface="Times New Roman" panose="02020603050405020304" pitchFamily="18" charset="0"/>
                <a:cs typeface="Times New Roman" panose="02020603050405020304" pitchFamily="18" charset="0"/>
              </a:rPr>
              <a:t>, přel. O. Fischer, Praha 1973, str. 19.</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851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Bůh raději neměl tvořit.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lstStyle/>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Nezrodit se vůbec</a:t>
            </a:r>
          </a:p>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Je pak moudrost největší;</a:t>
            </a:r>
          </a:p>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Kdo na svět přijde však, je druhá výhoda</a:t>
            </a:r>
          </a:p>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Co nejrychleji se vrátit</a:t>
            </a:r>
          </a:p>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Tam zas, odkud vzešel.</a:t>
            </a:r>
          </a:p>
          <a:p>
            <a:pPr marL="0" indent="0">
              <a:lnSpc>
                <a:spcPct val="100000"/>
              </a:lnSpc>
              <a:spcBef>
                <a:spcPts val="0"/>
              </a:spcBef>
              <a:buNone/>
            </a:pPr>
            <a:r>
              <a:rPr lang="cs-CZ" dirty="0" smtClean="0">
                <a:latin typeface="Times New Roman" panose="02020603050405020304" pitchFamily="18" charset="0"/>
                <a:cs typeface="Times New Roman" panose="02020603050405020304" pitchFamily="18" charset="0"/>
              </a:rPr>
              <a:t>Sofoklés, </a:t>
            </a:r>
            <a:r>
              <a:rPr lang="cs-CZ" i="1" dirty="0" err="1" smtClean="0">
                <a:latin typeface="Times New Roman" panose="02020603050405020304" pitchFamily="18" charset="0"/>
                <a:cs typeface="Times New Roman" panose="02020603050405020304" pitchFamily="18" charset="0"/>
              </a:rPr>
              <a:t>Oidipús</a:t>
            </a:r>
            <a:r>
              <a:rPr lang="cs-CZ" i="1" dirty="0" smtClean="0">
                <a:latin typeface="Times New Roman" panose="02020603050405020304" pitchFamily="18" charset="0"/>
                <a:cs typeface="Times New Roman" panose="02020603050405020304" pitchFamily="18" charset="0"/>
              </a:rPr>
              <a:t> na Kolónu</a:t>
            </a:r>
          </a:p>
          <a:p>
            <a:pPr marL="0" indent="0">
              <a:lnSpc>
                <a:spcPct val="100000"/>
              </a:lnSpc>
              <a:spcBef>
                <a:spcPts val="0"/>
              </a:spcBef>
              <a:buNone/>
            </a:pPr>
            <a:endParaRPr lang="cs-CZ" i="1"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62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Gottfried Wilhelm Leibniz (1646-1716)</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normAutofit/>
          </a:bodyPr>
          <a:lstStyle/>
          <a:p>
            <a:pPr marL="0" indent="0" algn="just">
              <a:buNone/>
            </a:pPr>
            <a:r>
              <a:rPr lang="cs-CZ" dirty="0" smtClean="0">
                <a:latin typeface="Times New Roman" panose="02020603050405020304" pitchFamily="18" charset="0"/>
                <a:cs typeface="Times New Roman" panose="02020603050405020304" pitchFamily="18" charset="0"/>
              </a:rPr>
              <a:t>V roce 1710 publikoval Leibniz </a:t>
            </a:r>
            <a:r>
              <a:rPr lang="cs-CZ" i="1" dirty="0" err="1" smtClean="0">
                <a:latin typeface="Times New Roman" panose="02020603050405020304" pitchFamily="18" charset="0"/>
                <a:cs typeface="Times New Roman" panose="02020603050405020304" pitchFamily="18" charset="0"/>
              </a:rPr>
              <a:t>Theodiceu</a:t>
            </a:r>
            <a:r>
              <a:rPr lang="cs-CZ" dirty="0" smtClean="0">
                <a:latin typeface="Times New Roman" panose="02020603050405020304" pitchFamily="18" charset="0"/>
                <a:cs typeface="Times New Roman" panose="02020603050405020304" pitchFamily="18" charset="0"/>
              </a:rPr>
              <a:t>, jedinou knihu, která vyšla během jeho života. Tím se stává autorem slova „</a:t>
            </a:r>
            <a:r>
              <a:rPr lang="cs-CZ" dirty="0" err="1" smtClean="0">
                <a:latin typeface="Times New Roman" panose="02020603050405020304" pitchFamily="18" charset="0"/>
                <a:cs typeface="Times New Roman" panose="02020603050405020304" pitchFamily="18" charset="0"/>
              </a:rPr>
              <a:t>théodicée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je snaha o obhájení Boha tváří v tvář zlu, tedy je to snaha vyvinit Boha z podezření spáchání zločinu proti lidskosti (neb celé pokolení trpí).</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2526" y="1825623"/>
            <a:ext cx="3788064" cy="4011757"/>
          </a:xfrm>
          <a:prstGeom prst="rect">
            <a:avLst/>
          </a:prstGeom>
        </p:spPr>
      </p:pic>
    </p:spTree>
    <p:extLst>
      <p:ext uri="{BB962C8B-B14F-4D97-AF65-F5344CB8AC3E}">
        <p14:creationId xmlns:p14="http://schemas.microsoft.com/office/powerpoint/2010/main" val="3466228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Schopenhauer: Tento svět je nejhorší ze všech možných.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77500" lnSpcReduction="20000"/>
          </a:bodyPr>
          <a:lstStyle/>
          <a:p>
            <a:pPr marL="0" indent="0" algn="just">
              <a:lnSpc>
                <a:spcPct val="100000"/>
              </a:lnSpc>
              <a:spcBef>
                <a:spcPts val="0"/>
              </a:spcBef>
              <a:buNone/>
            </a:pPr>
            <a:r>
              <a:rPr lang="cs-CZ" dirty="0" smtClean="0">
                <a:latin typeface="Times New Roman" panose="02020603050405020304" pitchFamily="18" charset="0"/>
                <a:cs typeface="Times New Roman" panose="02020603050405020304" pitchFamily="18" charset="0"/>
              </a:rPr>
              <a:t>Dokonce </a:t>
            </a:r>
            <a:r>
              <a:rPr lang="cs-CZ" dirty="0">
                <a:latin typeface="Times New Roman" panose="02020603050405020304" pitchFamily="18" charset="0"/>
                <a:cs typeface="Times New Roman" panose="02020603050405020304" pitchFamily="18" charset="0"/>
              </a:rPr>
              <a:t>lze proti násilným sofistickým důkazům </a:t>
            </a:r>
            <a:r>
              <a:rPr lang="cs-CZ" i="1" dirty="0">
                <a:latin typeface="Times New Roman" panose="02020603050405020304" pitchFamily="18" charset="0"/>
                <a:cs typeface="Times New Roman" panose="02020603050405020304" pitchFamily="18" charset="0"/>
              </a:rPr>
              <a:t>Leibnizovým</a:t>
            </a:r>
            <a:r>
              <a:rPr lang="cs-CZ" dirty="0">
                <a:latin typeface="Times New Roman" panose="02020603050405020304" pitchFamily="18" charset="0"/>
                <a:cs typeface="Times New Roman" panose="02020603050405020304" pitchFamily="18" charset="0"/>
              </a:rPr>
              <a:t>… postavit vážně a čestně důkaz, že je nejhorší ze všech možných</a:t>
            </a:r>
            <a:r>
              <a:rPr lang="cs-CZ" dirty="0" smtClean="0">
                <a:latin typeface="Times New Roman" panose="02020603050405020304" pitchFamily="18" charset="0"/>
                <a:cs typeface="Times New Roman" panose="02020603050405020304" pitchFamily="18" charset="0"/>
              </a:rPr>
              <a:t>. Neboť možné neznamená to, co si někdo může vyfantazírovat, nýbrž co skutečně může existovat a trvat. Je-li tento svět zařízen tak, jak musel být, aby se stejnou nutností mohl trvat, pak kdyby byl ještě o trochu horší, mohl by již netrvat. Tedy nemůže být horší, protože by nemohl trvat, a tedy je mezi všemi možnými nejhorší…. Velmi mírné zvýšení teploty by vysušilo všechny řeky a prameny. Zvířata toho dostala na orgánech a silách přesně tolik, co postačí k jejich sebezáchově a k výživě potomstva za největšího vypětí. Proto když zvíře ztratí jeden úd, musí nutně zahynout. Dokonce i co se týče lidstva, které má tak mocné nástroje v rozvažování a rozumu, žije devět desetin v neustálém boji s nedostatkem, stále na pokraji záhuby, nad kterou vším úsilím balancuje. Tedy jak ve stavu celku, tak i v každé jednotlivé bytosti jsou na chlup a skrovně dány podmínky, ale nic nadto: proto individuální život neustále bojuje o existenci a na každém kroku mu hrozí zánik.</a:t>
            </a:r>
          </a:p>
          <a:p>
            <a:pPr marL="0" indent="0" algn="just">
              <a:lnSpc>
                <a:spcPct val="100000"/>
              </a:lnSpc>
              <a:spcBef>
                <a:spcPts val="0"/>
              </a:spcBef>
              <a:buNone/>
            </a:pPr>
            <a:r>
              <a:rPr lang="cs-CZ" dirty="0" smtClean="0">
                <a:latin typeface="Times New Roman" panose="02020603050405020304" pitchFamily="18" charset="0"/>
                <a:cs typeface="Times New Roman" panose="02020603050405020304" pitchFamily="18" charset="0"/>
              </a:rPr>
              <a:t>Schopenhauer, </a:t>
            </a:r>
            <a:r>
              <a:rPr lang="cs-CZ" i="1" dirty="0" smtClean="0">
                <a:latin typeface="Times New Roman" panose="02020603050405020304" pitchFamily="18" charset="0"/>
                <a:cs typeface="Times New Roman" panose="02020603050405020304" pitchFamily="18" charset="0"/>
              </a:rPr>
              <a:t>Svět jako vůle a představa</a:t>
            </a:r>
            <a:r>
              <a:rPr lang="cs-CZ" dirty="0" smtClean="0">
                <a:latin typeface="Times New Roman" panose="02020603050405020304" pitchFamily="18" charset="0"/>
                <a:cs typeface="Times New Roman" panose="02020603050405020304" pitchFamily="18" charset="0"/>
              </a:rPr>
              <a:t>, II, přel. M. Váňa, Pelhřimov 1997, str. 430.</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305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smtClean="0">
                <a:latin typeface="Times New Roman" panose="02020603050405020304" pitchFamily="18" charset="0"/>
                <a:cs typeface="Times New Roman" panose="02020603050405020304" pitchFamily="18" charset="0"/>
              </a:rPr>
              <a:t>Dva výrazné rysy, na které kriticky i pozitivně navazovali další myslitelé</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Kriticky: utrpení jednotlivce – Leibniz neposkytuje odpověď na existenciální otázku. </a:t>
            </a:r>
          </a:p>
          <a:p>
            <a:pPr marL="0" indent="0" algn="just">
              <a:buNone/>
            </a:pPr>
            <a:r>
              <a:rPr lang="cs-CZ" dirty="0" smtClean="0">
                <a:latin typeface="Times New Roman" panose="02020603050405020304" pitchFamily="18" charset="0"/>
                <a:cs typeface="Times New Roman" panose="02020603050405020304" pitchFamily="18" charset="0"/>
              </a:rPr>
              <a:t>Pozitivně: Rozum je v Leibnizově pojetí nadřazen Bohu (Bůh jedná podle </a:t>
            </a:r>
            <a:r>
              <a:rPr lang="cs-CZ" smtClean="0">
                <a:latin typeface="Times New Roman" panose="02020603050405020304" pitchFamily="18" charset="0"/>
                <a:cs typeface="Times New Roman" panose="02020603050405020304" pitchFamily="18" charset="0"/>
              </a:rPr>
              <a:t>zákonů rozumu, </a:t>
            </a:r>
            <a:r>
              <a:rPr lang="cs-CZ" dirty="0" smtClean="0">
                <a:latin typeface="Times New Roman" panose="02020603050405020304" pitchFamily="18" charset="0"/>
                <a:cs typeface="Times New Roman" panose="02020603050405020304" pitchFamily="18" charset="0"/>
              </a:rPr>
              <a:t>nemůže jednat jinak, protože v tom případě by byl podle Leibnize svémocný tyran a my bychom jej </a:t>
            </a:r>
            <a:r>
              <a:rPr lang="cs-CZ" smtClean="0">
                <a:latin typeface="Times New Roman" panose="02020603050405020304" pitchFamily="18" charset="0"/>
                <a:cs typeface="Times New Roman" panose="02020603050405020304" pitchFamily="18" charset="0"/>
              </a:rPr>
              <a:t>nemohli milovat), </a:t>
            </a:r>
            <a:r>
              <a:rPr lang="cs-CZ" dirty="0" smtClean="0">
                <a:latin typeface="Times New Roman" panose="02020603050405020304" pitchFamily="18" charset="0"/>
                <a:cs typeface="Times New Roman" panose="02020603050405020304" pitchFamily="18" charset="0"/>
              </a:rPr>
              <a:t>tudíž následující myslitelé jako např. Hegel se Boha jako transcendentní osoby postupně zbavují.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86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Alexander Pope: On Man (1734)</a:t>
            </a:r>
            <a:endParaRPr lang="cs-CZ" dirty="0"/>
          </a:p>
        </p:txBody>
      </p:sp>
      <p:sp>
        <p:nvSpPr>
          <p:cNvPr id="3" name="Zástupný symbol pro obsah 2"/>
          <p:cNvSpPr>
            <a:spLocks noGrp="1"/>
          </p:cNvSpPr>
          <p:nvPr>
            <p:ph idx="1"/>
          </p:nvPr>
        </p:nvSpPr>
        <p:spPr/>
        <p:txBody>
          <a:bodyPr numCol="2">
            <a:normAutofit/>
          </a:bodyPr>
          <a:lstStyle/>
          <a:p>
            <a:pPr marL="0" indent="0" algn="just">
              <a:buNone/>
            </a:pPr>
            <a:r>
              <a:rPr lang="en-AU" sz="2400" dirty="0" smtClean="0">
                <a:latin typeface="Times New Roman" panose="02020603050405020304" pitchFamily="18" charset="0"/>
                <a:cs typeface="Times New Roman" panose="02020603050405020304" pitchFamily="18" charset="0"/>
              </a:rPr>
              <a:t>All Nature is but Art, unknown to thee,</a:t>
            </a:r>
          </a:p>
          <a:p>
            <a:pPr marL="0" indent="0" algn="just">
              <a:buNone/>
            </a:pPr>
            <a:r>
              <a:rPr lang="en-AU" sz="2400" dirty="0" smtClean="0">
                <a:latin typeface="Times New Roman" panose="02020603050405020304" pitchFamily="18" charset="0"/>
                <a:cs typeface="Times New Roman" panose="02020603050405020304" pitchFamily="18" charset="0"/>
              </a:rPr>
              <a:t>All Chance, Direction, which thou canst not see,</a:t>
            </a:r>
          </a:p>
          <a:p>
            <a:pPr marL="0" indent="0" algn="just">
              <a:buNone/>
            </a:pPr>
            <a:r>
              <a:rPr lang="en-AU" sz="2400" dirty="0" smtClean="0">
                <a:latin typeface="Times New Roman" panose="02020603050405020304" pitchFamily="18" charset="0"/>
                <a:cs typeface="Times New Roman" panose="02020603050405020304" pitchFamily="18" charset="0"/>
              </a:rPr>
              <a:t>All Discord, Harmony not un</a:t>
            </a:r>
            <a:r>
              <a:rPr lang="cs-CZ" sz="2400" dirty="0">
                <a:latin typeface="Times New Roman" panose="02020603050405020304" pitchFamily="18" charset="0"/>
                <a:cs typeface="Times New Roman" panose="02020603050405020304" pitchFamily="18" charset="0"/>
              </a:rPr>
              <a:t>d</a:t>
            </a:r>
            <a:r>
              <a:rPr lang="en-AU" sz="2400" dirty="0" err="1" smtClean="0">
                <a:latin typeface="Times New Roman" panose="02020603050405020304" pitchFamily="18" charset="0"/>
                <a:cs typeface="Times New Roman" panose="02020603050405020304" pitchFamily="18" charset="0"/>
              </a:rPr>
              <a:t>erstood</a:t>
            </a:r>
            <a:r>
              <a:rPr lang="en-AU" sz="2400" dirty="0" smtClean="0">
                <a:latin typeface="Times New Roman" panose="02020603050405020304" pitchFamily="18" charset="0"/>
                <a:cs typeface="Times New Roman" panose="02020603050405020304" pitchFamily="18" charset="0"/>
              </a:rPr>
              <a:t>,</a:t>
            </a:r>
          </a:p>
          <a:p>
            <a:pPr marL="0" indent="0" algn="just">
              <a:buNone/>
            </a:pPr>
            <a:r>
              <a:rPr lang="en-AU" sz="2400" dirty="0" smtClean="0">
                <a:latin typeface="Times New Roman" panose="02020603050405020304" pitchFamily="18" charset="0"/>
                <a:cs typeface="Times New Roman" panose="02020603050405020304" pitchFamily="18" charset="0"/>
              </a:rPr>
              <a:t>All Partial Evil, universal Good:</a:t>
            </a:r>
          </a:p>
          <a:p>
            <a:pPr marL="0" indent="0" algn="just">
              <a:buNone/>
            </a:pPr>
            <a:r>
              <a:rPr lang="en-AU" sz="2400" dirty="0" smtClean="0">
                <a:latin typeface="Times New Roman" panose="02020603050405020304" pitchFamily="18" charset="0"/>
                <a:cs typeface="Times New Roman" panose="02020603050405020304" pitchFamily="18" charset="0"/>
              </a:rPr>
              <a:t>An</a:t>
            </a:r>
            <a:r>
              <a:rPr lang="cs-CZ" sz="2400" dirty="0" smtClean="0">
                <a:latin typeface="Times New Roman" panose="02020603050405020304" pitchFamily="18" charset="0"/>
                <a:cs typeface="Times New Roman" panose="02020603050405020304" pitchFamily="18" charset="0"/>
              </a:rPr>
              <a:t>d</a:t>
            </a:r>
            <a:r>
              <a:rPr lang="en-AU" sz="2400" dirty="0" smtClean="0">
                <a:latin typeface="Times New Roman" panose="02020603050405020304" pitchFamily="18" charset="0"/>
                <a:cs typeface="Times New Roman" panose="02020603050405020304" pitchFamily="18" charset="0"/>
              </a:rPr>
              <a:t> in spite of Pride, in erring Reason</a:t>
            </a:r>
            <a:r>
              <a:rPr lang="cs-CZ" sz="2400" dirty="0" smtClean="0">
                <a:latin typeface="Times New Roman" panose="02020603050405020304" pitchFamily="18" charset="0"/>
                <a:cs typeface="Times New Roman" panose="02020603050405020304" pitchFamily="18" charset="0"/>
              </a:rPr>
              <a:t>‘</a:t>
            </a:r>
            <a:r>
              <a:rPr lang="en-AU" sz="2400" dirty="0" smtClean="0">
                <a:latin typeface="Times New Roman" panose="02020603050405020304" pitchFamily="18" charset="0"/>
                <a:cs typeface="Times New Roman" panose="02020603050405020304" pitchFamily="18" charset="0"/>
              </a:rPr>
              <a:t>s spite, </a:t>
            </a:r>
          </a:p>
          <a:p>
            <a:pPr marL="0" indent="0" algn="just">
              <a:buNone/>
            </a:pPr>
            <a:r>
              <a:rPr lang="en-AU" sz="2400" dirty="0" smtClean="0">
                <a:latin typeface="Times New Roman" panose="02020603050405020304" pitchFamily="18" charset="0"/>
                <a:cs typeface="Times New Roman" panose="02020603050405020304" pitchFamily="18" charset="0"/>
              </a:rPr>
              <a:t>One truth is clear, whatever is, is right</a:t>
            </a:r>
            <a:r>
              <a:rPr lang="en-AU" dirty="0" smtClean="0">
                <a:latin typeface="Times New Roman" panose="02020603050405020304" pitchFamily="18" charset="0"/>
                <a:cs typeface="Times New Roman" panose="02020603050405020304" pitchFamily="18" charset="0"/>
              </a:rPr>
              <a:t>.</a:t>
            </a:r>
          </a:p>
          <a:p>
            <a:pPr marL="0" indent="0" algn="just">
              <a:buNone/>
            </a:pPr>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endParaRPr lang="cs-CZ" dirty="0" smtClean="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399" y="1690688"/>
            <a:ext cx="3657599" cy="4331854"/>
          </a:xfrm>
          <a:prstGeom prst="rect">
            <a:avLst/>
          </a:prstGeom>
        </p:spPr>
      </p:pic>
    </p:spTree>
    <p:extLst>
      <p:ext uri="{BB962C8B-B14F-4D97-AF65-F5344CB8AC3E}">
        <p14:creationId xmlns:p14="http://schemas.microsoft.com/office/powerpoint/2010/main" val="101121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Leibnizovo </a:t>
            </a:r>
            <a:r>
              <a:rPr lang="cs-CZ" dirty="0" err="1" smtClean="0">
                <a:latin typeface="Times New Roman" panose="02020603050405020304" pitchFamily="18" charset="0"/>
                <a:cs typeface="Times New Roman" panose="02020603050405020304" pitchFamily="18" charset="0"/>
              </a:rPr>
              <a:t>sebepochopení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„Začínám jako filosof, ale končím jako theolog. Jedním z mých stěžejních principů je, že se nic neděje bez důvodu. To je filosofický princip. Avšak v samých základech mé filosofie netkví nic jiného než přitakání božské moudrosti, ač tu nezmiňuji na prvním místě.“</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37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Dva labyrinty: zlo a nekonečno</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„Jsou </a:t>
            </a:r>
            <a:r>
              <a:rPr lang="cs-CZ" dirty="0">
                <a:latin typeface="Times New Roman" panose="02020603050405020304" pitchFamily="18" charset="0"/>
                <a:cs typeface="Times New Roman" panose="02020603050405020304" pitchFamily="18" charset="0"/>
              </a:rPr>
              <a:t>dva známé labyrinty, v nichž náš rozum velmi často </a:t>
            </a:r>
            <a:r>
              <a:rPr lang="cs-CZ" dirty="0" smtClean="0">
                <a:latin typeface="Times New Roman" panose="02020603050405020304" pitchFamily="18" charset="0"/>
                <a:cs typeface="Times New Roman" panose="02020603050405020304" pitchFamily="18" charset="0"/>
              </a:rPr>
              <a:t>zbloudí. První se týká velké otázky </a:t>
            </a:r>
            <a:r>
              <a:rPr lang="cs-CZ" i="1" dirty="0" smtClean="0">
                <a:latin typeface="Times New Roman" panose="02020603050405020304" pitchFamily="18" charset="0"/>
                <a:cs typeface="Times New Roman" panose="02020603050405020304" pitchFamily="18" charset="0"/>
              </a:rPr>
              <a:t>svobody </a:t>
            </a:r>
            <a:r>
              <a:rPr lang="cs-CZ" dirty="0" smtClean="0">
                <a:latin typeface="Times New Roman" panose="02020603050405020304" pitchFamily="18" charset="0"/>
                <a:cs typeface="Times New Roman" panose="02020603050405020304" pitchFamily="18" charset="0"/>
              </a:rPr>
              <a:t>a </a:t>
            </a:r>
            <a:r>
              <a:rPr lang="cs-CZ" i="1" dirty="0" smtClean="0">
                <a:latin typeface="Times New Roman" panose="02020603050405020304" pitchFamily="18" charset="0"/>
                <a:cs typeface="Times New Roman" panose="02020603050405020304" pitchFamily="18" charset="0"/>
              </a:rPr>
              <a:t>nutnosti</a:t>
            </a:r>
            <a:r>
              <a:rPr lang="cs-CZ" dirty="0" smtClean="0">
                <a:latin typeface="Times New Roman" panose="02020603050405020304" pitchFamily="18" charset="0"/>
                <a:cs typeface="Times New Roman" panose="02020603050405020304" pitchFamily="18" charset="0"/>
              </a:rPr>
              <a:t>, zejména pokud jde o </a:t>
            </a:r>
            <a:r>
              <a:rPr lang="cs-CZ" dirty="0">
                <a:latin typeface="Times New Roman" panose="02020603050405020304" pitchFamily="18" charset="0"/>
                <a:cs typeface="Times New Roman" panose="02020603050405020304" pitchFamily="18" charset="0"/>
              </a:rPr>
              <a:t>vytváření a původ zla. Druhý </a:t>
            </a:r>
            <a:r>
              <a:rPr lang="cs-CZ" i="1" dirty="0">
                <a:latin typeface="Times New Roman" panose="02020603050405020304" pitchFamily="18" charset="0"/>
                <a:cs typeface="Times New Roman" panose="02020603050405020304" pitchFamily="18" charset="0"/>
              </a:rPr>
              <a:t>záleží </a:t>
            </a:r>
            <a:r>
              <a:rPr lang="cs-CZ" dirty="0">
                <a:latin typeface="Times New Roman" panose="02020603050405020304" pitchFamily="18" charset="0"/>
                <a:cs typeface="Times New Roman" panose="02020603050405020304" pitchFamily="18" charset="0"/>
              </a:rPr>
              <a:t>v diskusi o </a:t>
            </a:r>
            <a:r>
              <a:rPr lang="cs-CZ" i="1" dirty="0">
                <a:latin typeface="Times New Roman" panose="02020603050405020304" pitchFamily="18" charset="0"/>
                <a:cs typeface="Times New Roman" panose="02020603050405020304" pitchFamily="18" charset="0"/>
              </a:rPr>
              <a:t>kontinuitě </a:t>
            </a:r>
            <a:r>
              <a:rPr lang="cs-CZ" dirty="0">
                <a:latin typeface="Times New Roman" panose="02020603050405020304" pitchFamily="18" charset="0"/>
                <a:cs typeface="Times New Roman" panose="02020603050405020304" pitchFamily="18" charset="0"/>
              </a:rPr>
              <a:t>a </a:t>
            </a:r>
            <a:r>
              <a:rPr lang="cs-CZ" i="1" dirty="0" smtClean="0">
                <a:latin typeface="Times New Roman" panose="02020603050405020304" pitchFamily="18" charset="0"/>
                <a:cs typeface="Times New Roman" panose="02020603050405020304" pitchFamily="18" charset="0"/>
              </a:rPr>
              <a:t>nedělitelných věcech</a:t>
            </a:r>
            <a:r>
              <a:rPr lang="cs-CZ" dirty="0">
                <a:latin typeface="Times New Roman" panose="02020603050405020304" pitchFamily="18" charset="0"/>
                <a:cs typeface="Times New Roman" panose="02020603050405020304" pitchFamily="18" charset="0"/>
              </a:rPr>
              <a:t>, které se zdají být jejími prvky, s čímž úzce </a:t>
            </a:r>
            <a:r>
              <a:rPr lang="cs-CZ" dirty="0" smtClean="0">
                <a:latin typeface="Times New Roman" panose="02020603050405020304" pitchFamily="18" charset="0"/>
                <a:cs typeface="Times New Roman" panose="02020603050405020304" pitchFamily="18" charset="0"/>
              </a:rPr>
              <a:t>souvisí problém </a:t>
            </a:r>
            <a:r>
              <a:rPr lang="cs-CZ" i="1" dirty="0">
                <a:latin typeface="Times New Roman" panose="02020603050405020304" pitchFamily="18" charset="0"/>
                <a:cs typeface="Times New Roman" panose="02020603050405020304" pitchFamily="18" charset="0"/>
              </a:rPr>
              <a:t>nekonečna</a:t>
            </a:r>
            <a:r>
              <a:rPr lang="cs-CZ" dirty="0">
                <a:latin typeface="Times New Roman" panose="02020603050405020304" pitchFamily="18" charset="0"/>
                <a:cs typeface="Times New Roman" panose="02020603050405020304" pitchFamily="18" charset="0"/>
              </a:rPr>
              <a:t>. První labyrint znepokojuje téměř celé </a:t>
            </a:r>
            <a:r>
              <a:rPr lang="cs-CZ" dirty="0" smtClean="0">
                <a:latin typeface="Times New Roman" panose="02020603050405020304" pitchFamily="18" charset="0"/>
                <a:cs typeface="Times New Roman" panose="02020603050405020304" pitchFamily="18" charset="0"/>
              </a:rPr>
              <a:t>lidstvo, zatímco </a:t>
            </a:r>
            <a:r>
              <a:rPr lang="cs-CZ" dirty="0">
                <a:latin typeface="Times New Roman" panose="02020603050405020304" pitchFamily="18" charset="0"/>
                <a:cs typeface="Times New Roman" panose="02020603050405020304" pitchFamily="18" charset="0"/>
              </a:rPr>
              <a:t>druhým se zabývají jen filosofové. </a:t>
            </a:r>
            <a:r>
              <a:rPr lang="cs-CZ" dirty="0" smtClean="0">
                <a:latin typeface="Times New Roman" panose="02020603050405020304" pitchFamily="18" charset="0"/>
                <a:cs typeface="Times New Roman" panose="02020603050405020304" pitchFamily="18" charset="0"/>
              </a:rPr>
              <a:t>… Avšak zatímco poznání </a:t>
            </a:r>
            <a:r>
              <a:rPr lang="cs-CZ" dirty="0">
                <a:latin typeface="Times New Roman" panose="02020603050405020304" pitchFamily="18" charset="0"/>
                <a:cs typeface="Times New Roman" panose="02020603050405020304" pitchFamily="18" charset="0"/>
              </a:rPr>
              <a:t>kontinuity je důležité pro teoretické myšlení, poznání </a:t>
            </a:r>
            <a:r>
              <a:rPr lang="cs-CZ" dirty="0" smtClean="0">
                <a:latin typeface="Times New Roman" panose="02020603050405020304" pitchFamily="18" charset="0"/>
                <a:cs typeface="Times New Roman" panose="02020603050405020304" pitchFamily="18" charset="0"/>
              </a:rPr>
              <a:t>nutnosti je </a:t>
            </a:r>
            <a:r>
              <a:rPr lang="cs-CZ" i="1" dirty="0">
                <a:latin typeface="Times New Roman" panose="02020603050405020304" pitchFamily="18" charset="0"/>
                <a:cs typeface="Times New Roman" panose="02020603050405020304" pitchFamily="18" charset="0"/>
              </a:rPr>
              <a:t>neméně důležité pro praxi</a:t>
            </a:r>
            <a:r>
              <a:rPr lang="cs-CZ" dirty="0">
                <a:latin typeface="Times New Roman" panose="02020603050405020304" pitchFamily="18" charset="0"/>
                <a:cs typeface="Times New Roman" panose="02020603050405020304" pitchFamily="18" charset="0"/>
              </a:rPr>
              <a:t>, a právě to také bude – společně </a:t>
            </a:r>
            <a:r>
              <a:rPr lang="cs-CZ" dirty="0" smtClean="0">
                <a:latin typeface="Times New Roman" panose="02020603050405020304" pitchFamily="18" charset="0"/>
                <a:cs typeface="Times New Roman" panose="02020603050405020304" pitchFamily="18" charset="0"/>
              </a:rPr>
              <a:t>se souvisejícími </a:t>
            </a:r>
            <a:r>
              <a:rPr lang="cs-CZ" dirty="0">
                <a:latin typeface="Times New Roman" panose="02020603050405020304" pitchFamily="18" charset="0"/>
                <a:cs typeface="Times New Roman" panose="02020603050405020304" pitchFamily="18" charset="0"/>
              </a:rPr>
              <a:t>otázkami svobody člověka a spravedlnosti Boha </a:t>
            </a:r>
            <a:r>
              <a:rPr lang="cs-CZ" dirty="0" smtClean="0">
                <a:latin typeface="Times New Roman" panose="02020603050405020304" pitchFamily="18" charset="0"/>
                <a:cs typeface="Times New Roman" panose="02020603050405020304" pitchFamily="18" charset="0"/>
              </a:rPr>
              <a:t>– předmětem </a:t>
            </a:r>
            <a:r>
              <a:rPr lang="cs-CZ" dirty="0">
                <a:latin typeface="Times New Roman" panose="02020603050405020304" pitchFamily="18" charset="0"/>
                <a:cs typeface="Times New Roman" panose="02020603050405020304" pitchFamily="18" charset="0"/>
              </a:rPr>
              <a:t>tohoto pojednání</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Leibniz, </a:t>
            </a:r>
            <a:r>
              <a:rPr lang="cs-CZ" i="1"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str. 11.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9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„Provokatér“ </a:t>
            </a:r>
            <a:r>
              <a:rPr lang="cs-CZ" dirty="0" err="1" smtClean="0">
                <a:latin typeface="Times New Roman" panose="02020603050405020304" pitchFamily="18" charset="0"/>
                <a:cs typeface="Times New Roman" panose="02020603050405020304" pitchFamily="18" charset="0"/>
              </a:rPr>
              <a:t>Pierre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Bayle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normAutofit/>
          </a:bodyPr>
          <a:lstStyle/>
          <a:p>
            <a:pPr marL="0" indent="0" algn="just">
              <a:buNone/>
            </a:pPr>
            <a:r>
              <a:rPr lang="cs-CZ" sz="2400" dirty="0">
                <a:latin typeface="Times New Roman" panose="02020603050405020304" pitchFamily="18" charset="0"/>
                <a:cs typeface="Times New Roman" panose="02020603050405020304" pitchFamily="18" charset="0"/>
              </a:rPr>
              <a:t>Vyprovokován </a:t>
            </a:r>
            <a:r>
              <a:rPr lang="cs-CZ" sz="2400" dirty="0" smtClean="0">
                <a:latin typeface="Times New Roman" panose="02020603050405020304" pitchFamily="18" charset="0"/>
                <a:cs typeface="Times New Roman" panose="02020603050405020304" pitchFamily="18" charset="0"/>
              </a:rPr>
              <a:t>k </a:t>
            </a:r>
            <a:r>
              <a:rPr lang="cs-CZ" sz="2400" i="1" dirty="0" err="1" smtClean="0">
                <a:latin typeface="Times New Roman" panose="02020603050405020304" pitchFamily="18" charset="0"/>
                <a:cs typeface="Times New Roman" panose="02020603050405020304" pitchFamily="18" charset="0"/>
              </a:rPr>
              <a:t>Theodiceji</a:t>
            </a:r>
            <a:r>
              <a:rPr lang="cs-CZ" sz="2400" dirty="0" smtClean="0">
                <a:latin typeface="Times New Roman" panose="02020603050405020304" pitchFamily="18" charset="0"/>
                <a:cs typeface="Times New Roman" panose="02020603050405020304" pitchFamily="18" charset="0"/>
              </a:rPr>
              <a:t> je Leibniz mj</a:t>
            </a:r>
            <a:r>
              <a:rPr lang="cs-CZ" sz="2400" dirty="0">
                <a:latin typeface="Times New Roman" panose="02020603050405020304" pitchFamily="18" charset="0"/>
                <a:cs typeface="Times New Roman" panose="02020603050405020304" pitchFamily="18" charset="0"/>
              </a:rPr>
              <a:t>. Pierrem </a:t>
            </a:r>
            <a:r>
              <a:rPr lang="cs-CZ" sz="2400" dirty="0" err="1">
                <a:latin typeface="Times New Roman" panose="02020603050405020304" pitchFamily="18" charset="0"/>
                <a:cs typeface="Times New Roman" panose="02020603050405020304" pitchFamily="18" charset="0"/>
              </a:rPr>
              <a:t>Baylem</a:t>
            </a:r>
            <a:r>
              <a:rPr lang="cs-CZ" sz="2400" dirty="0">
                <a:latin typeface="Times New Roman" panose="02020603050405020304" pitchFamily="18" charset="0"/>
                <a:cs typeface="Times New Roman" panose="02020603050405020304" pitchFamily="18" charset="0"/>
              </a:rPr>
              <a:t>, podle kterého je privativní teorie nesmyslná, dobro lze stejně dobře pojmout jako absenci zla</a:t>
            </a:r>
            <a:r>
              <a:rPr lang="cs-CZ" sz="2400" dirty="0" smtClean="0">
                <a:latin typeface="Times New Roman" panose="02020603050405020304" pitchFamily="18" charset="0"/>
                <a:cs typeface="Times New Roman" panose="02020603050405020304" pitchFamily="18" charset="0"/>
              </a:rPr>
              <a:t>. Je přesvědčen, že člověk buď uvěří v boží zjevení, anebo jej rozum dovede k manicheismu. </a:t>
            </a:r>
          </a:p>
          <a:p>
            <a:pPr marL="0" indent="0" algn="just">
              <a:buNone/>
            </a:pPr>
            <a:r>
              <a:rPr lang="cs-CZ" sz="2400" dirty="0" smtClean="0">
                <a:latin typeface="Times New Roman" panose="02020603050405020304" pitchFamily="18" charset="0"/>
                <a:cs typeface="Times New Roman" panose="02020603050405020304" pitchFamily="18" charset="0"/>
              </a:rPr>
              <a:t>P</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Bayle</a:t>
            </a:r>
            <a:r>
              <a:rPr lang="cs-CZ" sz="2400"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Maniche‘ens</a:t>
            </a:r>
            <a:r>
              <a:rPr lang="cs-CZ" sz="2400" dirty="0">
                <a:latin typeface="Times New Roman" panose="02020603050405020304" pitchFamily="18" charset="0"/>
                <a:cs typeface="Times New Roman" panose="02020603050405020304" pitchFamily="18" charset="0"/>
              </a:rPr>
              <a:t>, in: </a:t>
            </a:r>
            <a:r>
              <a:rPr lang="cs-CZ" sz="2400" i="1" dirty="0" err="1">
                <a:latin typeface="Times New Roman" panose="02020603050405020304" pitchFamily="18" charset="0"/>
                <a:cs typeface="Times New Roman" panose="02020603050405020304" pitchFamily="18" charset="0"/>
              </a:rPr>
              <a:t>Choix</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d‘articles</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tirés</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du</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Dictionnaire</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Historique</a:t>
            </a:r>
            <a:r>
              <a:rPr lang="cs-CZ" sz="2400" i="1" dirty="0">
                <a:latin typeface="Times New Roman" panose="02020603050405020304" pitchFamily="18" charset="0"/>
                <a:cs typeface="Times New Roman" panose="02020603050405020304" pitchFamily="18" charset="0"/>
              </a:rPr>
              <a:t> et </a:t>
            </a:r>
            <a:r>
              <a:rPr lang="cs-CZ" sz="2400" i="1" dirty="0" err="1">
                <a:latin typeface="Times New Roman" panose="02020603050405020304" pitchFamily="18" charset="0"/>
                <a:cs typeface="Times New Roman" panose="02020603050405020304" pitchFamily="18" charset="0"/>
              </a:rPr>
              <a:t>Critique</a:t>
            </a:r>
            <a:r>
              <a:rPr lang="cs-CZ" sz="2400" dirty="0">
                <a:latin typeface="Times New Roman" panose="02020603050405020304" pitchFamily="18" charset="0"/>
                <a:cs typeface="Times New Roman" panose="02020603050405020304" pitchFamily="18" charset="0"/>
              </a:rPr>
              <a:t>, 1740, str. 704.</a:t>
            </a:r>
          </a:p>
          <a:p>
            <a:pPr marL="0" indent="0" algn="just">
              <a:buNone/>
            </a:pPr>
            <a:endParaRPr lang="cs-CZ" sz="2400" dirty="0">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1310" y="1690688"/>
            <a:ext cx="3717370" cy="4655127"/>
          </a:xfrm>
          <a:prstGeom prst="rect">
            <a:avLst/>
          </a:prstGeom>
        </p:spPr>
      </p:pic>
    </p:spTree>
    <p:extLst>
      <p:ext uri="{BB962C8B-B14F-4D97-AF65-F5344CB8AC3E}">
        <p14:creationId xmlns:p14="http://schemas.microsoft.com/office/powerpoint/2010/main" val="4166800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Základní problém všech </a:t>
            </a:r>
            <a:r>
              <a:rPr lang="cs-CZ" dirty="0" err="1" smtClean="0">
                <a:latin typeface="Times New Roman" panose="02020603050405020304" pitchFamily="18" charset="0"/>
                <a:cs typeface="Times New Roman" panose="02020603050405020304" pitchFamily="18" charset="0"/>
              </a:rPr>
              <a:t>theodicejí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lstStyle/>
          <a:p>
            <a:pPr marL="0" indent="0" algn="just">
              <a:buNone/>
            </a:pPr>
            <a:r>
              <a:rPr lang="cs-CZ" dirty="0" smtClean="0">
                <a:latin typeface="Times New Roman" panose="02020603050405020304" pitchFamily="18" charset="0"/>
                <a:cs typeface="Times New Roman" panose="02020603050405020304" pitchFamily="18" charset="0"/>
              </a:rPr>
              <a:t>David </a:t>
            </a:r>
            <a:r>
              <a:rPr lang="cs-CZ" dirty="0" err="1">
                <a:latin typeface="Times New Roman" panose="02020603050405020304" pitchFamily="18" charset="0"/>
                <a:cs typeface="Times New Roman" panose="02020603050405020304" pitchFamily="18" charset="0"/>
              </a:rPr>
              <a:t>Hume</a:t>
            </a:r>
            <a:r>
              <a:rPr lang="cs-CZ" dirty="0">
                <a:latin typeface="Times New Roman" panose="02020603050405020304" pitchFamily="18" charset="0"/>
                <a:cs typeface="Times New Roman" panose="02020603050405020304" pitchFamily="18" charset="0"/>
              </a:rPr>
              <a:t> v </a:t>
            </a:r>
            <a:r>
              <a:rPr lang="cs-CZ" i="1" dirty="0" smtClean="0">
                <a:latin typeface="Times New Roman" panose="02020603050405020304" pitchFamily="18" charset="0"/>
                <a:cs typeface="Times New Roman" panose="02020603050405020304" pitchFamily="18" charset="0"/>
              </a:rPr>
              <a:t>Dialozích o přirozeném  náboženství</a:t>
            </a:r>
            <a:r>
              <a:rPr lang="cs-CZ" dirty="0" smtClean="0">
                <a:latin typeface="Times New Roman" panose="02020603050405020304" pitchFamily="18" charset="0"/>
                <a:cs typeface="Times New Roman" panose="02020603050405020304" pitchFamily="18" charset="0"/>
              </a:rPr>
              <a:t>: „Je Bůh schopen zamezit zlu, ale nečiní tak? Pak je bezmocný. Je toho mocen, ale není ochoten tak činit? Pak je zlý. Je-li schopný zabránit zlu a je-li ochotný tak činit, odkud pak pochází zlo?“</a:t>
            </a:r>
            <a:endParaRPr lang="cs-CZ" dirty="0">
              <a:latin typeface="Times New Roman" panose="02020603050405020304" pitchFamily="18" charset="0"/>
              <a:cs typeface="Times New Roman" panose="02020603050405020304" pitchFamily="18" charset="0"/>
            </a:endParaRPr>
          </a:p>
          <a:p>
            <a:pPr marL="0" indent="0">
              <a:buNone/>
            </a:pPr>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598" y="1829481"/>
            <a:ext cx="3925455" cy="4562330"/>
          </a:xfrm>
          <a:prstGeom prst="rect">
            <a:avLst/>
          </a:prstGeom>
        </p:spPr>
      </p:pic>
    </p:spTree>
    <p:extLst>
      <p:ext uri="{BB962C8B-B14F-4D97-AF65-F5344CB8AC3E}">
        <p14:creationId xmlns:p14="http://schemas.microsoft.com/office/powerpoint/2010/main" val="117832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Modernost Leibnizovy </a:t>
            </a:r>
            <a:r>
              <a:rPr lang="cs-CZ" i="1" dirty="0" err="1" smtClean="0">
                <a:latin typeface="Times New Roman" panose="02020603050405020304" pitchFamily="18" charset="0"/>
                <a:cs typeface="Times New Roman" panose="02020603050405020304" pitchFamily="18" charset="0"/>
              </a:rPr>
              <a:t>Theodiceje</a:t>
            </a:r>
            <a:endParaRPr lang="cs-CZ"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a:bodyPr>
          <a:lstStyle/>
          <a:p>
            <a:pPr marL="0" indent="0" algn="just">
              <a:buNone/>
            </a:pPr>
            <a:r>
              <a:rPr lang="cs-CZ" dirty="0" smtClean="0">
                <a:latin typeface="Times New Roman" panose="02020603050405020304" pitchFamily="18" charset="0"/>
                <a:cs typeface="Times New Roman" panose="02020603050405020304" pitchFamily="18" charset="0"/>
              </a:rPr>
              <a:t>„Podobá </a:t>
            </a:r>
            <a:r>
              <a:rPr lang="cs-CZ" dirty="0">
                <a:latin typeface="Times New Roman" panose="02020603050405020304" pitchFamily="18" charset="0"/>
                <a:cs typeface="Times New Roman" panose="02020603050405020304" pitchFamily="18" charset="0"/>
              </a:rPr>
              <a:t>se to omylu slavného </a:t>
            </a:r>
            <a:r>
              <a:rPr lang="cs-CZ" dirty="0" smtClean="0">
                <a:latin typeface="Times New Roman" panose="02020603050405020304" pitchFamily="18" charset="0"/>
                <a:cs typeface="Times New Roman" panose="02020603050405020304" pitchFamily="18" charset="0"/>
              </a:rPr>
              <a:t>krále Alfonse Kastilského… </a:t>
            </a:r>
            <a:r>
              <a:rPr lang="cs-CZ" dirty="0">
                <a:latin typeface="Times New Roman" panose="02020603050405020304" pitchFamily="18" charset="0"/>
                <a:cs typeface="Times New Roman" panose="02020603050405020304" pitchFamily="18" charset="0"/>
              </a:rPr>
              <a:t>Tento kníže prý řekl, že kdyby ho byl Bůh při </a:t>
            </a:r>
            <a:r>
              <a:rPr lang="cs-CZ" dirty="0" smtClean="0">
                <a:latin typeface="Times New Roman" panose="02020603050405020304" pitchFamily="18" charset="0"/>
                <a:cs typeface="Times New Roman" panose="02020603050405020304" pitchFamily="18" charset="0"/>
              </a:rPr>
              <a:t>stvoření světa </a:t>
            </a:r>
            <a:r>
              <a:rPr lang="cs-CZ" dirty="0">
                <a:latin typeface="Times New Roman" panose="02020603050405020304" pitchFamily="18" charset="0"/>
                <a:cs typeface="Times New Roman" panose="02020603050405020304" pitchFamily="18" charset="0"/>
              </a:rPr>
              <a:t>požádal o radu, byl by mu dobře poradil. Zřejmě se mu </a:t>
            </a:r>
            <a:r>
              <a:rPr lang="cs-CZ" dirty="0" smtClean="0">
                <a:latin typeface="Times New Roman" panose="02020603050405020304" pitchFamily="18" charset="0"/>
                <a:cs typeface="Times New Roman" panose="02020603050405020304" pitchFamily="18" charset="0"/>
              </a:rPr>
              <a:t>nelíbil Ptolemaiův </a:t>
            </a:r>
            <a:r>
              <a:rPr lang="cs-CZ" dirty="0">
                <a:latin typeface="Times New Roman" panose="02020603050405020304" pitchFamily="18" charset="0"/>
                <a:cs typeface="Times New Roman" panose="02020603050405020304" pitchFamily="18" charset="0"/>
              </a:rPr>
              <a:t>systém světa, který tehdy převládal. Domníval se </a:t>
            </a:r>
            <a:r>
              <a:rPr lang="cs-CZ" dirty="0" smtClean="0">
                <a:latin typeface="Times New Roman" panose="02020603050405020304" pitchFamily="18" charset="0"/>
                <a:cs typeface="Times New Roman" panose="02020603050405020304" pitchFamily="18" charset="0"/>
              </a:rPr>
              <a:t>tedy, že </a:t>
            </a:r>
            <a:r>
              <a:rPr lang="cs-CZ" dirty="0">
                <a:latin typeface="Times New Roman" panose="02020603050405020304" pitchFamily="18" charset="0"/>
                <a:cs typeface="Times New Roman" panose="02020603050405020304" pitchFamily="18" charset="0"/>
              </a:rPr>
              <a:t>by bylo bývalo možné vytvořit něco uspořádanějšího, a v tom </a:t>
            </a:r>
            <a:r>
              <a:rPr lang="cs-CZ" dirty="0" smtClean="0">
                <a:latin typeface="Times New Roman" panose="02020603050405020304" pitchFamily="18" charset="0"/>
                <a:cs typeface="Times New Roman" panose="02020603050405020304" pitchFamily="18" charset="0"/>
              </a:rPr>
              <a:t>měl pravdu</a:t>
            </a:r>
            <a:r>
              <a:rPr lang="cs-CZ" dirty="0">
                <a:latin typeface="Times New Roman" panose="02020603050405020304" pitchFamily="18" charset="0"/>
                <a:cs typeface="Times New Roman" panose="02020603050405020304" pitchFamily="18" charset="0"/>
              </a:rPr>
              <a:t>. Kdyby však byl znal Koperníkův systém spolu s </a:t>
            </a:r>
            <a:r>
              <a:rPr lang="cs-CZ" dirty="0" smtClean="0">
                <a:latin typeface="Times New Roman" panose="02020603050405020304" pitchFamily="18" charset="0"/>
                <a:cs typeface="Times New Roman" panose="02020603050405020304" pitchFamily="18" charset="0"/>
              </a:rPr>
              <a:t>Keplerovými objevy</a:t>
            </a:r>
            <a:r>
              <a:rPr lang="cs-CZ" dirty="0">
                <a:latin typeface="Times New Roman" panose="02020603050405020304" pitchFamily="18" charset="0"/>
                <a:cs typeface="Times New Roman" panose="02020603050405020304" pitchFamily="18" charset="0"/>
              </a:rPr>
              <a:t>, jež byly v současné době obohaceny poznáním tíže </a:t>
            </a:r>
            <a:r>
              <a:rPr lang="cs-CZ" dirty="0" smtClean="0">
                <a:latin typeface="Times New Roman" panose="02020603050405020304" pitchFamily="18" charset="0"/>
                <a:cs typeface="Times New Roman" panose="02020603050405020304" pitchFamily="18" charset="0"/>
              </a:rPr>
              <a:t>planet, byl </a:t>
            </a:r>
            <a:r>
              <a:rPr lang="cs-CZ" dirty="0">
                <a:latin typeface="Times New Roman" panose="02020603050405020304" pitchFamily="18" charset="0"/>
                <a:cs typeface="Times New Roman" panose="02020603050405020304" pitchFamily="18" charset="0"/>
              </a:rPr>
              <a:t>by jistě uznal, že pravdivý systém je vymyšlen </a:t>
            </a:r>
            <a:r>
              <a:rPr lang="cs-CZ" dirty="0" smtClean="0">
                <a:latin typeface="Times New Roman" panose="02020603050405020304" pitchFamily="18" charset="0"/>
                <a:cs typeface="Times New Roman" panose="02020603050405020304" pitchFamily="18" charset="0"/>
              </a:rPr>
              <a:t>obdivuhodně.“</a:t>
            </a:r>
          </a:p>
          <a:p>
            <a:pPr marL="0" indent="0" algn="just">
              <a:buNone/>
            </a:pPr>
            <a:r>
              <a:rPr lang="cs-CZ" dirty="0" smtClean="0">
                <a:latin typeface="Times New Roman" panose="02020603050405020304" pitchFamily="18" charset="0"/>
                <a:cs typeface="Times New Roman" panose="02020603050405020304" pitchFamily="18" charset="0"/>
              </a:rPr>
              <a:t>Leibniz, </a:t>
            </a:r>
            <a:r>
              <a:rPr lang="cs-CZ" i="1"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str. 203.</a:t>
            </a:r>
            <a:endParaRPr lang="cs-CZ" dirty="0"/>
          </a:p>
          <a:p>
            <a:pPr marL="0" indent="0">
              <a:buNone/>
            </a:pPr>
            <a:r>
              <a:rPr lang="cs-CZ" dirty="0" smtClean="0">
                <a:latin typeface="Times New Roman" panose="02020603050405020304" pitchFamily="18" charset="0"/>
                <a:cs typeface="Times New Roman" panose="02020603050405020304" pitchFamily="18" charset="0"/>
              </a:rPr>
              <a:t>„Poté, co jsme zjistili, jak obrovské je universum, jsme schopni lépe umístit naše starosti do souvislostí.“ Susan </a:t>
            </a:r>
            <a:r>
              <a:rPr lang="cs-CZ" dirty="0" err="1" smtClean="0">
                <a:latin typeface="Times New Roman" panose="02020603050405020304" pitchFamily="18" charset="0"/>
                <a:cs typeface="Times New Roman" panose="02020603050405020304" pitchFamily="18" charset="0"/>
              </a:rPr>
              <a:t>Neiman</a:t>
            </a:r>
            <a:r>
              <a:rPr lang="cs-CZ"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Evil</a:t>
            </a:r>
            <a:r>
              <a:rPr lang="cs-CZ" i="1" dirty="0" smtClean="0">
                <a:latin typeface="Times New Roman" panose="02020603050405020304" pitchFamily="18" charset="0"/>
                <a:cs typeface="Times New Roman" panose="02020603050405020304" pitchFamily="18" charset="0"/>
              </a:rPr>
              <a:t> in </a:t>
            </a:r>
            <a:r>
              <a:rPr lang="cs-CZ" i="1" dirty="0" err="1" smtClean="0">
                <a:latin typeface="Times New Roman" panose="02020603050405020304" pitchFamily="18" charset="0"/>
                <a:cs typeface="Times New Roman" panose="02020603050405020304" pitchFamily="18" charset="0"/>
              </a:rPr>
              <a:t>Modern</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Thought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Princeton</a:t>
            </a:r>
            <a:r>
              <a:rPr lang="cs-CZ" dirty="0" smtClean="0">
                <a:latin typeface="Times New Roman" panose="02020603050405020304" pitchFamily="18" charset="0"/>
                <a:cs typeface="Times New Roman" panose="02020603050405020304" pitchFamily="18" charset="0"/>
              </a:rPr>
              <a:t> 2002, str. 24</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538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Odpověď Alfonsovi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„Soudíme-li </a:t>
            </a:r>
            <a:r>
              <a:rPr lang="cs-CZ" dirty="0">
                <a:latin typeface="Times New Roman" panose="02020603050405020304" pitchFamily="18" charset="0"/>
                <a:cs typeface="Times New Roman" panose="02020603050405020304" pitchFamily="18" charset="0"/>
              </a:rPr>
              <a:t>jako král Alfons, pak </a:t>
            </a:r>
            <a:r>
              <a:rPr lang="cs-CZ" dirty="0" smtClean="0">
                <a:latin typeface="Times New Roman" panose="02020603050405020304" pitchFamily="18" charset="0"/>
                <a:cs typeface="Times New Roman" panose="02020603050405020304" pitchFamily="18" charset="0"/>
              </a:rPr>
              <a:t>se nám </a:t>
            </a:r>
            <a:r>
              <a:rPr lang="cs-CZ" dirty="0">
                <a:latin typeface="Times New Roman" panose="02020603050405020304" pitchFamily="18" charset="0"/>
                <a:cs typeface="Times New Roman" panose="02020603050405020304" pitchFamily="18" charset="0"/>
              </a:rPr>
              <a:t>podle mého názoru dostane této odpovědi: Neznáte svět </a:t>
            </a:r>
            <a:r>
              <a:rPr lang="cs-CZ" dirty="0" smtClean="0">
                <a:latin typeface="Times New Roman" panose="02020603050405020304" pitchFamily="18" charset="0"/>
                <a:cs typeface="Times New Roman" panose="02020603050405020304" pitchFamily="18" charset="0"/>
              </a:rPr>
              <a:t>déle než </a:t>
            </a:r>
            <a:r>
              <a:rPr lang="cs-CZ" dirty="0">
                <a:latin typeface="Times New Roman" panose="02020603050405020304" pitchFamily="18" charset="0"/>
                <a:cs typeface="Times New Roman" panose="02020603050405020304" pitchFamily="18" charset="0"/>
              </a:rPr>
              <a:t>tři dny, nevidíte si dále než na špičku nosu a už chcete </a:t>
            </a:r>
            <a:r>
              <a:rPr lang="cs-CZ" dirty="0" smtClean="0">
                <a:latin typeface="Times New Roman" panose="02020603050405020304" pitchFamily="18" charset="0"/>
                <a:cs typeface="Times New Roman" panose="02020603050405020304" pitchFamily="18" charset="0"/>
              </a:rPr>
              <a:t>světu něco </a:t>
            </a:r>
            <a:r>
              <a:rPr lang="cs-CZ" dirty="0">
                <a:latin typeface="Times New Roman" panose="02020603050405020304" pitchFamily="18" charset="0"/>
                <a:cs typeface="Times New Roman" panose="02020603050405020304" pitchFamily="18" charset="0"/>
              </a:rPr>
              <a:t>vytýkat? </a:t>
            </a:r>
            <a:r>
              <a:rPr lang="cs-CZ" b="1" dirty="0">
                <a:latin typeface="Times New Roman" panose="02020603050405020304" pitchFamily="18" charset="0"/>
                <a:cs typeface="Times New Roman" panose="02020603050405020304" pitchFamily="18" charset="0"/>
              </a:rPr>
              <a:t>Počkejte, až jej poznáte o trochu lépe, </a:t>
            </a:r>
            <a:r>
              <a:rPr lang="cs-CZ" dirty="0">
                <a:latin typeface="Times New Roman" panose="02020603050405020304" pitchFamily="18" charset="0"/>
                <a:cs typeface="Times New Roman" panose="02020603050405020304" pitchFamily="18" charset="0"/>
              </a:rPr>
              <a:t>a všímejte </a:t>
            </a:r>
            <a:r>
              <a:rPr lang="cs-CZ" dirty="0" smtClean="0">
                <a:latin typeface="Times New Roman" panose="02020603050405020304" pitchFamily="18" charset="0"/>
                <a:cs typeface="Times New Roman" panose="02020603050405020304" pitchFamily="18" charset="0"/>
              </a:rPr>
              <a:t>si v </a:t>
            </a:r>
            <a:r>
              <a:rPr lang="cs-CZ" dirty="0">
                <a:latin typeface="Times New Roman" panose="02020603050405020304" pitchFamily="18" charset="0"/>
                <a:cs typeface="Times New Roman" panose="02020603050405020304" pitchFamily="18" charset="0"/>
              </a:rPr>
              <a:t>něm především částí, které tvoří samostatný celek (jako jsou </a:t>
            </a:r>
            <a:r>
              <a:rPr lang="cs-CZ" dirty="0" smtClean="0">
                <a:latin typeface="Times New Roman" panose="02020603050405020304" pitchFamily="18" charset="0"/>
                <a:cs typeface="Times New Roman" panose="02020603050405020304" pitchFamily="18" charset="0"/>
              </a:rPr>
              <a:t>organická tělesa</a:t>
            </a:r>
            <a:r>
              <a:rPr lang="cs-CZ" dirty="0">
                <a:latin typeface="Times New Roman" panose="02020603050405020304" pitchFamily="18" charset="0"/>
                <a:cs typeface="Times New Roman" panose="02020603050405020304" pitchFamily="18" charset="0"/>
              </a:rPr>
              <a:t>). Pak v něm objevíte důmysl a krásu, jež </a:t>
            </a:r>
            <a:r>
              <a:rPr lang="cs-CZ" dirty="0" smtClean="0">
                <a:latin typeface="Times New Roman" panose="02020603050405020304" pitchFamily="18" charset="0"/>
                <a:cs typeface="Times New Roman" panose="02020603050405020304" pitchFamily="18" charset="0"/>
              </a:rPr>
              <a:t>překonávají veškerou </a:t>
            </a:r>
            <a:r>
              <a:rPr lang="cs-CZ" dirty="0">
                <a:latin typeface="Times New Roman" panose="02020603050405020304" pitchFamily="18" charset="0"/>
                <a:cs typeface="Times New Roman" panose="02020603050405020304" pitchFamily="18" charset="0"/>
              </a:rPr>
              <a:t>fantazii. </a:t>
            </a:r>
            <a:r>
              <a:rPr lang="cs-CZ" dirty="0" smtClean="0">
                <a:latin typeface="Times New Roman" panose="02020603050405020304" pitchFamily="18" charset="0"/>
                <a:cs typeface="Times New Roman" panose="02020603050405020304" pitchFamily="18" charset="0"/>
              </a:rPr>
              <a:t>Vyvoďte </a:t>
            </a:r>
            <a:r>
              <a:rPr lang="cs-CZ" dirty="0">
                <a:latin typeface="Times New Roman" panose="02020603050405020304" pitchFamily="18" charset="0"/>
                <a:cs typeface="Times New Roman" panose="02020603050405020304" pitchFamily="18" charset="0"/>
              </a:rPr>
              <a:t>z toho důsledky pro moudrost a </a:t>
            </a:r>
            <a:r>
              <a:rPr lang="cs-CZ" dirty="0" smtClean="0">
                <a:latin typeface="Times New Roman" panose="02020603050405020304" pitchFamily="18" charset="0"/>
                <a:cs typeface="Times New Roman" panose="02020603050405020304" pitchFamily="18" charset="0"/>
              </a:rPr>
              <a:t>dobrotu původce </a:t>
            </a:r>
            <a:r>
              <a:rPr lang="cs-CZ" dirty="0">
                <a:latin typeface="Times New Roman" panose="02020603050405020304" pitchFamily="18" charset="0"/>
                <a:cs typeface="Times New Roman" panose="02020603050405020304" pitchFamily="18" charset="0"/>
              </a:rPr>
              <a:t>věcí také ohledně věcí, které nepoznáváme. </a:t>
            </a:r>
            <a:r>
              <a:rPr lang="cs-CZ" b="1" dirty="0">
                <a:latin typeface="Times New Roman" panose="02020603050405020304" pitchFamily="18" charset="0"/>
                <a:cs typeface="Times New Roman" panose="02020603050405020304" pitchFamily="18" charset="0"/>
              </a:rPr>
              <a:t>Ve vesmíru </a:t>
            </a:r>
            <a:r>
              <a:rPr lang="cs-CZ" b="1" dirty="0" smtClean="0">
                <a:latin typeface="Times New Roman" panose="02020603050405020304" pitchFamily="18" charset="0"/>
                <a:cs typeface="Times New Roman" panose="02020603050405020304" pitchFamily="18" charset="0"/>
              </a:rPr>
              <a:t>nacházíme věci</a:t>
            </a:r>
            <a:r>
              <a:rPr lang="cs-CZ" b="1" dirty="0">
                <a:latin typeface="Times New Roman" panose="02020603050405020304" pitchFamily="18" charset="0"/>
                <a:cs typeface="Times New Roman" panose="02020603050405020304" pitchFamily="18" charset="0"/>
              </a:rPr>
              <a:t>, které se nám nelíbí, ale uvažme, že vesmír není </a:t>
            </a:r>
            <a:r>
              <a:rPr lang="cs-CZ" b="1" dirty="0" smtClean="0">
                <a:latin typeface="Times New Roman" panose="02020603050405020304" pitchFamily="18" charset="0"/>
                <a:cs typeface="Times New Roman" panose="02020603050405020304" pitchFamily="18" charset="0"/>
              </a:rPr>
              <a:t>učiněn jen </a:t>
            </a:r>
            <a:r>
              <a:rPr lang="cs-CZ" b="1" dirty="0">
                <a:latin typeface="Times New Roman" panose="02020603050405020304" pitchFamily="18" charset="0"/>
                <a:cs typeface="Times New Roman" panose="02020603050405020304" pitchFamily="18" charset="0"/>
              </a:rPr>
              <a:t>pro nás samotné. </a:t>
            </a:r>
            <a:r>
              <a:rPr lang="cs-CZ" dirty="0">
                <a:latin typeface="Times New Roman" panose="02020603050405020304" pitchFamily="18" charset="0"/>
                <a:cs typeface="Times New Roman" panose="02020603050405020304" pitchFamily="18" charset="0"/>
              </a:rPr>
              <a:t>A přece je pro nás stvořen, jsme-li </a:t>
            </a:r>
            <a:r>
              <a:rPr lang="cs-CZ" dirty="0" smtClean="0">
                <a:latin typeface="Times New Roman" panose="02020603050405020304" pitchFamily="18" charset="0"/>
                <a:cs typeface="Times New Roman" panose="02020603050405020304" pitchFamily="18" charset="0"/>
              </a:rPr>
              <a:t>moudří: </a:t>
            </a:r>
            <a:r>
              <a:rPr lang="cs-CZ" b="1" dirty="0" smtClean="0">
                <a:latin typeface="Times New Roman" panose="02020603050405020304" pitchFamily="18" charset="0"/>
                <a:cs typeface="Times New Roman" panose="02020603050405020304" pitchFamily="18" charset="0"/>
              </a:rPr>
              <a:t>přizpůsobí </a:t>
            </a:r>
            <a:r>
              <a:rPr lang="cs-CZ" b="1" dirty="0">
                <a:latin typeface="Times New Roman" panose="02020603050405020304" pitchFamily="18" charset="0"/>
                <a:cs typeface="Times New Roman" panose="02020603050405020304" pitchFamily="18" charset="0"/>
              </a:rPr>
              <a:t>se nám, jestliže my se přizpůsobíme jemu; budeme v </a:t>
            </a:r>
            <a:r>
              <a:rPr lang="cs-CZ" b="1" dirty="0" smtClean="0">
                <a:latin typeface="Times New Roman" panose="02020603050405020304" pitchFamily="18" charset="0"/>
                <a:cs typeface="Times New Roman" panose="02020603050405020304" pitchFamily="18" charset="0"/>
              </a:rPr>
              <a:t>něm šťastni</a:t>
            </a:r>
            <a:r>
              <a:rPr lang="cs-CZ" b="1" dirty="0">
                <a:latin typeface="Times New Roman" panose="02020603050405020304" pitchFamily="18" charset="0"/>
                <a:cs typeface="Times New Roman" panose="02020603050405020304" pitchFamily="18" charset="0"/>
              </a:rPr>
              <a:t>, budeme-li to chtít</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Leibniz, </a:t>
            </a:r>
            <a:r>
              <a:rPr lang="cs-CZ" i="1" dirty="0" err="1" smtClean="0">
                <a:latin typeface="Times New Roman" panose="02020603050405020304" pitchFamily="18" charset="0"/>
                <a:cs typeface="Times New Roman" panose="02020603050405020304" pitchFamily="18" charset="0"/>
              </a:rPr>
              <a:t>Theodicea</a:t>
            </a:r>
            <a:r>
              <a:rPr lang="cs-CZ" dirty="0" smtClean="0">
                <a:latin typeface="Times New Roman" panose="02020603050405020304" pitchFamily="18" charset="0"/>
                <a:cs typeface="Times New Roman" panose="02020603050405020304" pitchFamily="18" charset="0"/>
              </a:rPr>
              <a:t>, str. 204.</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445007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1917</Words>
  <Application>Microsoft Office PowerPoint</Application>
  <PresentationFormat>Širokoúhlá obrazovka</PresentationFormat>
  <Paragraphs>78</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Calibri Light</vt:lpstr>
      <vt:lpstr>Times New Roman</vt:lpstr>
      <vt:lpstr>Motiv Office</vt:lpstr>
      <vt:lpstr>Filosofický optimismus: „Pojďme si to spočítat…“</vt:lpstr>
      <vt:lpstr>Gottfried Wilhelm Leibniz (1646-1716)</vt:lpstr>
      <vt:lpstr>Alexander Pope: On Man (1734)</vt:lpstr>
      <vt:lpstr>Leibnizovo sebepochopení</vt:lpstr>
      <vt:lpstr>Dva labyrinty: zlo a nekonečno</vt:lpstr>
      <vt:lpstr>„Provokatér“ Pierre Bayle</vt:lpstr>
      <vt:lpstr>Základní problém všech theodicejí</vt:lpstr>
      <vt:lpstr>Modernost Leibnizovy Theodiceje</vt:lpstr>
      <vt:lpstr>Odpověď Alfonsovi</vt:lpstr>
      <vt:lpstr>Leibnizova radikalizace privativní teorie?</vt:lpstr>
      <vt:lpstr>Pojem monády</vt:lpstr>
      <vt:lpstr>Monáda jménem Bůh</vt:lpstr>
      <vt:lpstr>Pojem možného světa</vt:lpstr>
      <vt:lpstr>Co činí svět nejlepší ze všech možných?</vt:lpstr>
      <vt:lpstr>Leibnizův pojem svobody</vt:lpstr>
      <vt:lpstr>Současný zastánce: Alvin Plantiga</vt:lpstr>
      <vt:lpstr>Pochybnosti nad Theodiceou</vt:lpstr>
      <vt:lpstr>Proč Bůh poskytl člověku vůbec rozum?</vt:lpstr>
      <vt:lpstr>Bůh raději neměl tvořit.</vt:lpstr>
      <vt:lpstr>Schopenhauer: Tento svět je nejhorší ze všech možných.</vt:lpstr>
      <vt:lpstr>Dva výrazné rysy, na které kriticky i pozitivně navazovali další myslitelé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optimismus</dc:title>
  <dc:creator>Matějčková, Tereza</dc:creator>
  <cp:lastModifiedBy>Matějčková, Tereza</cp:lastModifiedBy>
  <cp:revision>38</cp:revision>
  <dcterms:created xsi:type="dcterms:W3CDTF">2018-10-12T09:04:09Z</dcterms:created>
  <dcterms:modified xsi:type="dcterms:W3CDTF">2018-10-16T09:14:35Z</dcterms:modified>
</cp:coreProperties>
</file>