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85" r:id="rId17"/>
    <p:sldId id="276" r:id="rId18"/>
    <p:sldId id="277" r:id="rId19"/>
    <p:sldId id="283" r:id="rId20"/>
    <p:sldId id="278" r:id="rId21"/>
    <p:sldId id="279" r:id="rId22"/>
    <p:sldId id="280" r:id="rId23"/>
    <p:sldId id="281"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147"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DCF6B34-2086-4E83-B719-3ECA0221D742}" type="datetimeFigureOut">
              <a:rPr lang="cs-CZ" smtClean="0"/>
              <a:pPr/>
              <a:t>06.10.2018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08B2DAB-BFA4-4A0E-84DF-FF87AF0B068A}"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DCF6B34-2086-4E83-B719-3ECA0221D742}" type="datetimeFigureOut">
              <a:rPr lang="cs-CZ" smtClean="0"/>
              <a:pPr/>
              <a:t>06.10.2018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08B2DAB-BFA4-4A0E-84DF-FF87AF0B068A}"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DCF6B34-2086-4E83-B719-3ECA0221D742}" type="datetimeFigureOut">
              <a:rPr lang="cs-CZ" smtClean="0"/>
              <a:pPr/>
              <a:t>06.10.2018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08B2DAB-BFA4-4A0E-84DF-FF87AF0B068A}"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DCF6B34-2086-4E83-B719-3ECA0221D742}" type="datetimeFigureOut">
              <a:rPr lang="cs-CZ" smtClean="0"/>
              <a:pPr/>
              <a:t>06.10.2018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08B2DAB-BFA4-4A0E-84DF-FF87AF0B068A}"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DCF6B34-2086-4E83-B719-3ECA0221D742}" type="datetimeFigureOut">
              <a:rPr lang="cs-CZ" smtClean="0"/>
              <a:pPr/>
              <a:t>06.10.2018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08B2DAB-BFA4-4A0E-84DF-FF87AF0B068A}"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DCF6B34-2086-4E83-B719-3ECA0221D742}" type="datetimeFigureOut">
              <a:rPr lang="cs-CZ" smtClean="0"/>
              <a:pPr/>
              <a:t>06.10.2018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08B2DAB-BFA4-4A0E-84DF-FF87AF0B068A}"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DCF6B34-2086-4E83-B719-3ECA0221D742}" type="datetimeFigureOut">
              <a:rPr lang="cs-CZ" smtClean="0"/>
              <a:pPr/>
              <a:t>06.10.2018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08B2DAB-BFA4-4A0E-84DF-FF87AF0B068A}"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1DCF6B34-2086-4E83-B719-3ECA0221D742}" type="datetimeFigureOut">
              <a:rPr lang="cs-CZ" smtClean="0"/>
              <a:pPr/>
              <a:t>06.10.2018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08B2DAB-BFA4-4A0E-84DF-FF87AF0B068A}"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DCF6B34-2086-4E83-B719-3ECA0221D742}" type="datetimeFigureOut">
              <a:rPr lang="cs-CZ" smtClean="0"/>
              <a:pPr/>
              <a:t>06.10.2018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08B2DAB-BFA4-4A0E-84DF-FF87AF0B068A}"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DCF6B34-2086-4E83-B719-3ECA0221D742}" type="datetimeFigureOut">
              <a:rPr lang="cs-CZ" smtClean="0"/>
              <a:pPr/>
              <a:t>06.10.2018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08B2DAB-BFA4-4A0E-84DF-FF87AF0B068A}"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DCF6B34-2086-4E83-B719-3ECA0221D742}" type="datetimeFigureOut">
              <a:rPr lang="cs-CZ" smtClean="0"/>
              <a:pPr/>
              <a:t>06.10.2018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08B2DAB-BFA4-4A0E-84DF-FF87AF0B068A}"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CF6B34-2086-4E83-B719-3ECA0221D742}" type="datetimeFigureOut">
              <a:rPr lang="cs-CZ" smtClean="0"/>
              <a:pPr/>
              <a:t>06.10.2018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8B2DAB-BFA4-4A0E-84DF-FF87AF0B068A}"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cz/url?sa=i&amp;rct=j&amp;q=&amp;esrc=s&amp;source=images&amp;cd=&amp;cad=rja&amp;uact=8&amp;ved=0ahUKEwiQ-cbnrvzWAhXsKJoKHXk0BycQjRwIBw&amp;url=http://udu.ff.cuni.cz/soubory/galerie/evropska%20secese/slides/15%20A.%20Rodin,%20Myslitel,%201880.html&amp;psig=AOvVaw2nEsTKc4Mns4_bHzOzxOK7&amp;ust=1508491395026273"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cz/url?sa=i&amp;rct=j&amp;q=&amp;esrc=s&amp;source=images&amp;cd=&amp;cad=rja&amp;uact=8&amp;ved=0ahUKEwiQ-cbnrvzWAhXsKJoKHXk0BycQjRwIBw&amp;url=http://udu.ff.cuni.cz/soubory/galerie/evropska%20secese/slides/15%20A.%20Rodin,%20Myslitel,%201880.html&amp;psig=AOvVaw2nEsTKc4Mns4_bHzOzxOK7&amp;ust=150849139502627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79512" y="548680"/>
            <a:ext cx="8784976" cy="5478423"/>
          </a:xfrm>
          <a:prstGeom prst="rect">
            <a:avLst/>
          </a:prstGeom>
          <a:noFill/>
        </p:spPr>
        <p:txBody>
          <a:bodyPr wrap="square" rtlCol="0">
            <a:spAutoFit/>
          </a:bodyPr>
          <a:lstStyle/>
          <a:p>
            <a:r>
              <a:rPr lang="cs-CZ" sz="2500" b="1" dirty="0" smtClean="0">
                <a:latin typeface="Times New Roman" pitchFamily="18" charset="0"/>
                <a:cs typeface="Times New Roman" pitchFamily="18" charset="0"/>
              </a:rPr>
              <a:t>Pojetí duše v Platónových dialozích </a:t>
            </a:r>
            <a:r>
              <a:rPr lang="cs-CZ" sz="2500" b="1" i="1" dirty="0" err="1" smtClean="0">
                <a:latin typeface="Times New Roman" pitchFamily="18" charset="0"/>
                <a:cs typeface="Times New Roman" pitchFamily="18" charset="0"/>
              </a:rPr>
              <a:t>Faidón</a:t>
            </a:r>
            <a:r>
              <a:rPr lang="cs-CZ" sz="2500" b="1" dirty="0" smtClean="0">
                <a:latin typeface="Times New Roman" pitchFamily="18" charset="0"/>
                <a:cs typeface="Times New Roman" pitchFamily="18" charset="0"/>
              </a:rPr>
              <a:t>, </a:t>
            </a:r>
            <a:r>
              <a:rPr lang="cs-CZ" sz="2500" b="1" i="1" dirty="0" err="1" smtClean="0">
                <a:latin typeface="Times New Roman" pitchFamily="18" charset="0"/>
                <a:cs typeface="Times New Roman" pitchFamily="18" charset="0"/>
              </a:rPr>
              <a:t>Faidros</a:t>
            </a:r>
            <a:r>
              <a:rPr lang="cs-CZ" sz="2500" b="1" dirty="0" smtClean="0">
                <a:latin typeface="Times New Roman" pitchFamily="18" charset="0"/>
                <a:cs typeface="Times New Roman" pitchFamily="18" charset="0"/>
              </a:rPr>
              <a:t> a </a:t>
            </a:r>
            <a:r>
              <a:rPr lang="cs-CZ" sz="2500" b="1" i="1" dirty="0" err="1" smtClean="0">
                <a:latin typeface="Times New Roman" pitchFamily="18" charset="0"/>
                <a:cs typeface="Times New Roman" pitchFamily="18" charset="0"/>
              </a:rPr>
              <a:t>Timaios</a:t>
            </a:r>
            <a:endParaRPr lang="cs-CZ" sz="2500" b="1" i="1" dirty="0" smtClean="0">
              <a:latin typeface="Times New Roman" pitchFamily="18" charset="0"/>
              <a:cs typeface="Times New Roman" pitchFamily="18" charset="0"/>
            </a:endParaRPr>
          </a:p>
          <a:p>
            <a:endParaRPr lang="cs-CZ" sz="2500" b="1" dirty="0" smtClean="0">
              <a:latin typeface="Times New Roman" pitchFamily="18" charset="0"/>
              <a:cs typeface="Times New Roman" pitchFamily="18" charset="0"/>
            </a:endParaRPr>
          </a:p>
          <a:p>
            <a:endParaRPr lang="cs-CZ" sz="2500" b="1" dirty="0" smtClean="0">
              <a:latin typeface="Times New Roman" pitchFamily="18" charset="0"/>
              <a:cs typeface="Times New Roman" pitchFamily="18" charset="0"/>
            </a:endParaRPr>
          </a:p>
          <a:p>
            <a:r>
              <a:rPr lang="cs-CZ" sz="2500" b="1" dirty="0" smtClean="0">
                <a:latin typeface="Times New Roman" pitchFamily="18" charset="0"/>
                <a:cs typeface="Times New Roman" pitchFamily="18" charset="0"/>
              </a:rPr>
              <a:t>Platón, </a:t>
            </a:r>
            <a:r>
              <a:rPr lang="cs-CZ" sz="2500" dirty="0" smtClean="0">
                <a:latin typeface="Times New Roman" pitchFamily="18" charset="0"/>
                <a:cs typeface="Times New Roman" pitchFamily="18" charset="0"/>
              </a:rPr>
              <a:t>427 </a:t>
            </a:r>
            <a:r>
              <a:rPr lang="cs-CZ" sz="2500" dirty="0">
                <a:latin typeface="Times New Roman" pitchFamily="18" charset="0"/>
                <a:cs typeface="Times New Roman" pitchFamily="18" charset="0"/>
              </a:rPr>
              <a:t>– 347 př. n. l., </a:t>
            </a:r>
            <a:r>
              <a:rPr lang="cs-CZ" sz="2500" dirty="0" smtClean="0">
                <a:latin typeface="Times New Roman" pitchFamily="18" charset="0"/>
                <a:cs typeface="Times New Roman" pitchFamily="18" charset="0"/>
              </a:rPr>
              <a:t>Athény</a:t>
            </a:r>
          </a:p>
          <a:p>
            <a:endParaRPr lang="cs-CZ" sz="2500" dirty="0" smtClean="0">
              <a:latin typeface="Times New Roman" pitchFamily="18" charset="0"/>
              <a:cs typeface="Times New Roman" pitchFamily="18" charset="0"/>
            </a:endParaRPr>
          </a:p>
          <a:p>
            <a:r>
              <a:rPr lang="cs-CZ" sz="2500" b="1" i="1" dirty="0" err="1" smtClean="0">
                <a:latin typeface="Times New Roman" pitchFamily="18" charset="0"/>
                <a:cs typeface="Times New Roman" pitchFamily="18" charset="0"/>
              </a:rPr>
              <a:t>Faidón</a:t>
            </a:r>
            <a:r>
              <a:rPr lang="cs-CZ" sz="2500" b="1" i="1" dirty="0" smtClean="0">
                <a:latin typeface="Times New Roman" pitchFamily="18" charset="0"/>
                <a:cs typeface="Times New Roman" pitchFamily="18" charset="0"/>
              </a:rPr>
              <a:t> – </a:t>
            </a:r>
            <a:r>
              <a:rPr lang="cs-CZ" sz="2500" dirty="0" smtClean="0">
                <a:latin typeface="Times New Roman" pitchFamily="18" charset="0"/>
                <a:cs typeface="Times New Roman" pitchFamily="18" charset="0"/>
              </a:rPr>
              <a:t>dialog z tzv. středního období</a:t>
            </a:r>
          </a:p>
          <a:p>
            <a:pPr algn="ctr"/>
            <a:endParaRPr lang="cs-CZ" sz="2500" dirty="0" smtClean="0">
              <a:latin typeface="Times New Roman" pitchFamily="18" charset="0"/>
              <a:cs typeface="Times New Roman" pitchFamily="18" charset="0"/>
            </a:endParaRPr>
          </a:p>
          <a:p>
            <a:pPr algn="just"/>
            <a:r>
              <a:rPr lang="cs-CZ" sz="2500" dirty="0" smtClean="0">
                <a:latin typeface="Times New Roman" pitchFamily="18" charset="0"/>
                <a:cs typeface="Times New Roman" pitchFamily="18" charset="0"/>
              </a:rPr>
              <a:t>► odehrává se roku 399 př. n. l., tj. rok poté, co byl </a:t>
            </a:r>
            <a:r>
              <a:rPr lang="cs-CZ" sz="2500" dirty="0" err="1" smtClean="0">
                <a:latin typeface="Times New Roman" pitchFamily="18" charset="0"/>
                <a:cs typeface="Times New Roman" pitchFamily="18" charset="0"/>
              </a:rPr>
              <a:t>Sókratés</a:t>
            </a:r>
            <a:r>
              <a:rPr lang="cs-CZ" sz="2500" dirty="0" smtClean="0">
                <a:latin typeface="Times New Roman" pitchFamily="18" charset="0"/>
                <a:cs typeface="Times New Roman" pitchFamily="18" charset="0"/>
              </a:rPr>
              <a:t> obžalován z „rušení státního náboženství a kažení mládeže“, byl shledán vinným a odsouzen k smrti athénským lidovým soudem (</a:t>
            </a:r>
            <a:r>
              <a:rPr lang="cs-CZ" sz="2500" i="1" dirty="0" err="1" smtClean="0">
                <a:latin typeface="Times New Roman" pitchFamily="18" charset="0"/>
                <a:cs typeface="Times New Roman" pitchFamily="18" charset="0"/>
              </a:rPr>
              <a:t>dikastérion</a:t>
            </a:r>
            <a:r>
              <a:rPr lang="cs-CZ" sz="2500" dirty="0" smtClean="0">
                <a:latin typeface="Times New Roman" pitchFamily="18" charset="0"/>
                <a:cs typeface="Times New Roman" pitchFamily="18" charset="0"/>
              </a:rPr>
              <a:t>)</a:t>
            </a:r>
          </a:p>
          <a:p>
            <a:pPr algn="just"/>
            <a:endParaRPr lang="cs-CZ" sz="2500" dirty="0" smtClean="0">
              <a:latin typeface="Times New Roman" pitchFamily="18" charset="0"/>
              <a:cs typeface="Times New Roman" pitchFamily="18" charset="0"/>
            </a:endParaRPr>
          </a:p>
          <a:p>
            <a:pPr algn="just"/>
            <a:r>
              <a:rPr lang="cs-CZ" sz="2500" dirty="0" smtClean="0">
                <a:latin typeface="Times New Roman" pitchFamily="18" charset="0"/>
                <a:cs typeface="Times New Roman" pitchFamily="18" charset="0"/>
              </a:rPr>
              <a:t>► viz Platón, </a:t>
            </a:r>
            <a:r>
              <a:rPr lang="cs-CZ" sz="2500" i="1" dirty="0" smtClean="0">
                <a:latin typeface="Times New Roman" pitchFamily="18" charset="0"/>
                <a:cs typeface="Times New Roman" pitchFamily="18" charset="0"/>
              </a:rPr>
              <a:t>Obrana </a:t>
            </a:r>
            <a:r>
              <a:rPr lang="cs-CZ" sz="2500" i="1" dirty="0" err="1" smtClean="0">
                <a:latin typeface="Times New Roman" pitchFamily="18" charset="0"/>
                <a:cs typeface="Times New Roman" pitchFamily="18" charset="0"/>
              </a:rPr>
              <a:t>Sókrata</a:t>
            </a:r>
            <a:r>
              <a:rPr lang="cs-CZ" sz="2500" i="1" dirty="0" smtClean="0">
                <a:latin typeface="Times New Roman" pitchFamily="18" charset="0"/>
                <a:cs typeface="Times New Roman" pitchFamily="18" charset="0"/>
              </a:rPr>
              <a:t>, </a:t>
            </a:r>
            <a:r>
              <a:rPr lang="cs-CZ" sz="2500" dirty="0" smtClean="0">
                <a:latin typeface="Times New Roman" pitchFamily="18" charset="0"/>
                <a:cs typeface="Times New Roman" pitchFamily="18" charset="0"/>
              </a:rPr>
              <a:t>český překlad Fr. Novotný, </a:t>
            </a:r>
            <a:r>
              <a:rPr lang="cs-CZ" sz="2500" dirty="0" err="1" smtClean="0">
                <a:latin typeface="Times New Roman" pitchFamily="18" charset="0"/>
                <a:cs typeface="Times New Roman" pitchFamily="18" charset="0"/>
              </a:rPr>
              <a:t>nakl</a:t>
            </a:r>
            <a:r>
              <a:rPr lang="cs-CZ" sz="2500" dirty="0" smtClean="0">
                <a:latin typeface="Times New Roman" pitchFamily="18" charset="0"/>
                <a:cs typeface="Times New Roman" pitchFamily="18" charset="0"/>
              </a:rPr>
              <a:t>. </a:t>
            </a:r>
            <a:r>
              <a:rPr lang="cs-CZ" sz="2500" dirty="0" err="1" smtClean="0">
                <a:latin typeface="Times New Roman" pitchFamily="18" charset="0"/>
                <a:cs typeface="Times New Roman" pitchFamily="18" charset="0"/>
              </a:rPr>
              <a:t>Oikoymenh</a:t>
            </a:r>
            <a:endParaRPr lang="cs-CZ"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23528" y="548681"/>
            <a:ext cx="8568952" cy="4893647"/>
          </a:xfrm>
          <a:prstGeom prst="rect">
            <a:avLst/>
          </a:prstGeom>
        </p:spPr>
        <p:txBody>
          <a:bodyPr wrap="square">
            <a:spAutoFit/>
          </a:bodyPr>
          <a:lstStyle/>
          <a:p>
            <a:r>
              <a:rPr lang="cs-CZ" sz="2400" dirty="0" smtClean="0">
                <a:latin typeface="Times New Roman" pitchFamily="18" charset="0"/>
                <a:cs typeface="Times New Roman" pitchFamily="18" charset="0"/>
              </a:rPr>
              <a:t>72e – 75d</a:t>
            </a:r>
          </a:p>
          <a:p>
            <a:endParaRPr lang="cs-CZ" sz="2400" dirty="0" smtClean="0">
              <a:latin typeface="Times New Roman" pitchFamily="18" charset="0"/>
              <a:cs typeface="Times New Roman" pitchFamily="18" charset="0"/>
            </a:endParaRPr>
          </a:p>
          <a:p>
            <a:pPr algn="just"/>
            <a:r>
              <a:rPr lang="cs-CZ" sz="2400" dirty="0" smtClean="0">
                <a:latin typeface="Times New Roman" pitchFamily="18" charset="0"/>
                <a:cs typeface="Times New Roman" pitchFamily="18" charset="0"/>
              </a:rPr>
              <a:t>	A vidíš, vpadl </a:t>
            </a:r>
            <a:r>
              <a:rPr lang="cs-CZ" sz="2400" dirty="0" err="1" smtClean="0">
                <a:latin typeface="Times New Roman" pitchFamily="18" charset="0"/>
                <a:cs typeface="Times New Roman" pitchFamily="18" charset="0"/>
              </a:rPr>
              <a:t>Kebés</a:t>
            </a:r>
            <a:r>
              <a:rPr lang="cs-CZ" sz="2400" dirty="0" smtClean="0">
                <a:latin typeface="Times New Roman" pitchFamily="18" charset="0"/>
                <a:cs typeface="Times New Roman" pitchFamily="18" charset="0"/>
              </a:rPr>
              <a:t> </a:t>
            </a:r>
            <a:r>
              <a:rPr lang="cs-CZ" sz="2400" dirty="0" err="1" smtClean="0">
                <a:latin typeface="Times New Roman" pitchFamily="18" charset="0"/>
                <a:cs typeface="Times New Roman" pitchFamily="18" charset="0"/>
              </a:rPr>
              <a:t>dořeči</a:t>
            </a:r>
            <a:r>
              <a:rPr lang="cs-CZ" sz="2400" dirty="0" smtClean="0">
                <a:latin typeface="Times New Roman" pitchFamily="18" charset="0"/>
                <a:cs typeface="Times New Roman" pitchFamily="18" charset="0"/>
              </a:rPr>
              <a:t>, i podle oné myšlenky, </a:t>
            </a:r>
            <a:r>
              <a:rPr lang="cs-CZ" sz="2400" dirty="0" err="1" smtClean="0">
                <a:latin typeface="Times New Roman" pitchFamily="18" charset="0"/>
                <a:cs typeface="Times New Roman" pitchFamily="18" charset="0"/>
              </a:rPr>
              <a:t>Sókrate</a:t>
            </a:r>
            <a:r>
              <a:rPr lang="cs-CZ" sz="2400" dirty="0" smtClean="0">
                <a:latin typeface="Times New Roman" pitchFamily="18" charset="0"/>
                <a:cs typeface="Times New Roman" pitchFamily="18" charset="0"/>
              </a:rPr>
              <a:t>, ač je-li pravdivá, kterou ty podle svého zvyku často vyslovuješ, že naše učení není nic jiného než vzpomínání, i podle té je asi nutno, že jsme se v nějakém dřívějším čase naučili, nač se nyní rozpomínáme. To by však bylo nemožné, kdyby naše duše někde nebyla, dříve než se octla v této lidské podobě; proto i takto se podobá, že duše je něco nesmrtelného.</a:t>
            </a:r>
          </a:p>
          <a:p>
            <a:pPr algn="just"/>
            <a:r>
              <a:rPr lang="cs-CZ" sz="2400" dirty="0" smtClean="0">
                <a:latin typeface="Times New Roman" pitchFamily="18" charset="0"/>
                <a:cs typeface="Times New Roman" pitchFamily="18" charset="0"/>
              </a:rPr>
              <a:t>	Ale </a:t>
            </a:r>
            <a:r>
              <a:rPr lang="cs-CZ" sz="2400" dirty="0" err="1" smtClean="0">
                <a:latin typeface="Times New Roman" pitchFamily="18" charset="0"/>
                <a:cs typeface="Times New Roman" pitchFamily="18" charset="0"/>
              </a:rPr>
              <a:t>Kebéte</a:t>
            </a:r>
            <a:r>
              <a:rPr lang="cs-CZ" sz="2400" dirty="0" smtClean="0">
                <a:latin typeface="Times New Roman" pitchFamily="18" charset="0"/>
                <a:cs typeface="Times New Roman" pitchFamily="18" charset="0"/>
              </a:rPr>
              <a:t>, vpadl do řeči </a:t>
            </a:r>
            <a:r>
              <a:rPr lang="cs-CZ" sz="2400" dirty="0" err="1" smtClean="0">
                <a:latin typeface="Times New Roman" pitchFamily="18" charset="0"/>
                <a:cs typeface="Times New Roman" pitchFamily="18" charset="0"/>
              </a:rPr>
              <a:t>Simmias</a:t>
            </a:r>
            <a:r>
              <a:rPr lang="cs-CZ" sz="2400" dirty="0" smtClean="0">
                <a:latin typeface="Times New Roman" pitchFamily="18" charset="0"/>
                <a:cs typeface="Times New Roman" pitchFamily="18" charset="0"/>
              </a:rPr>
              <a:t>, jaké pak jsou pro to důkazy? Připomeň mi je, neboť se na ně v tu chvíli dobře nepamatuji.</a:t>
            </a:r>
          </a:p>
          <a:p>
            <a:r>
              <a:rPr lang="cs-CZ" sz="2400"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23528" y="836712"/>
            <a:ext cx="8568952" cy="4154984"/>
          </a:xfrm>
          <a:prstGeom prst="rect">
            <a:avLst/>
          </a:prstGeom>
        </p:spPr>
        <p:txBody>
          <a:bodyPr wrap="square">
            <a:spAutoFit/>
          </a:bodyPr>
          <a:lstStyle/>
          <a:p>
            <a:pPr algn="just"/>
            <a:r>
              <a:rPr lang="cs-CZ" sz="2400" dirty="0" smtClean="0">
                <a:latin typeface="Times New Roman" pitchFamily="18" charset="0"/>
                <a:cs typeface="Times New Roman" pitchFamily="18" charset="0"/>
              </a:rPr>
              <a:t>	Jistě přece souhlasně uznáváme, že jestliže je někdo na něco upamatován, musil to kdysi dříve vědět.</a:t>
            </a:r>
          </a:p>
          <a:p>
            <a:pPr algn="just"/>
            <a:r>
              <a:rPr lang="cs-CZ" sz="2400" dirty="0" smtClean="0">
                <a:latin typeface="Times New Roman" pitchFamily="18" charset="0"/>
                <a:cs typeface="Times New Roman" pitchFamily="18" charset="0"/>
              </a:rPr>
              <a:t>	Ovšemže.</a:t>
            </a:r>
          </a:p>
          <a:p>
            <a:pPr algn="just"/>
            <a:r>
              <a:rPr lang="cs-CZ" sz="2400" dirty="0" smtClean="0">
                <a:latin typeface="Times New Roman" pitchFamily="18" charset="0"/>
                <a:cs typeface="Times New Roman" pitchFamily="18" charset="0"/>
              </a:rPr>
              <a:t>	Zdalipak tedy uznáváme souhlasně i to, že kdykoli přichází vědění jistým způsobem, že to je vzpomínání? Mám na mysli asi tento způsob. Kdykoli někdo něco buď uvidí nebo uslyší nebo nějakým jiným smyslem pojme a při tom pozná nejen onu věc, nýbrž mu vstoupí na mysl i něco různého, co není předmětem téhož poznatku, nýbrž jiného, zdalipak tomu právem neříkáme, že si na to, co pojal do mysli, vzpomněl?</a:t>
            </a:r>
          </a:p>
          <a:p>
            <a:r>
              <a:rPr lang="cs-CZ" sz="2400" dirty="0" smtClean="0">
                <a:latin typeface="Times New Roman" pitchFamily="18" charset="0"/>
                <a:cs typeface="Times New Roman" pitchFamily="18"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536" y="620688"/>
            <a:ext cx="8424936" cy="5262979"/>
          </a:xfrm>
          <a:prstGeom prst="rect">
            <a:avLst/>
          </a:prstGeom>
        </p:spPr>
        <p:txBody>
          <a:bodyPr wrap="square">
            <a:spAutoFit/>
          </a:bodyPr>
          <a:lstStyle/>
          <a:p>
            <a:pPr algn="just"/>
            <a:r>
              <a:rPr lang="cs-CZ" sz="2400" dirty="0" smtClean="0">
                <a:latin typeface="Times New Roman" pitchFamily="18" charset="0"/>
                <a:cs typeface="Times New Roman" pitchFamily="18" charset="0"/>
              </a:rPr>
              <a:t>	Ale kdykoli si někdo na něco vzpomíná dostávaje podnět od věcí podobných, zdalipak se mu neděje nutně ještě k tomu i to, že si uvědomuje, zdali této věci něco chybí do podobnosti s předmětem jeho vzpomínky či ne?</a:t>
            </a:r>
          </a:p>
          <a:p>
            <a:pPr algn="just"/>
            <a:r>
              <a:rPr lang="cs-CZ" sz="2400" dirty="0" smtClean="0">
                <a:latin typeface="Times New Roman" pitchFamily="18" charset="0"/>
                <a:cs typeface="Times New Roman" pitchFamily="18" charset="0"/>
              </a:rPr>
              <a:t>	Nutně se to děje.</a:t>
            </a:r>
          </a:p>
          <a:p>
            <a:pPr algn="just"/>
            <a:r>
              <a:rPr lang="cs-CZ" sz="2400" dirty="0" smtClean="0">
                <a:latin typeface="Times New Roman" pitchFamily="18" charset="0"/>
                <a:cs typeface="Times New Roman" pitchFamily="18" charset="0"/>
              </a:rPr>
              <a:t>	Nuže pozoruj, má-li se to takto. Rozumíme tuším něco slovem „stejný“; nemyslím dřevo stejné s jiným dřevem ani kámen s kamenem ani nic jiného z takových věcí, nýbrž vedle všech těchto věcí něco různého, stejnost samu o sobě; máme říci, že něco takového jest či že není?</a:t>
            </a:r>
          </a:p>
          <a:p>
            <a:pPr algn="just"/>
            <a:r>
              <a:rPr lang="cs-CZ" sz="2400" dirty="0" smtClean="0">
                <a:latin typeface="Times New Roman" pitchFamily="18" charset="0"/>
                <a:cs typeface="Times New Roman" pitchFamily="18" charset="0"/>
              </a:rPr>
              <a:t>	Věru, při Diovi, musíme říci, že ano, řekl </a:t>
            </a:r>
            <a:r>
              <a:rPr lang="cs-CZ" sz="2400" dirty="0" err="1" smtClean="0">
                <a:latin typeface="Times New Roman" pitchFamily="18" charset="0"/>
                <a:cs typeface="Times New Roman" pitchFamily="18" charset="0"/>
              </a:rPr>
              <a:t>Simmias</a:t>
            </a:r>
            <a:r>
              <a:rPr lang="cs-CZ" sz="2400" dirty="0" smtClean="0">
                <a:latin typeface="Times New Roman" pitchFamily="18" charset="0"/>
                <a:cs typeface="Times New Roman" pitchFamily="18" charset="0"/>
              </a:rPr>
              <a:t>, ku podivu!</a:t>
            </a:r>
          </a:p>
          <a:p>
            <a:pPr algn="just"/>
            <a:r>
              <a:rPr lang="cs-CZ" sz="2400" dirty="0" smtClean="0">
                <a:latin typeface="Times New Roman" pitchFamily="18" charset="0"/>
                <a:cs typeface="Times New Roman" pitchFamily="18" charset="0"/>
              </a:rPr>
              <a:t>	Zdalipak také víme, co to samo jest?</a:t>
            </a:r>
          </a:p>
          <a:p>
            <a:pPr algn="just"/>
            <a:r>
              <a:rPr lang="cs-CZ" sz="2400" dirty="0" smtClean="0">
                <a:latin typeface="Times New Roman" pitchFamily="18" charset="0"/>
                <a:cs typeface="Times New Roman" pitchFamily="18" charset="0"/>
              </a:rPr>
              <a:t>	Ovšemže.</a:t>
            </a:r>
            <a:endParaRPr lang="cs-CZ" sz="2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23528" y="612845"/>
            <a:ext cx="8424936" cy="5262979"/>
          </a:xfrm>
          <a:prstGeom prst="rect">
            <a:avLst/>
          </a:prstGeom>
        </p:spPr>
        <p:txBody>
          <a:bodyPr wrap="square">
            <a:spAutoFit/>
          </a:bodyPr>
          <a:lstStyle/>
          <a:p>
            <a:pPr algn="just"/>
            <a:r>
              <a:rPr lang="cs-CZ" sz="2400" dirty="0" smtClean="0">
                <a:latin typeface="Times New Roman" pitchFamily="18" charset="0"/>
                <a:cs typeface="Times New Roman" pitchFamily="18" charset="0"/>
              </a:rPr>
              <a:t>	A odkud jsme nebyli vědění o tom? Zajisté že z těch věcí, které jsme právě jmenovali, a to tak, že uviděvše buď stejná dřeva nebo kameny nebo některé jiné věci stejné, z těch jsme pojali na mysl onu věc, od těchto různou. Či se ti nejeví různou? Pozoruj i takto. Zdalipak se nestává, že stejné kameny i dřeva se druhdy jeví, ač jsou tytéž, jednomu stejnými, druhému nestejnými?</a:t>
            </a:r>
          </a:p>
          <a:p>
            <a:pPr algn="just"/>
            <a:r>
              <a:rPr lang="cs-CZ" sz="2400" dirty="0" smtClean="0">
                <a:latin typeface="Times New Roman" pitchFamily="18" charset="0"/>
                <a:cs typeface="Times New Roman" pitchFamily="18" charset="0"/>
              </a:rPr>
              <a:t>	Ovšem že ano.</a:t>
            </a:r>
          </a:p>
          <a:p>
            <a:pPr algn="just"/>
            <a:r>
              <a:rPr lang="cs-CZ" sz="2400" dirty="0" smtClean="0">
                <a:latin typeface="Times New Roman" pitchFamily="18" charset="0"/>
                <a:cs typeface="Times New Roman" pitchFamily="18" charset="0"/>
              </a:rPr>
              <a:t>	A což, objevilo se ti někdy stejné samo o sobě nestejným nebo stejnost nestejností?</a:t>
            </a:r>
          </a:p>
          <a:p>
            <a:pPr algn="just"/>
            <a:r>
              <a:rPr lang="cs-CZ" sz="2400" dirty="0" smtClean="0">
                <a:latin typeface="Times New Roman" pitchFamily="18" charset="0"/>
                <a:cs typeface="Times New Roman" pitchFamily="18" charset="0"/>
              </a:rPr>
              <a:t>	Ještě nikdy ne, </a:t>
            </a:r>
            <a:r>
              <a:rPr lang="cs-CZ" sz="2400" dirty="0" err="1" smtClean="0">
                <a:latin typeface="Times New Roman" pitchFamily="18" charset="0"/>
                <a:cs typeface="Times New Roman" pitchFamily="18" charset="0"/>
              </a:rPr>
              <a:t>Sókrate</a:t>
            </a:r>
            <a:r>
              <a:rPr lang="cs-CZ" sz="2400" dirty="0" smtClean="0">
                <a:latin typeface="Times New Roman" pitchFamily="18" charset="0"/>
                <a:cs typeface="Times New Roman" pitchFamily="18" charset="0"/>
              </a:rPr>
              <a:t>.</a:t>
            </a:r>
          </a:p>
          <a:p>
            <a:pPr algn="just"/>
            <a:r>
              <a:rPr lang="cs-CZ" sz="2400" dirty="0" smtClean="0">
                <a:latin typeface="Times New Roman" pitchFamily="18" charset="0"/>
                <a:cs typeface="Times New Roman" pitchFamily="18" charset="0"/>
              </a:rPr>
              <a:t>	Tedy to není totéž, ty stejné věci a stejné samo o sobě.</a:t>
            </a:r>
          </a:p>
          <a:p>
            <a:pPr algn="just"/>
            <a:r>
              <a:rPr lang="cs-CZ" sz="2400" dirty="0" smtClean="0">
                <a:latin typeface="Times New Roman" pitchFamily="18" charset="0"/>
                <a:cs typeface="Times New Roman" pitchFamily="18" charset="0"/>
              </a:rPr>
              <a:t>	Je vidět, že nikoli, </a:t>
            </a:r>
            <a:r>
              <a:rPr lang="cs-CZ" sz="2400" dirty="0" err="1" smtClean="0">
                <a:latin typeface="Times New Roman" pitchFamily="18" charset="0"/>
                <a:cs typeface="Times New Roman" pitchFamily="18" charset="0"/>
              </a:rPr>
              <a:t>Sókrate</a:t>
            </a:r>
            <a:r>
              <a:rPr lang="cs-CZ" sz="2400" dirty="0" smtClean="0">
                <a:latin typeface="Times New Roman" pitchFamily="18" charset="0"/>
                <a:cs typeface="Times New Roman" pitchFamily="18" charset="0"/>
              </a:rPr>
              <a:t>.</a:t>
            </a:r>
          </a:p>
          <a:p>
            <a:pPr algn="just"/>
            <a:r>
              <a:rPr lang="cs-CZ" sz="2400" dirty="0" smtClean="0">
                <a:latin typeface="Times New Roman" pitchFamily="18" charset="0"/>
                <a:cs typeface="Times New Roman" pitchFamily="18" charset="0"/>
              </a:rPr>
              <a:t>	Avšak z těch stejných věcí, jež jsou různé od onoho stejného, přece sis uvědomil a pojal poznatek o něm?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467544" y="1028343"/>
            <a:ext cx="8280920" cy="4893647"/>
          </a:xfrm>
          <a:prstGeom prst="rect">
            <a:avLst/>
          </a:prstGeom>
        </p:spPr>
        <p:txBody>
          <a:bodyPr wrap="square">
            <a:spAutoFit/>
          </a:bodyPr>
          <a:lstStyle/>
          <a:p>
            <a:pPr algn="just"/>
            <a:r>
              <a:rPr lang="cs-CZ" sz="2400" dirty="0" smtClean="0">
                <a:latin typeface="Times New Roman" pitchFamily="18" charset="0"/>
                <a:cs typeface="Times New Roman" pitchFamily="18" charset="0"/>
              </a:rPr>
              <a:t>	To mluvíš zcela pravdu.</a:t>
            </a:r>
          </a:p>
          <a:p>
            <a:pPr algn="just"/>
            <a:r>
              <a:rPr lang="cs-CZ" sz="2400" dirty="0" smtClean="0">
                <a:latin typeface="Times New Roman" pitchFamily="18" charset="0"/>
                <a:cs typeface="Times New Roman" pitchFamily="18" charset="0"/>
              </a:rPr>
              <a:t>	Zajisté buď že jim je podobno nebo nepodobno?</a:t>
            </a:r>
          </a:p>
          <a:p>
            <a:pPr algn="just"/>
            <a:r>
              <a:rPr lang="cs-CZ" sz="2400" dirty="0" smtClean="0">
                <a:latin typeface="Times New Roman" pitchFamily="18" charset="0"/>
                <a:cs typeface="Times New Roman" pitchFamily="18" charset="0"/>
              </a:rPr>
              <a:t>	Ovšemže.</a:t>
            </a:r>
          </a:p>
          <a:p>
            <a:pPr algn="just"/>
            <a:r>
              <a:rPr lang="cs-CZ" sz="2400" dirty="0" smtClean="0">
                <a:latin typeface="Times New Roman" pitchFamily="18" charset="0"/>
                <a:cs typeface="Times New Roman" pitchFamily="18" charset="0"/>
              </a:rPr>
              <a:t>	Na tom nezáleží nic; pokud </a:t>
            </a:r>
            <a:r>
              <a:rPr lang="cs-CZ" sz="2400" dirty="0" err="1" smtClean="0">
                <a:latin typeface="Times New Roman" pitchFamily="18" charset="0"/>
                <a:cs typeface="Times New Roman" pitchFamily="18" charset="0"/>
              </a:rPr>
              <a:t>spatře</a:t>
            </a:r>
            <a:r>
              <a:rPr lang="cs-CZ" sz="2400" dirty="0" smtClean="0">
                <a:latin typeface="Times New Roman" pitchFamily="18" charset="0"/>
                <a:cs typeface="Times New Roman" pitchFamily="18" charset="0"/>
              </a:rPr>
              <a:t> jednu věc pojmeš na mysl od tohoto zrakového vjemu jinou věc, ať podobnou ať nepodobnou, nutně je to, co tu vznikne, vzpomínka.</a:t>
            </a:r>
          </a:p>
          <a:p>
            <a:pPr algn="just"/>
            <a:r>
              <a:rPr lang="cs-CZ" sz="2400" dirty="0" smtClean="0">
                <a:latin typeface="Times New Roman" pitchFamily="18" charset="0"/>
                <a:cs typeface="Times New Roman" pitchFamily="18" charset="0"/>
              </a:rPr>
              <a:t>	Ovšem že ano.</a:t>
            </a:r>
          </a:p>
          <a:p>
            <a:pPr algn="just"/>
            <a:r>
              <a:rPr lang="cs-CZ" sz="2400" dirty="0" smtClean="0">
                <a:latin typeface="Times New Roman" pitchFamily="18" charset="0"/>
                <a:cs typeface="Times New Roman" pitchFamily="18" charset="0"/>
              </a:rPr>
              <a:t>	A což, děje se nám něco takového s tím, co se jeví na dřevech a na těch stejných věcech, které jsme právě jmenovali? Zdalipak se nám jeví, že jsou právě tak stejné jako samo jsoucno stejnosti, či jim něco z onoho chybí, aby byly takové jako je to stejné, nebo nechybí?</a:t>
            </a:r>
          </a:p>
          <a:p>
            <a:pPr algn="just"/>
            <a:r>
              <a:rPr lang="cs-CZ" sz="2400" dirty="0" smtClean="0">
                <a:latin typeface="Times New Roman" pitchFamily="18" charset="0"/>
                <a:cs typeface="Times New Roman" pitchFamily="18" charset="0"/>
              </a:rPr>
              <a:t>	Ba mnoho jim chybí.</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251520" y="260648"/>
            <a:ext cx="8640960" cy="6001643"/>
          </a:xfrm>
          <a:prstGeom prst="rect">
            <a:avLst/>
          </a:prstGeom>
        </p:spPr>
        <p:txBody>
          <a:bodyPr wrap="square">
            <a:spAutoFit/>
          </a:bodyPr>
          <a:lstStyle/>
          <a:p>
            <a:pPr algn="just"/>
            <a:r>
              <a:rPr lang="cs-CZ" sz="2400" dirty="0" smtClean="0">
                <a:latin typeface="Times New Roman" pitchFamily="18" charset="0"/>
                <a:cs typeface="Times New Roman" pitchFamily="18" charset="0"/>
              </a:rPr>
              <a:t>	Jistě tedy souhlasně uznáváme toto. Kdykoli někdo něco </a:t>
            </a:r>
            <a:r>
              <a:rPr lang="cs-CZ" sz="2400" dirty="0" err="1" smtClean="0">
                <a:latin typeface="Times New Roman" pitchFamily="18" charset="0"/>
                <a:cs typeface="Times New Roman" pitchFamily="18" charset="0"/>
              </a:rPr>
              <a:t>uvidě</a:t>
            </a:r>
            <a:r>
              <a:rPr lang="cs-CZ" sz="2400" dirty="0" smtClean="0">
                <a:latin typeface="Times New Roman" pitchFamily="18" charset="0"/>
                <a:cs typeface="Times New Roman" pitchFamily="18" charset="0"/>
              </a:rPr>
              <a:t> si pomyslí: tohle, co já nyní vidím, chce </a:t>
            </a:r>
            <a:r>
              <a:rPr lang="cs-CZ" sz="2400" dirty="0" err="1" smtClean="0">
                <a:latin typeface="Times New Roman" pitchFamily="18" charset="0"/>
                <a:cs typeface="Times New Roman" pitchFamily="18" charset="0"/>
              </a:rPr>
              <a:t>býti</a:t>
            </a:r>
            <a:r>
              <a:rPr lang="cs-CZ" sz="2400" dirty="0" smtClean="0">
                <a:latin typeface="Times New Roman" pitchFamily="18" charset="0"/>
                <a:cs typeface="Times New Roman" pitchFamily="18" charset="0"/>
              </a:rPr>
              <a:t> takové, jako je některé jiné jsoucno, ale něco mu chybí a nemůže být takové, jako jest ono, nýbrž jest horší – tu jest patrně nutné </a:t>
            </a:r>
            <a:r>
              <a:rPr lang="cs-CZ" sz="2400" dirty="0" err="1" smtClean="0">
                <a:latin typeface="Times New Roman" pitchFamily="18" charset="0"/>
                <a:cs typeface="Times New Roman" pitchFamily="18" charset="0"/>
              </a:rPr>
              <a:t>souditi</a:t>
            </a:r>
            <a:r>
              <a:rPr lang="cs-CZ" sz="2400" dirty="0" smtClean="0">
                <a:latin typeface="Times New Roman" pitchFamily="18" charset="0"/>
                <a:cs typeface="Times New Roman" pitchFamily="18" charset="0"/>
              </a:rPr>
              <a:t>, že komu tohle přichází na mysl, jistě napřed viděl to, čemu se podle jeho řeči ta věc sice podobá, ale přitom má jistý nedostatek.</a:t>
            </a:r>
          </a:p>
          <a:p>
            <a:pPr algn="just"/>
            <a:r>
              <a:rPr lang="cs-CZ" sz="2400" dirty="0" smtClean="0">
                <a:latin typeface="Times New Roman" pitchFamily="18" charset="0"/>
                <a:cs typeface="Times New Roman" pitchFamily="18" charset="0"/>
              </a:rPr>
              <a:t>	Nutně. </a:t>
            </a:r>
          </a:p>
          <a:p>
            <a:pPr algn="just"/>
            <a:r>
              <a:rPr lang="cs-CZ" sz="2400" dirty="0" smtClean="0">
                <a:latin typeface="Times New Roman" pitchFamily="18" charset="0"/>
                <a:cs typeface="Times New Roman" pitchFamily="18" charset="0"/>
              </a:rPr>
              <a:t>[...]</a:t>
            </a:r>
          </a:p>
          <a:p>
            <a:pPr algn="just"/>
            <a:r>
              <a:rPr lang="cs-CZ" sz="2400" dirty="0" smtClean="0">
                <a:latin typeface="Times New Roman" pitchFamily="18" charset="0"/>
                <a:cs typeface="Times New Roman" pitchFamily="18" charset="0"/>
              </a:rPr>
              <a:t>	Jestliže jsme ho tedy nabyli před narozením a s ním jsme se narodili, jistě jsme znali i před narozením i hned po narození nejenom stejné a větší a menší, nýbrž i všechny takové věci. Neboť předmětem naší nynější úvahy není stejné o nic více nežli samo krásné i samo dobré i spravedlivé i zbožné i, jak pravím, všechny ty věci, které označujeme výrazem „samo jsoucno“, jak v otázkách, když se tážeme, tak v odpovědích, když odpovídáme. Proto musíme soudit, že jsme nabyli vědění o všech těchto věcech před narozením.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ýsledek obrázku pro myslitel rodin">
            <a:hlinkClick r:id="rId2"/>
          </p:cNvPr>
          <p:cNvPicPr>
            <a:picLocks noChangeAspect="1" noChangeArrowheads="1"/>
          </p:cNvPicPr>
          <p:nvPr/>
        </p:nvPicPr>
        <p:blipFill>
          <a:blip r:embed="rId3" cstate="print"/>
          <a:srcRect/>
          <a:stretch>
            <a:fillRect/>
          </a:stretch>
        </p:blipFill>
        <p:spPr bwMode="auto">
          <a:xfrm>
            <a:off x="2915816" y="1556792"/>
            <a:ext cx="3143250" cy="4248151"/>
          </a:xfrm>
          <a:prstGeom prst="rect">
            <a:avLst/>
          </a:prstGeom>
          <a:noFill/>
        </p:spPr>
      </p:pic>
      <p:sp>
        <p:nvSpPr>
          <p:cNvPr id="5" name="TextovéPole 4"/>
          <p:cNvSpPr txBox="1"/>
          <p:nvPr/>
        </p:nvSpPr>
        <p:spPr>
          <a:xfrm>
            <a:off x="539552" y="692696"/>
            <a:ext cx="3693654" cy="923330"/>
          </a:xfrm>
          <a:prstGeom prst="rect">
            <a:avLst/>
          </a:prstGeom>
          <a:noFill/>
        </p:spPr>
        <p:txBody>
          <a:bodyPr wrap="square" rtlCol="0">
            <a:spAutoFit/>
          </a:bodyPr>
          <a:lstStyle/>
          <a:p>
            <a:r>
              <a:rPr lang="cs-CZ" dirty="0" smtClean="0"/>
              <a:t>Důkaz „</a:t>
            </a:r>
            <a:r>
              <a:rPr lang="cs-CZ" dirty="0" err="1" smtClean="0"/>
              <a:t>pre</a:t>
            </a:r>
            <a:r>
              <a:rPr lang="cs-CZ" dirty="0" smtClean="0"/>
              <a:t>-existence“ duše</a:t>
            </a:r>
          </a:p>
          <a:p>
            <a:r>
              <a:rPr lang="cs-CZ" dirty="0" smtClean="0"/>
              <a:t>na základě rozpomínání</a:t>
            </a:r>
          </a:p>
          <a:p>
            <a:r>
              <a:rPr lang="cs-CZ" b="1" i="1" dirty="0" err="1" smtClean="0"/>
              <a:t>anamnésis</a:t>
            </a:r>
            <a:endParaRPr lang="cs-CZ" b="1" i="1" dirty="0"/>
          </a:p>
        </p:txBody>
      </p:sp>
      <p:sp>
        <p:nvSpPr>
          <p:cNvPr id="6" name="TextovéPole 5"/>
          <p:cNvSpPr txBox="1"/>
          <p:nvPr/>
        </p:nvSpPr>
        <p:spPr>
          <a:xfrm>
            <a:off x="1547664" y="2204864"/>
            <a:ext cx="696024" cy="769441"/>
          </a:xfrm>
          <a:prstGeom prst="rect">
            <a:avLst/>
          </a:prstGeom>
          <a:noFill/>
        </p:spPr>
        <p:txBody>
          <a:bodyPr wrap="none" rtlCol="0">
            <a:spAutoFit/>
          </a:bodyPr>
          <a:lstStyle/>
          <a:p>
            <a:r>
              <a:rPr lang="cs-CZ" sz="4400" dirty="0" smtClean="0"/>
              <a:t>→</a:t>
            </a:r>
            <a:endParaRPr lang="cs-CZ" sz="4400" dirty="0"/>
          </a:p>
        </p:txBody>
      </p:sp>
    </p:spTree>
    <p:extLst>
      <p:ext uri="{BB962C8B-B14F-4D97-AF65-F5344CB8AC3E}">
        <p14:creationId xmlns:p14="http://schemas.microsoft.com/office/powerpoint/2010/main" val="1389738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79512" y="188640"/>
            <a:ext cx="8784976" cy="6232475"/>
          </a:xfrm>
          <a:prstGeom prst="rect">
            <a:avLst/>
          </a:prstGeom>
        </p:spPr>
        <p:txBody>
          <a:bodyPr wrap="square">
            <a:spAutoFit/>
          </a:bodyPr>
          <a:lstStyle/>
          <a:p>
            <a:r>
              <a:rPr lang="cs-CZ" sz="2100" dirty="0" smtClean="0">
                <a:latin typeface="Times New Roman" pitchFamily="18" charset="0"/>
                <a:cs typeface="Times New Roman" pitchFamily="18" charset="0"/>
              </a:rPr>
              <a:t>79b – 80e</a:t>
            </a:r>
          </a:p>
          <a:p>
            <a:pPr algn="just"/>
            <a:r>
              <a:rPr lang="cs-CZ" sz="2100" dirty="0" smtClean="0">
                <a:latin typeface="Times New Roman" pitchFamily="18" charset="0"/>
                <a:cs typeface="Times New Roman" pitchFamily="18" charset="0"/>
              </a:rPr>
              <a:t>	A co duše? Je to něco viditelného či neviditelného?</a:t>
            </a:r>
          </a:p>
          <a:p>
            <a:pPr algn="just"/>
            <a:r>
              <a:rPr lang="cs-CZ" sz="2100" dirty="0" smtClean="0">
                <a:latin typeface="Times New Roman" pitchFamily="18" charset="0"/>
                <a:cs typeface="Times New Roman" pitchFamily="18" charset="0"/>
              </a:rPr>
              <a:t>	Neviditelného, aspoň pro lidi, </a:t>
            </a:r>
            <a:r>
              <a:rPr lang="cs-CZ" sz="2100" dirty="0" err="1" smtClean="0">
                <a:latin typeface="Times New Roman" pitchFamily="18" charset="0"/>
                <a:cs typeface="Times New Roman" pitchFamily="18" charset="0"/>
              </a:rPr>
              <a:t>Sókrate</a:t>
            </a:r>
            <a:r>
              <a:rPr lang="cs-CZ" sz="2100" dirty="0" smtClean="0">
                <a:latin typeface="Times New Roman" pitchFamily="18" charset="0"/>
                <a:cs typeface="Times New Roman" pitchFamily="18" charset="0"/>
              </a:rPr>
              <a:t>.</a:t>
            </a:r>
          </a:p>
          <a:p>
            <a:pPr algn="just"/>
            <a:r>
              <a:rPr lang="cs-CZ" sz="2100" dirty="0" smtClean="0">
                <a:latin typeface="Times New Roman" pitchFamily="18" charset="0"/>
                <a:cs typeface="Times New Roman" pitchFamily="18" charset="0"/>
              </a:rPr>
              <a:t>	Vždyť přece když jsme mluvili o věcech viditelných a neviditelných, myslili jsme to se vztahem k lidské přirozenosti; či míníš, že k některé jiné?</a:t>
            </a:r>
          </a:p>
          <a:p>
            <a:pPr algn="just"/>
            <a:r>
              <a:rPr lang="cs-CZ" sz="2100" dirty="0" smtClean="0">
                <a:latin typeface="Times New Roman" pitchFamily="18" charset="0"/>
                <a:cs typeface="Times New Roman" pitchFamily="18" charset="0"/>
              </a:rPr>
              <a:t>	Ano, k lidské.</a:t>
            </a:r>
          </a:p>
          <a:p>
            <a:pPr algn="just"/>
            <a:r>
              <a:rPr lang="cs-CZ" sz="2100" dirty="0" smtClean="0">
                <a:latin typeface="Times New Roman" pitchFamily="18" charset="0"/>
                <a:cs typeface="Times New Roman" pitchFamily="18" charset="0"/>
              </a:rPr>
              <a:t>	Co tedy soudíme o duši? Že ji je vidět či není vidět?</a:t>
            </a:r>
          </a:p>
          <a:p>
            <a:pPr algn="just"/>
            <a:r>
              <a:rPr lang="cs-CZ" sz="2100" dirty="0" smtClean="0">
                <a:latin typeface="Times New Roman" pitchFamily="18" charset="0"/>
                <a:cs typeface="Times New Roman" pitchFamily="18" charset="0"/>
              </a:rPr>
              <a:t>	Není ji </a:t>
            </a:r>
            <a:r>
              <a:rPr lang="cs-CZ" sz="2100" dirty="0" err="1" smtClean="0">
                <a:latin typeface="Times New Roman" pitchFamily="18" charset="0"/>
                <a:cs typeface="Times New Roman" pitchFamily="18" charset="0"/>
              </a:rPr>
              <a:t>viděti</a:t>
            </a:r>
            <a:r>
              <a:rPr lang="cs-CZ" sz="2100" dirty="0" smtClean="0">
                <a:latin typeface="Times New Roman" pitchFamily="18" charset="0"/>
                <a:cs typeface="Times New Roman" pitchFamily="18" charset="0"/>
              </a:rPr>
              <a:t>.</a:t>
            </a:r>
          </a:p>
          <a:p>
            <a:pPr algn="just"/>
            <a:r>
              <a:rPr lang="cs-CZ" sz="2100" dirty="0" smtClean="0">
                <a:latin typeface="Times New Roman" pitchFamily="18" charset="0"/>
                <a:cs typeface="Times New Roman" pitchFamily="18" charset="0"/>
              </a:rPr>
              <a:t>	Je to tedy něco neviditelného?</a:t>
            </a:r>
          </a:p>
          <a:p>
            <a:pPr algn="just"/>
            <a:r>
              <a:rPr lang="cs-CZ" sz="2100" dirty="0" smtClean="0">
                <a:latin typeface="Times New Roman" pitchFamily="18" charset="0"/>
                <a:cs typeface="Times New Roman" pitchFamily="18" charset="0"/>
              </a:rPr>
              <a:t>	Ano.</a:t>
            </a:r>
          </a:p>
          <a:p>
            <a:pPr algn="just"/>
            <a:r>
              <a:rPr lang="cs-CZ" sz="2100" dirty="0" smtClean="0">
                <a:latin typeface="Times New Roman" pitchFamily="18" charset="0"/>
                <a:cs typeface="Times New Roman" pitchFamily="18" charset="0"/>
              </a:rPr>
              <a:t>	Jest tedy duše neviditelnému druhu podobnější než tělo, toto však viditelnému.</a:t>
            </a:r>
          </a:p>
          <a:p>
            <a:pPr algn="just"/>
            <a:r>
              <a:rPr lang="cs-CZ" sz="2100" dirty="0" smtClean="0">
                <a:latin typeface="Times New Roman" pitchFamily="18" charset="0"/>
                <a:cs typeface="Times New Roman" pitchFamily="18" charset="0"/>
              </a:rPr>
              <a:t>	To je zcela nutné, </a:t>
            </a:r>
            <a:r>
              <a:rPr lang="cs-CZ" sz="2100" dirty="0" err="1" smtClean="0">
                <a:latin typeface="Times New Roman" pitchFamily="18" charset="0"/>
                <a:cs typeface="Times New Roman" pitchFamily="18" charset="0"/>
              </a:rPr>
              <a:t>Sókrate</a:t>
            </a:r>
            <a:r>
              <a:rPr lang="cs-CZ" sz="2100" dirty="0" smtClean="0">
                <a:latin typeface="Times New Roman" pitchFamily="18" charset="0"/>
                <a:cs typeface="Times New Roman" pitchFamily="18" charset="0"/>
              </a:rPr>
              <a:t>.</a:t>
            </a:r>
          </a:p>
          <a:p>
            <a:pPr algn="just"/>
            <a:r>
              <a:rPr lang="cs-CZ" sz="2100" dirty="0" smtClean="0">
                <a:latin typeface="Times New Roman" pitchFamily="18" charset="0"/>
                <a:cs typeface="Times New Roman" pitchFamily="18" charset="0"/>
              </a:rPr>
              <a:t>Nuže i tohle jsme před chvílí říkali, že duše, kdykoli užívá také těla, aby něco zkoumala buď zrakem nebo sluchem nebo některým jiným smyslem – neboť to znamená zkoumat něco tělem, zkoumat to smyslem –, tehdy jest působením těla zavlékána do těch věcí, které nejsou nikdy stejné, a tu sama bloudí a mate se a dostává závrať jako opilá, protože se stýká s věcmi, které jsou právě takové.</a:t>
            </a:r>
          </a:p>
          <a:p>
            <a:pPr algn="just"/>
            <a:r>
              <a:rPr lang="cs-CZ" sz="2100" dirty="0" smtClean="0">
                <a:latin typeface="Times New Roman" pitchFamily="18" charset="0"/>
                <a:cs typeface="Times New Roman" pitchFamily="18" charset="0"/>
              </a:rPr>
              <a:t>	Ovšemže.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23528" y="260648"/>
            <a:ext cx="8496944" cy="6186309"/>
          </a:xfrm>
          <a:prstGeom prst="rect">
            <a:avLst/>
          </a:prstGeom>
        </p:spPr>
        <p:txBody>
          <a:bodyPr wrap="square">
            <a:spAutoFit/>
          </a:bodyPr>
          <a:lstStyle/>
          <a:p>
            <a:pPr algn="just"/>
            <a:r>
              <a:rPr lang="cs-CZ" sz="2200" dirty="0" smtClean="0">
                <a:latin typeface="Times New Roman" pitchFamily="18" charset="0"/>
                <a:cs typeface="Times New Roman" pitchFamily="18" charset="0"/>
              </a:rPr>
              <a:t>	Kdykoli však zkoumá sama o sobě, odchází tam k tomu, co je čisté a stále jsoucí a nesmrtelné a v témž stavu, a protože je s tím jsoucnem příbuzná, je vždy v jeho společnosti, kdykoli se octne sama o sobě a je jí to možno; tu ustane od toho bloudění a také i k oněm jsoucnům je stále stejná a v témž poměru, protože ona jsoucna, jichž se dotýká, jsou taková; a tento její stav se nazývá rozumné myšlení, že ano?</a:t>
            </a:r>
          </a:p>
          <a:p>
            <a:pPr algn="just"/>
            <a:r>
              <a:rPr lang="cs-CZ" sz="2200" dirty="0" smtClean="0">
                <a:latin typeface="Times New Roman" pitchFamily="18" charset="0"/>
                <a:cs typeface="Times New Roman" pitchFamily="18" charset="0"/>
              </a:rPr>
              <a:t>	Docela dobře a pravdu mluvíš, </a:t>
            </a:r>
            <a:r>
              <a:rPr lang="cs-CZ" sz="2200" dirty="0" err="1" smtClean="0">
                <a:latin typeface="Times New Roman" pitchFamily="18" charset="0"/>
                <a:cs typeface="Times New Roman" pitchFamily="18" charset="0"/>
              </a:rPr>
              <a:t>Sókrate</a:t>
            </a:r>
            <a:r>
              <a:rPr lang="cs-CZ" sz="2200" dirty="0" smtClean="0">
                <a:latin typeface="Times New Roman" pitchFamily="18" charset="0"/>
                <a:cs typeface="Times New Roman" pitchFamily="18" charset="0"/>
              </a:rPr>
              <a:t>.</a:t>
            </a:r>
          </a:p>
          <a:p>
            <a:pPr algn="just"/>
            <a:r>
              <a:rPr lang="cs-CZ" sz="2200" dirty="0" smtClean="0">
                <a:latin typeface="Times New Roman" pitchFamily="18" charset="0"/>
                <a:cs typeface="Times New Roman" pitchFamily="18" charset="0"/>
              </a:rPr>
              <a:t>[...]</a:t>
            </a:r>
          </a:p>
          <a:p>
            <a:pPr algn="just"/>
            <a:r>
              <a:rPr lang="cs-CZ" sz="2200" dirty="0" smtClean="0">
                <a:latin typeface="Times New Roman" pitchFamily="18" charset="0"/>
                <a:cs typeface="Times New Roman" pitchFamily="18" charset="0"/>
              </a:rPr>
              <a:t>	Nuže, dívej se i takto, že když jsou duše a tělo pospolu, přirozenost ukládá tomuto, aby sloužilo a bylo pod vládou, oné, aby vládla a byla paní; a podle tohoto zase co z </a:t>
            </a:r>
            <a:r>
              <a:rPr lang="cs-CZ" sz="2200" dirty="0" err="1" smtClean="0">
                <a:latin typeface="Times New Roman" pitchFamily="18" charset="0"/>
                <a:cs typeface="Times New Roman" pitchFamily="18" charset="0"/>
              </a:rPr>
              <a:t>obého</a:t>
            </a:r>
            <a:r>
              <a:rPr lang="cs-CZ" sz="2200" dirty="0" smtClean="0">
                <a:latin typeface="Times New Roman" pitchFamily="18" charset="0"/>
                <a:cs typeface="Times New Roman" pitchFamily="18" charset="0"/>
              </a:rPr>
              <a:t> se ti zdá podobným jsoucnu božskému a co smrtelnému, či se ti nezdá, že božské jest od přirozené podstaty určeno k tomu, aby vládlo a řídilo, kdežto smrtelné aby bylo pod vládou a sloužilo?</a:t>
            </a:r>
          </a:p>
          <a:p>
            <a:pPr algn="just"/>
            <a:r>
              <a:rPr lang="cs-CZ" sz="2200" dirty="0" smtClean="0">
                <a:latin typeface="Times New Roman" pitchFamily="18" charset="0"/>
                <a:cs typeface="Times New Roman" pitchFamily="18" charset="0"/>
              </a:rPr>
              <a:t>	Ano, zdá se mi.</a:t>
            </a:r>
          </a:p>
          <a:p>
            <a:pPr algn="just"/>
            <a:r>
              <a:rPr lang="cs-CZ" sz="2200" dirty="0" smtClean="0">
                <a:latin typeface="Times New Roman" pitchFamily="18" charset="0"/>
                <a:cs typeface="Times New Roman" pitchFamily="18" charset="0"/>
              </a:rPr>
              <a:t>	Čemu z </a:t>
            </a:r>
            <a:r>
              <a:rPr lang="cs-CZ" sz="2200" dirty="0" err="1" smtClean="0">
                <a:latin typeface="Times New Roman" pitchFamily="18" charset="0"/>
                <a:cs typeface="Times New Roman" pitchFamily="18" charset="0"/>
              </a:rPr>
              <a:t>obého</a:t>
            </a:r>
            <a:r>
              <a:rPr lang="cs-CZ" sz="2200" dirty="0" smtClean="0">
                <a:latin typeface="Times New Roman" pitchFamily="18" charset="0"/>
                <a:cs typeface="Times New Roman" pitchFamily="18" charset="0"/>
              </a:rPr>
              <a:t> se tedy podobá duše?</a:t>
            </a:r>
          </a:p>
          <a:p>
            <a:pPr algn="just"/>
            <a:r>
              <a:rPr lang="cs-CZ" sz="2200" dirty="0" smtClean="0">
                <a:latin typeface="Times New Roman" pitchFamily="18" charset="0"/>
                <a:cs typeface="Times New Roman" pitchFamily="18" charset="0"/>
              </a:rPr>
              <a:t>	Je zřejmé, </a:t>
            </a:r>
            <a:r>
              <a:rPr lang="cs-CZ" sz="2200" dirty="0" err="1" smtClean="0">
                <a:latin typeface="Times New Roman" pitchFamily="18" charset="0"/>
                <a:cs typeface="Times New Roman" pitchFamily="18" charset="0"/>
              </a:rPr>
              <a:t>Sókrate</a:t>
            </a:r>
            <a:r>
              <a:rPr lang="cs-CZ" sz="2200" dirty="0" smtClean="0">
                <a:latin typeface="Times New Roman" pitchFamily="18" charset="0"/>
                <a:cs typeface="Times New Roman" pitchFamily="18" charset="0"/>
              </a:rPr>
              <a:t>, že se duše podobá božskému, a tělo smrtelnému.</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Výsledek obrázku pro myslitel rodin">
            <a:hlinkClick r:id="rId2"/>
          </p:cNvPr>
          <p:cNvPicPr>
            <a:picLocks noChangeAspect="1" noChangeArrowheads="1"/>
          </p:cNvPicPr>
          <p:nvPr/>
        </p:nvPicPr>
        <p:blipFill>
          <a:blip r:embed="rId3" cstate="print"/>
          <a:srcRect/>
          <a:stretch>
            <a:fillRect/>
          </a:stretch>
        </p:blipFill>
        <p:spPr bwMode="auto">
          <a:xfrm>
            <a:off x="2915816" y="1556792"/>
            <a:ext cx="3143250" cy="4248151"/>
          </a:xfrm>
          <a:prstGeom prst="rect">
            <a:avLst/>
          </a:prstGeom>
          <a:noFill/>
        </p:spPr>
      </p:pic>
      <p:sp>
        <p:nvSpPr>
          <p:cNvPr id="3" name="TextovéPole 2"/>
          <p:cNvSpPr txBox="1"/>
          <p:nvPr/>
        </p:nvSpPr>
        <p:spPr>
          <a:xfrm>
            <a:off x="323528" y="620688"/>
            <a:ext cx="2973574" cy="1200329"/>
          </a:xfrm>
          <a:prstGeom prst="rect">
            <a:avLst/>
          </a:prstGeom>
          <a:noFill/>
        </p:spPr>
        <p:txBody>
          <a:bodyPr wrap="square" rtlCol="0">
            <a:spAutoFit/>
          </a:bodyPr>
          <a:lstStyle/>
          <a:p>
            <a:r>
              <a:rPr lang="cs-CZ" dirty="0" smtClean="0"/>
              <a:t>Důkaz „</a:t>
            </a:r>
            <a:r>
              <a:rPr lang="cs-CZ" dirty="0" err="1" smtClean="0"/>
              <a:t>pre</a:t>
            </a:r>
            <a:r>
              <a:rPr lang="cs-CZ" dirty="0" smtClean="0"/>
              <a:t>-existence“ duše</a:t>
            </a:r>
          </a:p>
          <a:p>
            <a:r>
              <a:rPr lang="cs-CZ" dirty="0" smtClean="0"/>
              <a:t>na základě rozpomínání</a:t>
            </a:r>
          </a:p>
          <a:p>
            <a:r>
              <a:rPr lang="cs-CZ" b="1" i="1" dirty="0" err="1" smtClean="0"/>
              <a:t>anamnésis</a:t>
            </a:r>
            <a:endParaRPr lang="cs-CZ" b="1" i="1" dirty="0" smtClean="0"/>
          </a:p>
          <a:p>
            <a:endParaRPr lang="cs-CZ" dirty="0"/>
          </a:p>
        </p:txBody>
      </p:sp>
      <p:sp>
        <p:nvSpPr>
          <p:cNvPr id="4" name="TextovéPole 3"/>
          <p:cNvSpPr txBox="1"/>
          <p:nvPr/>
        </p:nvSpPr>
        <p:spPr>
          <a:xfrm>
            <a:off x="5796136" y="620688"/>
            <a:ext cx="3283021" cy="923330"/>
          </a:xfrm>
          <a:prstGeom prst="rect">
            <a:avLst/>
          </a:prstGeom>
          <a:noFill/>
        </p:spPr>
        <p:txBody>
          <a:bodyPr wrap="square" rtlCol="0">
            <a:spAutoFit/>
          </a:bodyPr>
          <a:lstStyle/>
          <a:p>
            <a:r>
              <a:rPr lang="cs-CZ" dirty="0" smtClean="0"/>
              <a:t>Důkaz „post-existence“ duše</a:t>
            </a:r>
          </a:p>
          <a:p>
            <a:r>
              <a:rPr lang="cs-CZ" dirty="0" smtClean="0"/>
              <a:t>Duše jako střední člen a</a:t>
            </a:r>
          </a:p>
          <a:p>
            <a:r>
              <a:rPr lang="cs-CZ" dirty="0" smtClean="0"/>
              <a:t>prostředkující příčina</a:t>
            </a:r>
            <a:endParaRPr lang="cs-CZ" dirty="0"/>
          </a:p>
        </p:txBody>
      </p:sp>
      <p:sp>
        <p:nvSpPr>
          <p:cNvPr id="5" name="TextovéPole 4"/>
          <p:cNvSpPr txBox="1"/>
          <p:nvPr/>
        </p:nvSpPr>
        <p:spPr>
          <a:xfrm>
            <a:off x="1331640" y="2348880"/>
            <a:ext cx="649537" cy="984885"/>
          </a:xfrm>
          <a:prstGeom prst="rect">
            <a:avLst/>
          </a:prstGeom>
          <a:noFill/>
        </p:spPr>
        <p:txBody>
          <a:bodyPr wrap="none" rtlCol="0">
            <a:spAutoFit/>
          </a:bodyPr>
          <a:lstStyle/>
          <a:p>
            <a:r>
              <a:rPr lang="cs-CZ" sz="4000" dirty="0" smtClean="0"/>
              <a:t>→</a:t>
            </a:r>
          </a:p>
          <a:p>
            <a:endParaRPr lang="cs-CZ" dirty="0"/>
          </a:p>
        </p:txBody>
      </p:sp>
      <p:sp>
        <p:nvSpPr>
          <p:cNvPr id="6" name="TextovéPole 5"/>
          <p:cNvSpPr txBox="1"/>
          <p:nvPr/>
        </p:nvSpPr>
        <p:spPr>
          <a:xfrm>
            <a:off x="6804248" y="2492896"/>
            <a:ext cx="649537" cy="984885"/>
          </a:xfrm>
          <a:prstGeom prst="rect">
            <a:avLst/>
          </a:prstGeom>
          <a:noFill/>
        </p:spPr>
        <p:txBody>
          <a:bodyPr wrap="none" rtlCol="0">
            <a:spAutoFit/>
          </a:bodyPr>
          <a:lstStyle/>
          <a:p>
            <a:r>
              <a:rPr lang="cs-CZ" sz="4000" dirty="0" smtClean="0"/>
              <a:t>→</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251520" y="620688"/>
            <a:ext cx="8712968" cy="5386090"/>
          </a:xfrm>
          <a:prstGeom prst="rect">
            <a:avLst/>
          </a:prstGeom>
          <a:noFill/>
        </p:spPr>
        <p:txBody>
          <a:bodyPr wrap="square" rtlCol="0">
            <a:spAutoFit/>
          </a:bodyPr>
          <a:lstStyle/>
          <a:p>
            <a:pPr algn="ctr"/>
            <a:r>
              <a:rPr lang="cs-CZ" sz="2800" b="1" dirty="0">
                <a:latin typeface="Times New Roman" pitchFamily="18" charset="0"/>
                <a:cs typeface="Times New Roman" pitchFamily="18" charset="0"/>
              </a:rPr>
              <a:t>Platón, </a:t>
            </a:r>
            <a:r>
              <a:rPr lang="cs-CZ" sz="2800" b="1" i="1" dirty="0" err="1">
                <a:latin typeface="Times New Roman" pitchFamily="18" charset="0"/>
                <a:cs typeface="Times New Roman" pitchFamily="18" charset="0"/>
              </a:rPr>
              <a:t>Faidón</a:t>
            </a:r>
            <a:r>
              <a:rPr lang="cs-CZ" sz="2800" b="1" dirty="0">
                <a:latin typeface="Times New Roman" pitchFamily="18" charset="0"/>
                <a:cs typeface="Times New Roman" pitchFamily="18" charset="0"/>
              </a:rPr>
              <a:t>  </a:t>
            </a:r>
            <a:endParaRPr lang="cs-CZ" sz="2800" b="1" dirty="0" smtClean="0">
              <a:latin typeface="Times New Roman" pitchFamily="18" charset="0"/>
              <a:cs typeface="Times New Roman" pitchFamily="18" charset="0"/>
            </a:endParaRPr>
          </a:p>
          <a:p>
            <a:pPr algn="ctr"/>
            <a:endParaRPr lang="cs-CZ" sz="1400" dirty="0">
              <a:latin typeface="Times New Roman" pitchFamily="18" charset="0"/>
              <a:cs typeface="Times New Roman" pitchFamily="18" charset="0"/>
            </a:endParaRPr>
          </a:p>
          <a:p>
            <a:r>
              <a:rPr lang="cs-CZ" sz="2200" dirty="0" smtClean="0">
                <a:latin typeface="Times New Roman" pitchFamily="18" charset="0"/>
                <a:cs typeface="Times New Roman" pitchFamily="18" charset="0"/>
              </a:rPr>
              <a:t>překlad </a:t>
            </a:r>
            <a:r>
              <a:rPr lang="cs-CZ" sz="2200" dirty="0">
                <a:latin typeface="Times New Roman" pitchFamily="18" charset="0"/>
                <a:cs typeface="Times New Roman" pitchFamily="18" charset="0"/>
              </a:rPr>
              <a:t>František Novotný, 1. vydání Praha 1935</a:t>
            </a:r>
            <a:r>
              <a:rPr lang="cs-CZ" sz="2200" dirty="0" smtClean="0">
                <a:latin typeface="Times New Roman" pitchFamily="18" charset="0"/>
                <a:cs typeface="Times New Roman" pitchFamily="18" charset="0"/>
              </a:rPr>
              <a:t>; </a:t>
            </a:r>
            <a:r>
              <a:rPr lang="cs-CZ" sz="2200" dirty="0">
                <a:latin typeface="Times New Roman" pitchFamily="18" charset="0"/>
                <a:cs typeface="Times New Roman" pitchFamily="18" charset="0"/>
              </a:rPr>
              <a:t>Praha: </a:t>
            </a:r>
            <a:r>
              <a:rPr lang="cs-CZ" sz="2200" dirty="0" err="1" smtClean="0">
                <a:latin typeface="Times New Roman" pitchFamily="18" charset="0"/>
                <a:cs typeface="Times New Roman" pitchFamily="18" charset="0"/>
              </a:rPr>
              <a:t>Oikoymenh</a:t>
            </a:r>
            <a:r>
              <a:rPr lang="cs-CZ" sz="2200" dirty="0">
                <a:latin typeface="Times New Roman" pitchFamily="18" charset="0"/>
                <a:cs typeface="Times New Roman" pitchFamily="18" charset="0"/>
              </a:rPr>
              <a:t>, </a:t>
            </a:r>
            <a:r>
              <a:rPr lang="cs-CZ" sz="2200" dirty="0" smtClean="0">
                <a:latin typeface="Times New Roman" pitchFamily="18" charset="0"/>
                <a:cs typeface="Times New Roman" pitchFamily="18" charset="0"/>
              </a:rPr>
              <a:t>1994</a:t>
            </a:r>
            <a:endParaRPr lang="cs-CZ" sz="2200" dirty="0">
              <a:latin typeface="Times New Roman" pitchFamily="18" charset="0"/>
              <a:cs typeface="Times New Roman" pitchFamily="18" charset="0"/>
            </a:endParaRPr>
          </a:p>
          <a:p>
            <a:r>
              <a:rPr lang="cs-CZ" sz="2800" dirty="0">
                <a:latin typeface="Times New Roman" pitchFamily="18" charset="0"/>
                <a:cs typeface="Times New Roman" pitchFamily="18" charset="0"/>
              </a:rPr>
              <a:t> </a:t>
            </a:r>
          </a:p>
          <a:p>
            <a:r>
              <a:rPr lang="cs-CZ" sz="2800" dirty="0">
                <a:latin typeface="Times New Roman" pitchFamily="18" charset="0"/>
                <a:cs typeface="Times New Roman" pitchFamily="18" charset="0"/>
              </a:rPr>
              <a:t>63e9</a:t>
            </a:r>
          </a:p>
          <a:p>
            <a:pPr algn="just"/>
            <a:r>
              <a:rPr lang="cs-CZ" sz="2800" dirty="0">
                <a:latin typeface="Times New Roman" pitchFamily="18" charset="0"/>
                <a:cs typeface="Times New Roman" pitchFamily="18" charset="0"/>
              </a:rPr>
              <a:t>Muž, který vskutku strávil svůj život ve filosofii, se nebojí, když má zemřít, a je pln dobré naděje, že se mu až zemře, dostane na onom světě největšího dobra</a:t>
            </a:r>
            <a:r>
              <a:rPr lang="cs-CZ" sz="2800" dirty="0" smtClean="0">
                <a:latin typeface="Times New Roman" pitchFamily="18" charset="0"/>
                <a:cs typeface="Times New Roman" pitchFamily="18" charset="0"/>
              </a:rPr>
              <a:t>. </a:t>
            </a:r>
            <a:endParaRPr lang="cs-CZ" sz="2800" dirty="0">
              <a:latin typeface="Times New Roman" pitchFamily="18" charset="0"/>
              <a:cs typeface="Times New Roman" pitchFamily="18" charset="0"/>
            </a:endParaRPr>
          </a:p>
          <a:p>
            <a:pPr algn="just"/>
            <a:r>
              <a:rPr lang="cs-CZ" sz="2800" dirty="0">
                <a:latin typeface="Times New Roman" pitchFamily="18" charset="0"/>
                <a:cs typeface="Times New Roman" pitchFamily="18" charset="0"/>
              </a:rPr>
              <a:t> </a:t>
            </a:r>
          </a:p>
          <a:p>
            <a:pPr algn="just"/>
            <a:r>
              <a:rPr lang="cs-CZ" sz="2800" dirty="0">
                <a:latin typeface="Times New Roman" pitchFamily="18" charset="0"/>
                <a:cs typeface="Times New Roman" pitchFamily="18" charset="0"/>
              </a:rPr>
              <a:t>63c4-7</a:t>
            </a:r>
          </a:p>
          <a:p>
            <a:pPr algn="just"/>
            <a:r>
              <a:rPr lang="cs-CZ" sz="2800" dirty="0">
                <a:latin typeface="Times New Roman" pitchFamily="18" charset="0"/>
                <a:cs typeface="Times New Roman" pitchFamily="18" charset="0"/>
              </a:rPr>
              <a:t>Jest něco pro ty, kdo skončí tento život, a že to je, jak se také již odedávna vypravuje, mnohem lepší pro lidi dobré nežli pro zlé.</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332655"/>
            <a:ext cx="8712968" cy="6370975"/>
          </a:xfrm>
          <a:prstGeom prst="rect">
            <a:avLst/>
          </a:prstGeom>
        </p:spPr>
        <p:txBody>
          <a:bodyPr wrap="square">
            <a:spAutoFit/>
          </a:bodyPr>
          <a:lstStyle/>
          <a:p>
            <a:r>
              <a:rPr lang="cs-CZ" sz="2400" dirty="0" smtClean="0">
                <a:latin typeface="Times New Roman" pitchFamily="18" charset="0"/>
                <a:cs typeface="Times New Roman" pitchFamily="18" charset="0"/>
              </a:rPr>
              <a:t>104e–106e</a:t>
            </a:r>
          </a:p>
          <a:p>
            <a:pPr algn="just"/>
            <a:r>
              <a:rPr lang="cs-CZ" sz="2400" dirty="0" smtClean="0">
                <a:latin typeface="Times New Roman" pitchFamily="18" charset="0"/>
                <a:cs typeface="Times New Roman" pitchFamily="18" charset="0"/>
              </a:rPr>
              <a:t>	Co se tedy týče mých slov, že musíme </a:t>
            </a:r>
            <a:r>
              <a:rPr lang="cs-CZ" sz="2400" dirty="0" err="1" smtClean="0">
                <a:latin typeface="Times New Roman" pitchFamily="18" charset="0"/>
                <a:cs typeface="Times New Roman" pitchFamily="18" charset="0"/>
              </a:rPr>
              <a:t>určiti</a:t>
            </a:r>
            <a:r>
              <a:rPr lang="cs-CZ" sz="2400" dirty="0" smtClean="0">
                <a:latin typeface="Times New Roman" pitchFamily="18" charset="0"/>
                <a:cs typeface="Times New Roman" pitchFamily="18" charset="0"/>
              </a:rPr>
              <a:t>, které pojmy, ač nejsou něčemu opačné, přece to nepřijímají – jako například nyní trojka, ač není opakem sudého, nicméně ho nepřijímá, neboť stále s sebou přináší jeho opak, a tak i dvojka proti lichému a oheň proti studenému a přemnoho jiných věcí – nuže viz tedy, zdali to určuješ takto: není to jenom opak, který nepřijímá opaku, nýbrž i ta věc, která přináší něco opačného proti tomu, k čemu sama jde, ta sama přinášející věc, nikdy by nepřijala opak pojmu přinášeného. A opakuj si znova v mysli, neboť není špatné slyšet jednu věc mnohokrát. Číslo pět nepřijme ideje sudosti, ani číslo deset, jeho dvojnásobek, ideje lichosti. Ovšem dvojnásobek je také sám opakem něčeho jiného, ale přece nepřijme ideje lichosti; ale jistě ani pojem půldruhého ani ostatní takové zlomky, obsahující polovinu, nepřijmou ideje celku, a podobně zase třetina a všechny takové zlomky. Snad totiž sleduješ a máš o tom stejné mínění.</a:t>
            </a:r>
          </a:p>
          <a:p>
            <a:pPr algn="just"/>
            <a:r>
              <a:rPr lang="cs-CZ" sz="2400" dirty="0" smtClean="0">
                <a:latin typeface="Times New Roman" pitchFamily="18" charset="0"/>
                <a:cs typeface="Times New Roman" pitchFamily="18" charset="0"/>
              </a:rPr>
              <a:t>	Zcela rozhodně mám stejné mínění a sleduji.</a:t>
            </a:r>
            <a:endParaRPr lang="cs-CZ" sz="24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332656"/>
            <a:ext cx="8712968" cy="6186309"/>
          </a:xfrm>
          <a:prstGeom prst="rect">
            <a:avLst/>
          </a:prstGeom>
        </p:spPr>
        <p:txBody>
          <a:bodyPr wrap="square">
            <a:spAutoFit/>
          </a:bodyPr>
          <a:lstStyle/>
          <a:p>
            <a:pPr algn="just"/>
            <a:r>
              <a:rPr lang="cs-CZ" sz="2200" dirty="0" smtClean="0">
                <a:latin typeface="Times New Roman" pitchFamily="18" charset="0"/>
                <a:cs typeface="Times New Roman" pitchFamily="18" charset="0"/>
              </a:rPr>
              <a:t>	Tak tedy mluv zase ze začátku. Ale neodpovídej mi slovy mých otázek, nýbrž ber si příklad ze mne. Říkám to proto, že vedle odpovědi, o které jsem mluvil na prvním místě, té jisté odpovědi, vidím po nynějším výkladu jinou jistotu. Kdyby ses mne totiž ptal, co svým vniknutím do těla způsobí, že tělo bude teplé, nedám ti tu jistou odpověď, tu nevzdělanou, že teplost, nýbrž tu vtipnější, vyplývající z nynějšího výkladu, že oheň. Ani jestliže se otážeš, co svým vniknutím do těla způsobí, že tělo onemocní, neřeknu, že nemoc, nýbrž že horečka; ani na otázku, co svým vniknutím do čísla způsobí, že číslo bude liché, neřeknu že lichost, nýbrž že jednotka. A tak dále. Nuže viz, zdali už dostatečně víš, co chci.</a:t>
            </a:r>
          </a:p>
          <a:p>
            <a:pPr algn="just"/>
            <a:r>
              <a:rPr lang="cs-CZ" sz="2200" dirty="0" smtClean="0">
                <a:latin typeface="Times New Roman" pitchFamily="18" charset="0"/>
                <a:cs typeface="Times New Roman" pitchFamily="18" charset="0"/>
              </a:rPr>
              <a:t>	Ano, úplně dostatečně.</a:t>
            </a:r>
          </a:p>
          <a:p>
            <a:pPr algn="just"/>
            <a:r>
              <a:rPr lang="cs-CZ" sz="2200" dirty="0" smtClean="0">
                <a:latin typeface="Times New Roman" pitchFamily="18" charset="0"/>
                <a:cs typeface="Times New Roman" pitchFamily="18" charset="0"/>
              </a:rPr>
              <a:t>	Odpověz tedy, řekl </a:t>
            </a:r>
            <a:r>
              <a:rPr lang="cs-CZ" sz="2200" dirty="0" err="1" smtClean="0">
                <a:latin typeface="Times New Roman" pitchFamily="18" charset="0"/>
                <a:cs typeface="Times New Roman" pitchFamily="18" charset="0"/>
              </a:rPr>
              <a:t>Sókratés</a:t>
            </a:r>
            <a:r>
              <a:rPr lang="cs-CZ" sz="2200" dirty="0" smtClean="0">
                <a:latin typeface="Times New Roman" pitchFamily="18" charset="0"/>
                <a:cs typeface="Times New Roman" pitchFamily="18" charset="0"/>
              </a:rPr>
              <a:t>, co svým vniknutím do těla způsobí, že tělo bude živé?</a:t>
            </a:r>
          </a:p>
          <a:p>
            <a:pPr algn="just"/>
            <a:r>
              <a:rPr lang="cs-CZ" sz="2200" dirty="0" smtClean="0">
                <a:latin typeface="Times New Roman" pitchFamily="18" charset="0"/>
                <a:cs typeface="Times New Roman" pitchFamily="18" charset="0"/>
              </a:rPr>
              <a:t>	Duše, odpověděl.</a:t>
            </a:r>
          </a:p>
          <a:p>
            <a:pPr algn="just"/>
            <a:r>
              <a:rPr lang="cs-CZ" sz="2200" dirty="0" smtClean="0">
                <a:latin typeface="Times New Roman" pitchFamily="18" charset="0"/>
                <a:cs typeface="Times New Roman" pitchFamily="18" charset="0"/>
              </a:rPr>
              <a:t>	A je tomu vždycky tak?</a:t>
            </a:r>
          </a:p>
          <a:p>
            <a:pPr algn="just"/>
            <a:r>
              <a:rPr lang="cs-CZ" sz="2200" dirty="0" smtClean="0">
                <a:latin typeface="Times New Roman" pitchFamily="18" charset="0"/>
                <a:cs typeface="Times New Roman" pitchFamily="18" charset="0"/>
              </a:rPr>
              <a:t>Jak by ne? Řekl </a:t>
            </a:r>
            <a:r>
              <a:rPr lang="cs-CZ" sz="2200" dirty="0" err="1" smtClean="0">
                <a:latin typeface="Times New Roman" pitchFamily="18" charset="0"/>
                <a:cs typeface="Times New Roman" pitchFamily="18" charset="0"/>
              </a:rPr>
              <a:t>Kebés</a:t>
            </a:r>
            <a:r>
              <a:rPr lang="cs-CZ" sz="2200" dirty="0" smtClean="0">
                <a:latin typeface="Times New Roman" pitchFamily="18" charset="0"/>
                <a:cs typeface="Times New Roman" pitchFamily="18" charset="0"/>
              </a:rPr>
              <a:t>.</a:t>
            </a:r>
          </a:p>
          <a:p>
            <a:pPr algn="just"/>
            <a:r>
              <a:rPr lang="cs-CZ" sz="2200" dirty="0" smtClean="0">
                <a:latin typeface="Times New Roman" pitchFamily="18" charset="0"/>
                <a:cs typeface="Times New Roman" pitchFamily="18" charset="0"/>
              </a:rPr>
              <a:t>	Cokoli tedy zaujme sama duše, vždy k tomu přichází přinášejíc život?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95536" y="260648"/>
            <a:ext cx="8424936" cy="6699657"/>
          </a:xfrm>
          <a:prstGeom prst="rect">
            <a:avLst/>
          </a:prstGeom>
        </p:spPr>
        <p:txBody>
          <a:bodyPr wrap="square">
            <a:spAutoFit/>
          </a:bodyPr>
          <a:lstStyle/>
          <a:p>
            <a:pPr algn="just"/>
            <a:r>
              <a:rPr lang="cs-CZ" sz="2100" dirty="0" smtClean="0">
                <a:latin typeface="Times New Roman" pitchFamily="18" charset="0"/>
                <a:cs typeface="Times New Roman" pitchFamily="18" charset="0"/>
              </a:rPr>
              <a:t>Ovšem že přichází.</a:t>
            </a:r>
          </a:p>
          <a:p>
            <a:pPr algn="just"/>
            <a:r>
              <a:rPr lang="cs-CZ" sz="2100" dirty="0" smtClean="0">
                <a:latin typeface="Times New Roman" pitchFamily="18" charset="0"/>
                <a:cs typeface="Times New Roman" pitchFamily="18" charset="0"/>
              </a:rPr>
              <a:t>Zdalipak je něco opakem života, či nic?</a:t>
            </a:r>
          </a:p>
          <a:p>
            <a:pPr algn="just"/>
            <a:r>
              <a:rPr lang="cs-CZ" sz="2100" dirty="0" smtClean="0">
                <a:latin typeface="Times New Roman" pitchFamily="18" charset="0"/>
                <a:cs typeface="Times New Roman" pitchFamily="18" charset="0"/>
              </a:rPr>
              <a:t>Jest.</a:t>
            </a:r>
          </a:p>
          <a:p>
            <a:pPr algn="just"/>
            <a:r>
              <a:rPr lang="cs-CZ" sz="2100" dirty="0" smtClean="0">
                <a:latin typeface="Times New Roman" pitchFamily="18" charset="0"/>
                <a:cs typeface="Times New Roman" pitchFamily="18" charset="0"/>
              </a:rPr>
              <a:t>Co?</a:t>
            </a:r>
          </a:p>
          <a:p>
            <a:pPr algn="just"/>
            <a:r>
              <a:rPr lang="cs-CZ" sz="2100" dirty="0" smtClean="0">
                <a:latin typeface="Times New Roman" pitchFamily="18" charset="0"/>
                <a:cs typeface="Times New Roman" pitchFamily="18" charset="0"/>
              </a:rPr>
              <a:t>Smrt.</a:t>
            </a:r>
          </a:p>
          <a:p>
            <a:pPr algn="just"/>
            <a:r>
              <a:rPr lang="cs-CZ" sz="2100" dirty="0" smtClean="0">
                <a:latin typeface="Times New Roman" pitchFamily="18" charset="0"/>
                <a:cs typeface="Times New Roman" pitchFamily="18" charset="0"/>
              </a:rPr>
              <a:t>Jistě tedy duše nikdy nepřijme opak toho, co sama vždy přináší, jak vyplývá z toho, o čem jsme se dříve shodli?</a:t>
            </a:r>
          </a:p>
          <a:p>
            <a:pPr algn="just"/>
            <a:r>
              <a:rPr lang="cs-CZ" sz="2100" dirty="0" smtClean="0">
                <a:latin typeface="Times New Roman" pitchFamily="18" charset="0"/>
                <a:cs typeface="Times New Roman" pitchFamily="18" charset="0"/>
              </a:rPr>
              <a:t>Zcela rozhodně, pravil </a:t>
            </a:r>
            <a:r>
              <a:rPr lang="cs-CZ" sz="2100" dirty="0" err="1" smtClean="0">
                <a:latin typeface="Times New Roman" pitchFamily="18" charset="0"/>
                <a:cs typeface="Times New Roman" pitchFamily="18" charset="0"/>
              </a:rPr>
              <a:t>Kebés</a:t>
            </a:r>
            <a:r>
              <a:rPr lang="cs-CZ" sz="2100" dirty="0" smtClean="0">
                <a:latin typeface="Times New Roman" pitchFamily="18" charset="0"/>
                <a:cs typeface="Times New Roman" pitchFamily="18" charset="0"/>
              </a:rPr>
              <a:t>.</a:t>
            </a:r>
          </a:p>
          <a:p>
            <a:pPr algn="just"/>
            <a:r>
              <a:rPr lang="cs-CZ" sz="2100" dirty="0" smtClean="0">
                <a:latin typeface="Times New Roman" pitchFamily="18" charset="0"/>
                <a:cs typeface="Times New Roman" pitchFamily="18" charset="0"/>
              </a:rPr>
              <a:t>Nuže, jak jsme právě před chvílí nazývali to, co nepřijímá ideje sudosti?</a:t>
            </a:r>
          </a:p>
          <a:p>
            <a:pPr algn="just"/>
            <a:r>
              <a:rPr lang="cs-CZ" sz="2100" dirty="0" smtClean="0">
                <a:latin typeface="Times New Roman" pitchFamily="18" charset="0"/>
                <a:cs typeface="Times New Roman" pitchFamily="18" charset="0"/>
              </a:rPr>
              <a:t>Nesudým.</a:t>
            </a:r>
          </a:p>
          <a:p>
            <a:pPr algn="just"/>
            <a:r>
              <a:rPr lang="cs-CZ" sz="2100" dirty="0" smtClean="0">
                <a:latin typeface="Times New Roman" pitchFamily="18" charset="0"/>
                <a:cs typeface="Times New Roman" pitchFamily="18" charset="0"/>
              </a:rPr>
              <a:t>A co nepřijímá spravedlivého a cokoli nepřijímá </a:t>
            </a:r>
            <a:r>
              <a:rPr lang="cs-CZ" sz="2100" dirty="0" err="1" smtClean="0">
                <a:latin typeface="Times New Roman" pitchFamily="18" charset="0"/>
                <a:cs typeface="Times New Roman" pitchFamily="18" charset="0"/>
              </a:rPr>
              <a:t>músického</a:t>
            </a:r>
            <a:r>
              <a:rPr lang="cs-CZ" sz="2100" dirty="0" smtClean="0">
                <a:latin typeface="Times New Roman" pitchFamily="18" charset="0"/>
                <a:cs typeface="Times New Roman" pitchFamily="18" charset="0"/>
              </a:rPr>
              <a:t>?</a:t>
            </a:r>
          </a:p>
          <a:p>
            <a:pPr algn="just"/>
            <a:r>
              <a:rPr lang="cs-CZ" sz="2100" dirty="0" err="1" smtClean="0">
                <a:latin typeface="Times New Roman" pitchFamily="18" charset="0"/>
                <a:cs typeface="Times New Roman" pitchFamily="18" charset="0"/>
              </a:rPr>
              <a:t>Nemúsickým</a:t>
            </a:r>
            <a:r>
              <a:rPr lang="cs-CZ" sz="2100" dirty="0" smtClean="0">
                <a:latin typeface="Times New Roman" pitchFamily="18" charset="0"/>
                <a:cs typeface="Times New Roman" pitchFamily="18" charset="0"/>
              </a:rPr>
              <a:t> a tam to nespravedlivým.</a:t>
            </a:r>
          </a:p>
          <a:p>
            <a:pPr algn="just"/>
            <a:r>
              <a:rPr lang="cs-CZ" sz="2100" dirty="0" smtClean="0">
                <a:latin typeface="Times New Roman" pitchFamily="18" charset="0"/>
                <a:cs typeface="Times New Roman" pitchFamily="18" charset="0"/>
              </a:rPr>
              <a:t>Dobře; a jak nazveme to, co nepřijímá smrti?</a:t>
            </a:r>
          </a:p>
          <a:p>
            <a:pPr algn="just"/>
            <a:r>
              <a:rPr lang="cs-CZ" sz="2100" dirty="0" smtClean="0">
                <a:latin typeface="Times New Roman" pitchFamily="18" charset="0"/>
                <a:cs typeface="Times New Roman" pitchFamily="18" charset="0"/>
              </a:rPr>
              <a:t>Nesmrtelným.</a:t>
            </a:r>
          </a:p>
          <a:p>
            <a:pPr algn="just"/>
            <a:r>
              <a:rPr lang="cs-CZ" sz="2100" dirty="0" smtClean="0">
                <a:latin typeface="Times New Roman" pitchFamily="18" charset="0"/>
                <a:cs typeface="Times New Roman" pitchFamily="18" charset="0"/>
              </a:rPr>
              <a:t>Duše nepřijímá smrti, pravda?</a:t>
            </a:r>
          </a:p>
          <a:p>
            <a:pPr algn="just"/>
            <a:r>
              <a:rPr lang="cs-CZ" sz="2100" dirty="0" smtClean="0">
                <a:latin typeface="Times New Roman" pitchFamily="18" charset="0"/>
                <a:cs typeface="Times New Roman" pitchFamily="18" charset="0"/>
              </a:rPr>
              <a:t>Nepřijímá.</a:t>
            </a:r>
          </a:p>
          <a:p>
            <a:pPr algn="just"/>
            <a:r>
              <a:rPr lang="cs-CZ" sz="2100" dirty="0" smtClean="0">
                <a:latin typeface="Times New Roman" pitchFamily="18" charset="0"/>
                <a:cs typeface="Times New Roman" pitchFamily="18" charset="0"/>
              </a:rPr>
              <a:t>Tedy duše je věc nesmrtelná.</a:t>
            </a:r>
          </a:p>
          <a:p>
            <a:pPr algn="just"/>
            <a:r>
              <a:rPr lang="cs-CZ" sz="2100" dirty="0" smtClean="0">
                <a:latin typeface="Times New Roman" pitchFamily="18" charset="0"/>
                <a:cs typeface="Times New Roman" pitchFamily="18" charset="0"/>
              </a:rPr>
              <a:t>Nesmrtelná.</a:t>
            </a:r>
          </a:p>
          <a:p>
            <a:pPr algn="just"/>
            <a:r>
              <a:rPr lang="cs-CZ" sz="2100" dirty="0" smtClean="0">
                <a:latin typeface="Times New Roman" pitchFamily="18" charset="0"/>
                <a:cs typeface="Times New Roman" pitchFamily="18" charset="0"/>
              </a:rPr>
              <a:t>Dobře; to tedy máme pokládat za dokázáno, či jak se ti zdá?</a:t>
            </a:r>
          </a:p>
          <a:p>
            <a:pPr algn="just"/>
            <a:r>
              <a:rPr lang="cs-CZ" sz="2100" dirty="0" smtClean="0">
                <a:latin typeface="Times New Roman" pitchFamily="18" charset="0"/>
                <a:cs typeface="Times New Roman" pitchFamily="18" charset="0"/>
              </a:rPr>
              <a:t>Zcela dostatečně je to dokázáno, </a:t>
            </a:r>
            <a:r>
              <a:rPr lang="cs-CZ" sz="2100" dirty="0" err="1" smtClean="0">
                <a:latin typeface="Times New Roman" pitchFamily="18" charset="0"/>
                <a:cs typeface="Times New Roman" pitchFamily="18" charset="0"/>
              </a:rPr>
              <a:t>Sókrate</a:t>
            </a:r>
            <a:r>
              <a:rPr lang="cs-CZ" sz="2100" dirty="0" smtClean="0">
                <a:latin typeface="Times New Roman" pitchFamily="18" charset="0"/>
                <a:cs typeface="Times New Roman" pitchFamily="18" charset="0"/>
              </a:rPr>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67544" y="1196752"/>
            <a:ext cx="8280920" cy="1569660"/>
          </a:xfrm>
          <a:prstGeom prst="rect">
            <a:avLst/>
          </a:prstGeom>
        </p:spPr>
        <p:txBody>
          <a:bodyPr wrap="square">
            <a:spAutoFit/>
          </a:bodyPr>
          <a:lstStyle/>
          <a:p>
            <a:r>
              <a:rPr lang="cs-CZ" sz="2400" dirty="0" smtClean="0">
                <a:latin typeface="Times New Roman" pitchFamily="18" charset="0"/>
                <a:cs typeface="Times New Roman" pitchFamily="18" charset="0"/>
              </a:rPr>
              <a:t>Doporučená literatura:</a:t>
            </a:r>
          </a:p>
          <a:p>
            <a:endParaRPr lang="cs-CZ" sz="2400" dirty="0" smtClean="0">
              <a:latin typeface="Times New Roman" pitchFamily="18" charset="0"/>
              <a:cs typeface="Times New Roman" pitchFamily="18" charset="0"/>
            </a:endParaRPr>
          </a:p>
          <a:p>
            <a:r>
              <a:rPr lang="cs-CZ" sz="2400" dirty="0" smtClean="0">
                <a:latin typeface="Times New Roman" pitchFamily="18" charset="0"/>
                <a:cs typeface="Times New Roman" pitchFamily="18" charset="0"/>
              </a:rPr>
              <a:t>Štěpán Špinka, </a:t>
            </a:r>
            <a:r>
              <a:rPr lang="cs-CZ" sz="2400" b="1" i="1" dirty="0" smtClean="0">
                <a:latin typeface="Times New Roman" pitchFamily="18" charset="0"/>
                <a:cs typeface="Times New Roman" pitchFamily="18" charset="0"/>
              </a:rPr>
              <a:t>Duše a zlo v dialogu </a:t>
            </a:r>
            <a:r>
              <a:rPr lang="cs-CZ" sz="2400" b="1" i="1" dirty="0" err="1" smtClean="0">
                <a:latin typeface="Times New Roman" pitchFamily="18" charset="0"/>
                <a:cs typeface="Times New Roman" pitchFamily="18" charset="0"/>
              </a:rPr>
              <a:t>Faidón</a:t>
            </a:r>
            <a:r>
              <a:rPr lang="cs-CZ" sz="2400" dirty="0" smtClean="0">
                <a:latin typeface="Times New Roman" pitchFamily="18" charset="0"/>
                <a:cs typeface="Times New Roman" pitchFamily="18" charset="0"/>
              </a:rPr>
              <a:t>,</a:t>
            </a:r>
          </a:p>
          <a:p>
            <a:r>
              <a:rPr lang="cs-CZ" sz="2400" dirty="0" err="1" smtClean="0">
                <a:latin typeface="Times New Roman" pitchFamily="18" charset="0"/>
                <a:cs typeface="Times New Roman" pitchFamily="18" charset="0"/>
              </a:rPr>
              <a:t>Oikoymenh</a:t>
            </a:r>
            <a:r>
              <a:rPr lang="cs-CZ" sz="2400" dirty="0" smtClean="0">
                <a:latin typeface="Times New Roman" pitchFamily="18" charset="0"/>
                <a:cs typeface="Times New Roman" pitchFamily="18" charset="0"/>
              </a:rPr>
              <a:t>, Praha, 2009.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503548" y="1124744"/>
            <a:ext cx="8136904" cy="3539430"/>
          </a:xfrm>
          <a:prstGeom prst="rect">
            <a:avLst/>
          </a:prstGeom>
          <a:noFill/>
        </p:spPr>
        <p:txBody>
          <a:bodyPr wrap="square" rtlCol="0">
            <a:spAutoFit/>
          </a:bodyPr>
          <a:lstStyle/>
          <a:p>
            <a:pPr algn="ctr"/>
            <a:r>
              <a:rPr lang="cs-CZ" sz="3200" b="1" dirty="0" err="1" smtClean="0">
                <a:latin typeface="Times New Roman" pitchFamily="18" charset="0"/>
                <a:cs typeface="Times New Roman" pitchFamily="18" charset="0"/>
              </a:rPr>
              <a:t>Filosofia</a:t>
            </a:r>
            <a:endParaRPr lang="cs-CZ" sz="3200" b="1" dirty="0" smtClean="0">
              <a:latin typeface="Times New Roman" pitchFamily="18" charset="0"/>
              <a:cs typeface="Times New Roman" pitchFamily="18" charset="0"/>
            </a:endParaRPr>
          </a:p>
          <a:p>
            <a:pPr algn="ctr"/>
            <a:endParaRPr lang="cs-CZ" sz="3200" dirty="0" smtClean="0">
              <a:latin typeface="Times New Roman" pitchFamily="18" charset="0"/>
              <a:cs typeface="Times New Roman" pitchFamily="18" charset="0"/>
            </a:endParaRPr>
          </a:p>
          <a:p>
            <a:r>
              <a:rPr lang="cs-CZ" sz="3200" dirty="0" smtClean="0">
                <a:latin typeface="Times New Roman" pitchFamily="18" charset="0"/>
                <a:cs typeface="Times New Roman" pitchFamily="18" charset="0"/>
              </a:rPr>
              <a:t>láska </a:t>
            </a:r>
            <a:r>
              <a:rPr lang="cs-CZ" sz="3200" dirty="0">
                <a:latin typeface="Times New Roman" pitchFamily="18" charset="0"/>
                <a:cs typeface="Times New Roman" pitchFamily="18" charset="0"/>
              </a:rPr>
              <a:t>k moudrosti, touha po vědění, aspirace; nikoli „vlastnictví“ </a:t>
            </a:r>
            <a:r>
              <a:rPr lang="cs-CZ" sz="3200" dirty="0" smtClean="0">
                <a:latin typeface="Times New Roman" pitchFamily="18" charset="0"/>
                <a:cs typeface="Times New Roman" pitchFamily="18" charset="0"/>
              </a:rPr>
              <a:t>moudrosti</a:t>
            </a:r>
          </a:p>
          <a:p>
            <a:endParaRPr lang="cs-CZ" sz="3200" dirty="0">
              <a:latin typeface="Times New Roman" pitchFamily="18" charset="0"/>
              <a:cs typeface="Times New Roman" pitchFamily="18" charset="0"/>
            </a:endParaRPr>
          </a:p>
          <a:p>
            <a:endParaRPr lang="cs-CZ" sz="3200" dirty="0">
              <a:latin typeface="Times New Roman" pitchFamily="18" charset="0"/>
              <a:cs typeface="Times New Roman" pitchFamily="18" charset="0"/>
            </a:endParaRPr>
          </a:p>
          <a:p>
            <a:pPr algn="ctr"/>
            <a:r>
              <a:rPr lang="cs-CZ" sz="3200" dirty="0" err="1">
                <a:latin typeface="Times New Roman" pitchFamily="18" charset="0"/>
                <a:cs typeface="Times New Roman" pitchFamily="18" charset="0"/>
              </a:rPr>
              <a:t>φιλοσοφιά</a:t>
            </a:r>
            <a:r>
              <a:rPr lang="cs-CZ" sz="3200" dirty="0">
                <a:latin typeface="Times New Roman" pitchFamily="18" charset="0"/>
                <a:cs typeface="Times New Roman" pitchFamily="18" charset="0"/>
              </a:rPr>
              <a:t>: </a:t>
            </a:r>
            <a:r>
              <a:rPr lang="cs-CZ" sz="3200" dirty="0" err="1">
                <a:latin typeface="Times New Roman" pitchFamily="18" charset="0"/>
                <a:cs typeface="Times New Roman" pitchFamily="18" charset="0"/>
              </a:rPr>
              <a:t>φιλειν</a:t>
            </a:r>
            <a:r>
              <a:rPr lang="cs-CZ" sz="3200" dirty="0">
                <a:latin typeface="Times New Roman" pitchFamily="18" charset="0"/>
                <a:cs typeface="Times New Roman" pitchFamily="18" charset="0"/>
              </a:rPr>
              <a:t> + </a:t>
            </a:r>
            <a:r>
              <a:rPr lang="cs-CZ" sz="3200" dirty="0" err="1">
                <a:latin typeface="Times New Roman" pitchFamily="18" charset="0"/>
                <a:cs typeface="Times New Roman" pitchFamily="18" charset="0"/>
              </a:rPr>
              <a:t>σοφίᾱ</a:t>
            </a:r>
            <a:endParaRPr lang="cs-CZ"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179512" y="332656"/>
            <a:ext cx="8784976" cy="6001643"/>
          </a:xfrm>
          <a:prstGeom prst="rect">
            <a:avLst/>
          </a:prstGeom>
          <a:noFill/>
        </p:spPr>
        <p:txBody>
          <a:bodyPr wrap="square" rtlCol="0">
            <a:spAutoFit/>
          </a:bodyPr>
          <a:lstStyle/>
          <a:p>
            <a:pPr algn="just"/>
            <a:r>
              <a:rPr lang="cs-CZ" sz="2400" dirty="0">
                <a:latin typeface="Times New Roman" pitchFamily="18" charset="0"/>
                <a:cs typeface="Times New Roman" pitchFamily="18" charset="0"/>
              </a:rPr>
              <a:t>64c – </a:t>
            </a:r>
            <a:r>
              <a:rPr lang="cs-CZ" sz="2400" dirty="0" smtClean="0">
                <a:latin typeface="Times New Roman" pitchFamily="18" charset="0"/>
                <a:cs typeface="Times New Roman" pitchFamily="18" charset="0"/>
              </a:rPr>
              <a:t>65d</a:t>
            </a:r>
          </a:p>
          <a:p>
            <a:pPr algn="just"/>
            <a:endParaRPr lang="cs-CZ" sz="2400" dirty="0">
              <a:latin typeface="Times New Roman" pitchFamily="18" charset="0"/>
              <a:cs typeface="Times New Roman" pitchFamily="18" charset="0"/>
            </a:endParaRPr>
          </a:p>
          <a:p>
            <a:pPr algn="just"/>
            <a:r>
              <a:rPr lang="cs-CZ" sz="2400" dirty="0">
                <a:latin typeface="Times New Roman" pitchFamily="18" charset="0"/>
                <a:cs typeface="Times New Roman" pitchFamily="18" charset="0"/>
              </a:rPr>
              <a:t>Myslíme něco slovem „smrt“?</a:t>
            </a:r>
          </a:p>
          <a:p>
            <a:pPr algn="just"/>
            <a:r>
              <a:rPr lang="cs-CZ" sz="2400" dirty="0">
                <a:latin typeface="Times New Roman" pitchFamily="18" charset="0"/>
                <a:cs typeface="Times New Roman" pitchFamily="18" charset="0"/>
              </a:rPr>
              <a:t>Ovšemže, odpověděl hned </a:t>
            </a:r>
            <a:r>
              <a:rPr lang="cs-CZ" sz="2400" dirty="0" err="1">
                <a:latin typeface="Times New Roman" pitchFamily="18" charset="0"/>
                <a:cs typeface="Times New Roman" pitchFamily="18" charset="0"/>
              </a:rPr>
              <a:t>Simmias</a:t>
            </a:r>
            <a:r>
              <a:rPr lang="cs-CZ" sz="2400" dirty="0">
                <a:latin typeface="Times New Roman" pitchFamily="18" charset="0"/>
                <a:cs typeface="Times New Roman" pitchFamily="18" charset="0"/>
              </a:rPr>
              <a:t>.</a:t>
            </a:r>
          </a:p>
          <a:p>
            <a:pPr algn="just"/>
            <a:r>
              <a:rPr lang="cs-CZ" sz="2400" dirty="0">
                <a:latin typeface="Times New Roman" pitchFamily="18" charset="0"/>
                <a:cs typeface="Times New Roman" pitchFamily="18" charset="0"/>
              </a:rPr>
              <a:t>Snad něco jiného než odloučení duše od těla? A </a:t>
            </a:r>
            <a:r>
              <a:rPr lang="cs-CZ" sz="2400" dirty="0" err="1">
                <a:latin typeface="Times New Roman" pitchFamily="18" charset="0"/>
                <a:cs typeface="Times New Roman" pitchFamily="18" charset="0"/>
              </a:rPr>
              <a:t>býti</a:t>
            </a:r>
            <a:r>
              <a:rPr lang="cs-CZ" sz="2400" dirty="0">
                <a:latin typeface="Times New Roman" pitchFamily="18" charset="0"/>
                <a:cs typeface="Times New Roman" pitchFamily="18" charset="0"/>
              </a:rPr>
              <a:t> mrtev že znamená to, že tělo, odloučeno od duše, se dostane zvlášť samo o sobě, a zvlášť jest sama o sobě duše, odloučena od těla? Jest snad smrt něco jiného než toto?</a:t>
            </a:r>
          </a:p>
          <a:p>
            <a:pPr algn="just"/>
            <a:r>
              <a:rPr lang="cs-CZ" sz="2400" dirty="0">
                <a:latin typeface="Times New Roman" pitchFamily="18" charset="0"/>
                <a:cs typeface="Times New Roman" pitchFamily="18" charset="0"/>
              </a:rPr>
              <a:t>Ne, právě toto.</a:t>
            </a:r>
          </a:p>
          <a:p>
            <a:pPr algn="just"/>
            <a:r>
              <a:rPr lang="cs-CZ" sz="2400" dirty="0">
                <a:latin typeface="Times New Roman" pitchFamily="18" charset="0"/>
                <a:cs typeface="Times New Roman" pitchFamily="18" charset="0"/>
              </a:rPr>
              <a:t>Pohleď tedy, příteli, zdali se i tobě bude zdát totéž co mně; z toho, totiž, myslím, se více dovíme o tom, o čem zkoumáme. Vidíš snad, že by bylo věcí filosofovou </a:t>
            </a:r>
            <a:r>
              <a:rPr lang="cs-CZ" sz="2400" dirty="0" err="1">
                <a:latin typeface="Times New Roman" pitchFamily="18" charset="0"/>
                <a:cs typeface="Times New Roman" pitchFamily="18" charset="0"/>
              </a:rPr>
              <a:t>míti</a:t>
            </a:r>
            <a:r>
              <a:rPr lang="cs-CZ" sz="2400" dirty="0">
                <a:latin typeface="Times New Roman" pitchFamily="18" charset="0"/>
                <a:cs typeface="Times New Roman" pitchFamily="18" charset="0"/>
              </a:rPr>
              <a:t> vážný zájem o takové tak řečené rozkoše, jako jest jídlo a pití?</a:t>
            </a:r>
          </a:p>
          <a:p>
            <a:pPr algn="just"/>
            <a:r>
              <a:rPr lang="cs-CZ" sz="2400" dirty="0">
                <a:latin typeface="Times New Roman" pitchFamily="18" charset="0"/>
                <a:cs typeface="Times New Roman" pitchFamily="18" charset="0"/>
              </a:rPr>
              <a:t>Nikoli, </a:t>
            </a:r>
            <a:r>
              <a:rPr lang="cs-CZ" sz="2400" dirty="0" err="1">
                <a:latin typeface="Times New Roman" pitchFamily="18" charset="0"/>
                <a:cs typeface="Times New Roman" pitchFamily="18" charset="0"/>
              </a:rPr>
              <a:t>Sókrate</a:t>
            </a:r>
            <a:r>
              <a:rPr lang="cs-CZ" sz="2400" dirty="0">
                <a:latin typeface="Times New Roman" pitchFamily="18" charset="0"/>
                <a:cs typeface="Times New Roman" pitchFamily="18" charset="0"/>
              </a:rPr>
              <a:t>, řekl </a:t>
            </a:r>
            <a:r>
              <a:rPr lang="cs-CZ" sz="2400" dirty="0" err="1">
                <a:latin typeface="Times New Roman" pitchFamily="18" charset="0"/>
                <a:cs typeface="Times New Roman" pitchFamily="18" charset="0"/>
              </a:rPr>
              <a:t>Simmias</a:t>
            </a:r>
            <a:r>
              <a:rPr lang="cs-CZ" sz="2400" dirty="0">
                <a:latin typeface="Times New Roman" pitchFamily="18" charset="0"/>
                <a:cs typeface="Times New Roman" pitchFamily="18" charset="0"/>
              </a:rPr>
              <a:t>.</a:t>
            </a:r>
          </a:p>
          <a:p>
            <a:pPr algn="just"/>
            <a:r>
              <a:rPr lang="cs-CZ" sz="2400" dirty="0">
                <a:latin typeface="Times New Roman" pitchFamily="18" charset="0"/>
                <a:cs typeface="Times New Roman" pitchFamily="18" charset="0"/>
              </a:rPr>
              <a:t>A co o rozkoše lásky?</a:t>
            </a:r>
          </a:p>
          <a:p>
            <a:pPr algn="just"/>
            <a:r>
              <a:rPr lang="cs-CZ" sz="2400" dirty="0">
                <a:latin typeface="Times New Roman" pitchFamily="18" charset="0"/>
                <a:cs typeface="Times New Roman" pitchFamily="18" charset="0"/>
              </a:rPr>
              <a:t>Nikterak.</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323528" y="836712"/>
            <a:ext cx="8568952" cy="4893647"/>
          </a:xfrm>
          <a:prstGeom prst="rect">
            <a:avLst/>
          </a:prstGeom>
          <a:noFill/>
        </p:spPr>
        <p:txBody>
          <a:bodyPr wrap="square" rtlCol="0">
            <a:spAutoFit/>
          </a:bodyPr>
          <a:lstStyle/>
          <a:p>
            <a:pPr algn="just"/>
            <a:r>
              <a:rPr lang="cs-CZ" sz="2400" dirty="0">
                <a:latin typeface="Times New Roman" pitchFamily="18" charset="0"/>
                <a:cs typeface="Times New Roman" pitchFamily="18" charset="0"/>
              </a:rPr>
              <a:t>A co o ostatní starosti o tělo? Zdá se ti, že jim takový člověk přikládá nějakou cenu? Jako je například pořizování nějakého zvláštního oděvu nebo obuvi a jako jsou ostatní prostředky k okrašlování těla, zdá se ti, že to má pro něj cenu, či nemá, pokud není nevyhnutelně nucen něco takového mít?</a:t>
            </a:r>
          </a:p>
          <a:p>
            <a:pPr algn="just"/>
            <a:r>
              <a:rPr lang="cs-CZ" sz="2400" dirty="0">
                <a:latin typeface="Times New Roman" pitchFamily="18" charset="0"/>
                <a:cs typeface="Times New Roman" pitchFamily="18" charset="0"/>
              </a:rPr>
              <a:t>Zdá se mi, že to pro něho nemá ceny, aspoň pro opravdového filosofa.</a:t>
            </a:r>
          </a:p>
          <a:p>
            <a:pPr algn="just"/>
            <a:r>
              <a:rPr lang="cs-CZ" sz="2400" dirty="0">
                <a:latin typeface="Times New Roman" pitchFamily="18" charset="0"/>
                <a:cs typeface="Times New Roman" pitchFamily="18" charset="0"/>
              </a:rPr>
              <a:t>Nezdá se ti tedy vůbec, že se zájem takového muže netýká těla, nýbrž od toho že je co možná oddálen a je obrácen k duši?</a:t>
            </a:r>
          </a:p>
          <a:p>
            <a:pPr algn="just"/>
            <a:r>
              <a:rPr lang="cs-CZ" sz="2400" dirty="0">
                <a:latin typeface="Times New Roman" pitchFamily="18" charset="0"/>
                <a:cs typeface="Times New Roman" pitchFamily="18" charset="0"/>
              </a:rPr>
              <a:t>Ano.</a:t>
            </a:r>
          </a:p>
          <a:p>
            <a:pPr algn="just"/>
            <a:r>
              <a:rPr lang="cs-CZ" sz="2400" dirty="0">
                <a:latin typeface="Times New Roman" pitchFamily="18" charset="0"/>
                <a:cs typeface="Times New Roman" pitchFamily="18" charset="0"/>
              </a:rPr>
              <a:t>Tedy patrně nejprve ve věcech tohoto druhu je vidět, jak filosof co nejvíce oprošťuje duši od společenství těla, více než ostatní lidé.</a:t>
            </a:r>
          </a:p>
          <a:p>
            <a:pPr algn="just"/>
            <a:r>
              <a:rPr lang="cs-CZ" sz="2400" dirty="0">
                <a:latin typeface="Times New Roman" pitchFamily="18" charset="0"/>
                <a:cs typeface="Times New Roman" pitchFamily="18" charset="0"/>
              </a:rPr>
              <a:t>To je jasné.</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467545" y="620688"/>
            <a:ext cx="8208911" cy="5509200"/>
          </a:xfrm>
          <a:prstGeom prst="rect">
            <a:avLst/>
          </a:prstGeom>
          <a:noFill/>
        </p:spPr>
        <p:txBody>
          <a:bodyPr wrap="square" rtlCol="0">
            <a:spAutoFit/>
          </a:bodyPr>
          <a:lstStyle/>
          <a:p>
            <a:pPr algn="just"/>
            <a:r>
              <a:rPr lang="cs-CZ" sz="2200" dirty="0">
                <a:latin typeface="Times New Roman" pitchFamily="18" charset="0"/>
                <a:cs typeface="Times New Roman" pitchFamily="18" charset="0"/>
              </a:rPr>
              <a:t>A obyčejným lidem, </a:t>
            </a:r>
            <a:r>
              <a:rPr lang="cs-CZ" sz="2200" dirty="0" err="1">
                <a:latin typeface="Times New Roman" pitchFamily="18" charset="0"/>
                <a:cs typeface="Times New Roman" pitchFamily="18" charset="0"/>
              </a:rPr>
              <a:t>Simmio</a:t>
            </a:r>
            <a:r>
              <a:rPr lang="cs-CZ" sz="2200" dirty="0">
                <a:latin typeface="Times New Roman" pitchFamily="18" charset="0"/>
                <a:cs typeface="Times New Roman" pitchFamily="18" charset="0"/>
              </a:rPr>
              <a:t>, se zdá, že člověku, kterému nic z takovýchto věcí není příjemného a který se jich neúčastní, ani nestojí za to žít, nýbrž že chodí jako mrtev, kdo se nic nestará o rozkoše, které přináší tělo.</a:t>
            </a:r>
          </a:p>
          <a:p>
            <a:pPr algn="just"/>
            <a:r>
              <a:rPr lang="cs-CZ" sz="2200" dirty="0">
                <a:latin typeface="Times New Roman" pitchFamily="18" charset="0"/>
                <a:cs typeface="Times New Roman" pitchFamily="18" charset="0"/>
              </a:rPr>
              <a:t>Mluvíš zcela správně.</a:t>
            </a:r>
          </a:p>
          <a:p>
            <a:pPr algn="just"/>
            <a:r>
              <a:rPr lang="cs-CZ" sz="2200" dirty="0">
                <a:latin typeface="Times New Roman" pitchFamily="18" charset="0"/>
                <a:cs typeface="Times New Roman" pitchFamily="18" charset="0"/>
              </a:rPr>
              <a:t>A jak to je se samým nabýváním moudrosti? Zdalipak je tělo překážkou, či ne, když je někdo vezme s sebou za společníka při tom hledání? Myslím například tohle: zdalipak má pro lidi nějakou pravdu zrak a sluch, či je tomu tak, jak nám i básníci stále mluví, že nic přesně ani neslyšíme ani nevidíme? A přece jestliže tyto z tělesných smyslů nejsou přesné a určité, sotva jsou takové ostatní, neboť všechny jsou asi těchto horší. Či se ti nezdá?</a:t>
            </a:r>
          </a:p>
          <a:p>
            <a:pPr algn="just"/>
            <a:r>
              <a:rPr lang="cs-CZ" sz="2200" dirty="0">
                <a:latin typeface="Times New Roman" pitchFamily="18" charset="0"/>
                <a:cs typeface="Times New Roman" pitchFamily="18" charset="0"/>
              </a:rPr>
              <a:t>Ovšemže, pravil.</a:t>
            </a:r>
          </a:p>
          <a:p>
            <a:pPr algn="just"/>
            <a:r>
              <a:rPr lang="cs-CZ" sz="2200" dirty="0">
                <a:latin typeface="Times New Roman" pitchFamily="18" charset="0"/>
                <a:cs typeface="Times New Roman" pitchFamily="18" charset="0"/>
              </a:rPr>
              <a:t>Nuže kdypak duše dosahuje pravdy? Neboť kdykoli se snaží něco </a:t>
            </a:r>
            <a:r>
              <a:rPr lang="cs-CZ" sz="2200" dirty="0" err="1">
                <a:latin typeface="Times New Roman" pitchFamily="18" charset="0"/>
                <a:cs typeface="Times New Roman" pitchFamily="18" charset="0"/>
              </a:rPr>
              <a:t>zkoumati</a:t>
            </a:r>
            <a:r>
              <a:rPr lang="cs-CZ" sz="2200" dirty="0">
                <a:latin typeface="Times New Roman" pitchFamily="18" charset="0"/>
                <a:cs typeface="Times New Roman" pitchFamily="18" charset="0"/>
              </a:rPr>
              <a:t> spolu s tělem, je patrno, že tehdy jest od něho klamána.</a:t>
            </a:r>
          </a:p>
          <a:p>
            <a:pPr algn="just"/>
            <a:r>
              <a:rPr lang="cs-CZ" sz="2200" dirty="0">
                <a:latin typeface="Times New Roman" pitchFamily="18" charset="0"/>
                <a:cs typeface="Times New Roman" pitchFamily="18" charset="0"/>
              </a:rPr>
              <a:t>Máš pravdu</a:t>
            </a:r>
            <a:r>
              <a:rPr lang="cs-CZ" sz="2200" dirty="0" smtClean="0">
                <a:latin typeface="Times New Roman" pitchFamily="18" charset="0"/>
                <a:cs typeface="Times New Roman" pitchFamily="18" charset="0"/>
              </a:rPr>
              <a:t>.</a:t>
            </a:r>
            <a:endParaRPr lang="cs-CZ"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539553" y="980728"/>
            <a:ext cx="8064895" cy="4524315"/>
          </a:xfrm>
          <a:prstGeom prst="rect">
            <a:avLst/>
          </a:prstGeom>
          <a:noFill/>
        </p:spPr>
        <p:txBody>
          <a:bodyPr wrap="square" rtlCol="0">
            <a:spAutoFit/>
          </a:bodyPr>
          <a:lstStyle/>
          <a:p>
            <a:pPr algn="just"/>
            <a:r>
              <a:rPr lang="cs-CZ" sz="2400" dirty="0">
                <a:latin typeface="Times New Roman" pitchFamily="18" charset="0"/>
                <a:cs typeface="Times New Roman" pitchFamily="18" charset="0"/>
              </a:rPr>
              <a:t>Zdalipak to tedy není v rozumové činnosti, ač je-li to vůbec někde, že se jí jasně objevuje něco ze skutečných jsoucen?</a:t>
            </a:r>
          </a:p>
          <a:p>
            <a:pPr algn="just"/>
            <a:r>
              <a:rPr lang="cs-CZ" sz="2400" dirty="0">
                <a:latin typeface="Times New Roman" pitchFamily="18" charset="0"/>
                <a:cs typeface="Times New Roman" pitchFamily="18" charset="0"/>
              </a:rPr>
              <a:t>Ano.</a:t>
            </a:r>
          </a:p>
          <a:p>
            <a:pPr algn="just"/>
            <a:r>
              <a:rPr lang="cs-CZ" sz="2400" dirty="0">
                <a:latin typeface="Times New Roman" pitchFamily="18" charset="0"/>
                <a:cs typeface="Times New Roman" pitchFamily="18" charset="0"/>
              </a:rPr>
              <a:t>Rozumově pak myslí asi nejlépe tehdy, když ji přitom nic z těchhle věcí neobtěžuje, ani sluch ani zrak ani žádná bolest ani libost, nýbrž když je co nejvíce sama se sebou, nechávajíc tělo být, a pokud možná bez jeho účasti a bez styku s ním se snaží dosáhnout jsoucna.</a:t>
            </a:r>
          </a:p>
          <a:p>
            <a:pPr algn="just"/>
            <a:r>
              <a:rPr lang="cs-CZ" sz="2400" dirty="0">
                <a:latin typeface="Times New Roman" pitchFamily="18" charset="0"/>
                <a:cs typeface="Times New Roman" pitchFamily="18" charset="0"/>
              </a:rPr>
              <a:t>Tak jest.</a:t>
            </a:r>
          </a:p>
          <a:p>
            <a:pPr algn="just"/>
            <a:r>
              <a:rPr lang="cs-CZ" sz="2400" dirty="0">
                <a:latin typeface="Times New Roman" pitchFamily="18" charset="0"/>
                <a:cs typeface="Times New Roman" pitchFamily="18" charset="0"/>
              </a:rPr>
              <a:t>Tedy bezpochyby právě tu duše filosofova nejméně si cení tělo a ubíhá od něho a hledí být sama se sebou.</a:t>
            </a:r>
          </a:p>
          <a:p>
            <a:pPr algn="just"/>
            <a:r>
              <a:rPr lang="cs-CZ" sz="2400" dirty="0">
                <a:latin typeface="Times New Roman" pitchFamily="18" charset="0"/>
                <a:cs typeface="Times New Roman" pitchFamily="18" charset="0"/>
              </a:rPr>
              <a:t>To je jasné.</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899592" y="1844824"/>
            <a:ext cx="6205089" cy="1661993"/>
          </a:xfrm>
          <a:prstGeom prst="rect">
            <a:avLst/>
          </a:prstGeom>
          <a:noFill/>
        </p:spPr>
        <p:txBody>
          <a:bodyPr wrap="square" rtlCol="0">
            <a:spAutoFit/>
          </a:bodyPr>
          <a:lstStyle/>
          <a:p>
            <a:r>
              <a:rPr lang="cs-CZ" sz="2800" dirty="0" smtClean="0">
                <a:latin typeface="Times New Roman" pitchFamily="18" charset="0"/>
                <a:cs typeface="Times New Roman" pitchFamily="18" charset="0"/>
              </a:rPr>
              <a:t>66b5</a:t>
            </a:r>
          </a:p>
          <a:p>
            <a:endParaRPr lang="cs-CZ" sz="2800" dirty="0">
              <a:latin typeface="Times New Roman" pitchFamily="18" charset="0"/>
              <a:cs typeface="Times New Roman" pitchFamily="18" charset="0"/>
            </a:endParaRPr>
          </a:p>
          <a:p>
            <a:r>
              <a:rPr lang="cs-CZ" sz="2800" dirty="0">
                <a:latin typeface="Times New Roman" pitchFamily="18" charset="0"/>
                <a:cs typeface="Times New Roman" pitchFamily="18" charset="0"/>
              </a:rPr>
              <a:t>Duše je [...] smíšena s tímto zlem.</a:t>
            </a:r>
          </a:p>
          <a:p>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323528" y="764704"/>
            <a:ext cx="8568952" cy="4154984"/>
          </a:xfrm>
          <a:prstGeom prst="rect">
            <a:avLst/>
          </a:prstGeom>
          <a:noFill/>
        </p:spPr>
        <p:txBody>
          <a:bodyPr wrap="square" rtlCol="0">
            <a:spAutoFit/>
          </a:bodyPr>
          <a:lstStyle/>
          <a:p>
            <a:pPr algn="just"/>
            <a:r>
              <a:rPr lang="cs-CZ" sz="2400" dirty="0">
                <a:latin typeface="Times New Roman" pitchFamily="18" charset="0"/>
                <a:cs typeface="Times New Roman" pitchFamily="18" charset="0"/>
              </a:rPr>
              <a:t>70a-b</a:t>
            </a:r>
          </a:p>
          <a:p>
            <a:pPr algn="just"/>
            <a:r>
              <a:rPr lang="cs-CZ" sz="2400" dirty="0">
                <a:latin typeface="Times New Roman" pitchFamily="18" charset="0"/>
                <a:cs typeface="Times New Roman" pitchFamily="18" charset="0"/>
              </a:rPr>
              <a:t> </a:t>
            </a:r>
            <a:endParaRPr lang="cs-CZ" sz="2400" dirty="0" smtClean="0">
              <a:latin typeface="Times New Roman" pitchFamily="18" charset="0"/>
              <a:cs typeface="Times New Roman" pitchFamily="18" charset="0"/>
            </a:endParaRPr>
          </a:p>
          <a:p>
            <a:pPr algn="just"/>
            <a:r>
              <a:rPr lang="cs-CZ" sz="2400" dirty="0" smtClean="0">
                <a:latin typeface="Times New Roman" pitchFamily="18" charset="0"/>
                <a:cs typeface="Times New Roman" pitchFamily="18" charset="0"/>
              </a:rPr>
              <a:t>Ale </a:t>
            </a:r>
            <a:r>
              <a:rPr lang="cs-CZ" sz="2400" dirty="0">
                <a:latin typeface="Times New Roman" pitchFamily="18" charset="0"/>
                <a:cs typeface="Times New Roman" pitchFamily="18" charset="0"/>
              </a:rPr>
              <a:t>to, co se týče duše, vzbuzuje v lidech velkou pochybnost, že snad, když se odloučí od těla, již vůbec není, nýbrž hyne a zaniká onoho dne, kterého člověk umírá; tu že hned, odlučujíc se od těla a vycházejíc z něho jako dech nebo dým, se rozptýlí, rozletí a zmizí, a již není nikde nic. Ovšem, kdyby někde byla sama o sobě shromážděna a odloučena od těchto zel, která jsi právě probral, byla by velká a krásná naděje, </a:t>
            </a:r>
            <a:r>
              <a:rPr lang="cs-CZ" sz="2400" dirty="0" err="1">
                <a:latin typeface="Times New Roman" pitchFamily="18" charset="0"/>
                <a:cs typeface="Times New Roman" pitchFamily="18" charset="0"/>
              </a:rPr>
              <a:t>Sókrate</a:t>
            </a:r>
            <a:r>
              <a:rPr lang="cs-CZ" sz="2400" dirty="0">
                <a:latin typeface="Times New Roman" pitchFamily="18" charset="0"/>
                <a:cs typeface="Times New Roman" pitchFamily="18" charset="0"/>
              </a:rPr>
              <a:t>, že jest pravda, co ty říkáš; ale tohle vyžaduje ještě asi nemalého přesvědčování a dokazování, že duše po smrti člověka jest a že má nějakou sílu a rozum.</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670</TotalTime>
  <Words>330</Words>
  <Application>Microsoft Office PowerPoint</Application>
  <PresentationFormat>Předvádění na obrazovce (4:3)</PresentationFormat>
  <Paragraphs>157</Paragraphs>
  <Slides>23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23</vt:i4>
      </vt:variant>
    </vt:vector>
  </HeadingPairs>
  <TitlesOfParts>
    <vt:vector size="27" baseType="lpstr">
      <vt:lpstr>Arial</vt:lpstr>
      <vt:lpstr>Calibri</vt:lpstr>
      <vt:lpstr>Times New Roman</vt:lpstr>
      <vt:lpstr>Motiv sady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FFUK</dc:creator>
  <cp:lastModifiedBy>FFUK</cp:lastModifiedBy>
  <cp:revision>51</cp:revision>
  <dcterms:created xsi:type="dcterms:W3CDTF">2015-10-05T18:18:59Z</dcterms:created>
  <dcterms:modified xsi:type="dcterms:W3CDTF">2018-10-06T18:23:28Z</dcterms:modified>
</cp:coreProperties>
</file>