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Candara"/>
      <p:regular r:id="rId20"/>
      <p:bold r:id="rId21"/>
      <p:italic r:id="rId22"/>
      <p:boldItalic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8" roundtripDataSignature="AMtx7mgcmicG2+cX70J4KJTq8LUpNL+S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ndara-regular.fntdata"/><Relationship Id="rId22" Type="http://schemas.openxmlformats.org/officeDocument/2006/relationships/font" Target="fonts/Candara-italic.fntdata"/><Relationship Id="rId21" Type="http://schemas.openxmlformats.org/officeDocument/2006/relationships/font" Target="fonts/Candara-bold.fntdata"/><Relationship Id="rId24" Type="http://schemas.openxmlformats.org/officeDocument/2006/relationships/font" Target="fonts/HelveticaNeue-regular.fntdata"/><Relationship Id="rId23" Type="http://schemas.openxmlformats.org/officeDocument/2006/relationships/font" Target="fonts/Candara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f696cbedd_1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f696cbed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f696cbedd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f696cbedd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696cbedd_1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696cbedd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f696cbedd_2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f696cbedd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f696cbedd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f696cbedd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f696cbedd_1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f696cbedd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0" name="Google Shape;20;p11"/>
          <p:cNvGrpSpPr/>
          <p:nvPr/>
        </p:nvGrpSpPr>
        <p:grpSpPr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21" name="Google Shape;21;p11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" name="Google Shape;22;p11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3" name="Google Shape;23;p11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4" name="Google Shape;24;p11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5" name="Google Shape;25;p11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6" name="Google Shape;26;p11"/>
          <p:cNvSpPr txBox="1"/>
          <p:nvPr>
            <p:ph type="ctrTitle"/>
          </p:nvPr>
        </p:nvSpPr>
        <p:spPr>
          <a:xfrm>
            <a:off x="914400" y="1600200"/>
            <a:ext cx="10363200" cy="17801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" type="subTitle"/>
          </p:nvPr>
        </p:nvSpPr>
        <p:spPr>
          <a:xfrm>
            <a:off x="1828800" y="3556001"/>
            <a:ext cx="8534400" cy="1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1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 rot="5400000">
            <a:off x="4376298" y="-538074"/>
            <a:ext cx="3450696" cy="987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*"/>
              <a:defRPr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SzPts val="2200"/>
              <a:buChar char="*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21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120" name="Google Shape;120;p21"/>
          <p:cNvGrpSpPr/>
          <p:nvPr/>
        </p:nvGrpSpPr>
        <p:grpSpPr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21" name="Google Shape;121;p21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26" name="Google Shape;126;p21"/>
          <p:cNvSpPr txBox="1"/>
          <p:nvPr>
            <p:ph type="title"/>
          </p:nvPr>
        </p:nvSpPr>
        <p:spPr>
          <a:xfrm rot="5400000">
            <a:off x="7967133" y="2319868"/>
            <a:ext cx="4487333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ndar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 rot="5400000">
            <a:off x="2379133" y="-321733"/>
            <a:ext cx="4487334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*"/>
              <a:defRPr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*"/>
              <a:defRPr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*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idx="1" type="body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6" name="Google Shape;36;p12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" name="Google Shape;39;p13"/>
          <p:cNvSpPr/>
          <p:nvPr/>
        </p:nvSpPr>
        <p:spPr>
          <a:xfrm>
            <a:off x="8063251" y="4203592"/>
            <a:ext cx="3835239" cy="714026"/>
          </a:xfrm>
          <a:custGeom>
            <a:rect b="b" l="l" r="r" t="t"/>
            <a:pathLst>
              <a:path extrusionOk="0" h="640" w="2706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3492427" y="4075290"/>
            <a:ext cx="7392687" cy="850138"/>
          </a:xfrm>
          <a:custGeom>
            <a:rect b="b" l="l" r="r" t="t"/>
            <a:pathLst>
              <a:path extrusionOk="0" h="762" w="5216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1" name="Google Shape;41;p13"/>
          <p:cNvSpPr/>
          <p:nvPr/>
        </p:nvSpPr>
        <p:spPr>
          <a:xfrm>
            <a:off x="3771637" y="4087562"/>
            <a:ext cx="7290640" cy="774272"/>
          </a:xfrm>
          <a:custGeom>
            <a:rect b="b" l="l" r="r" t="t"/>
            <a:pathLst>
              <a:path extrusionOk="0" h="694" w="514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" name="Google Shape;42;p13"/>
          <p:cNvSpPr/>
          <p:nvPr/>
        </p:nvSpPr>
        <p:spPr>
          <a:xfrm>
            <a:off x="7479319" y="4074175"/>
            <a:ext cx="4410667" cy="651549"/>
          </a:xfrm>
          <a:custGeom>
            <a:rect b="b" l="l" r="r" t="t"/>
            <a:pathLst>
              <a:path extrusionOk="0" h="584" w="3112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" name="Google Shape;43;p13"/>
          <p:cNvSpPr/>
          <p:nvPr/>
        </p:nvSpPr>
        <p:spPr>
          <a:xfrm>
            <a:off x="282220" y="4058555"/>
            <a:ext cx="11631168" cy="1329874"/>
          </a:xfrm>
          <a:custGeom>
            <a:rect b="b" l="l" r="r" t="t"/>
            <a:pathLst>
              <a:path extrusionOk="0" h="1192" w="8196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" name="Google Shape;44;p13"/>
          <p:cNvSpPr txBox="1"/>
          <p:nvPr>
            <p:ph type="title"/>
          </p:nvPr>
        </p:nvSpPr>
        <p:spPr>
          <a:xfrm>
            <a:off x="920043" y="2463560"/>
            <a:ext cx="103632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1" type="body"/>
          </p:nvPr>
        </p:nvSpPr>
        <p:spPr>
          <a:xfrm>
            <a:off x="1823153" y="1437449"/>
            <a:ext cx="8556979" cy="939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902207" y="2679192"/>
            <a:ext cx="5096256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2" type="body"/>
          </p:nvPr>
        </p:nvSpPr>
        <p:spPr>
          <a:xfrm>
            <a:off x="6193536" y="2679192"/>
            <a:ext cx="5096256" cy="344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indent="-342900" lvl="5" marL="27432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902208" y="2678114"/>
            <a:ext cx="5096256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5"/>
          <p:cNvSpPr txBox="1"/>
          <p:nvPr>
            <p:ph idx="2" type="body"/>
          </p:nvPr>
        </p:nvSpPr>
        <p:spPr>
          <a:xfrm>
            <a:off x="903110" y="3429001"/>
            <a:ext cx="5093407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0" name="Google Shape;60;p15"/>
          <p:cNvSpPr txBox="1"/>
          <p:nvPr>
            <p:ph idx="3" type="body"/>
          </p:nvPr>
        </p:nvSpPr>
        <p:spPr>
          <a:xfrm>
            <a:off x="6197600" y="2678113"/>
            <a:ext cx="5096256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b="0" i="0" sz="24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15"/>
          <p:cNvSpPr txBox="1"/>
          <p:nvPr>
            <p:ph idx="4" type="body"/>
          </p:nvPr>
        </p:nvSpPr>
        <p:spPr>
          <a:xfrm>
            <a:off x="6193367" y="3429001"/>
            <a:ext cx="5096256" cy="269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indent="-330200" lvl="5" marL="2743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indent="-330200" lvl="6" marL="32004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indent="-330200" lvl="8" marL="41148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2" name="Google Shape;72;p17"/>
          <p:cNvGrpSpPr/>
          <p:nvPr/>
        </p:nvGrpSpPr>
        <p:grpSpPr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3" name="Google Shape;73;p17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4" name="Google Shape;74;p17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" name="Google Shape;75;p17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6" name="Google Shape;76;p17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fmla="val 7136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" name="Google Shape;83;p18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1219200" y="3581401"/>
            <a:ext cx="44704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grpSp>
        <p:nvGrpSpPr>
          <p:cNvPr id="87" name="Google Shape;87;p18"/>
          <p:cNvGrpSpPr/>
          <p:nvPr/>
        </p:nvGrpSpPr>
        <p:grpSpPr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88" name="Google Shape;88;p18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0" name="Google Shape;90;p18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" name="Google Shape;91;p18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" name="Google Shape;92;p18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93" name="Google Shape;93;p18"/>
          <p:cNvSpPr txBox="1"/>
          <p:nvPr>
            <p:ph type="title"/>
          </p:nvPr>
        </p:nvSpPr>
        <p:spPr>
          <a:xfrm>
            <a:off x="1219200" y="2286000"/>
            <a:ext cx="44704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ndara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2" type="body"/>
          </p:nvPr>
        </p:nvSpPr>
        <p:spPr>
          <a:xfrm>
            <a:off x="6202616" y="1828800"/>
            <a:ext cx="5205435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*"/>
              <a:defRPr sz="2200">
                <a:solidFill>
                  <a:schemeClr val="dk2"/>
                </a:solidFill>
              </a:defRPr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*"/>
              <a:defRPr sz="2000">
                <a:solidFill>
                  <a:schemeClr val="dk2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*"/>
              <a:defRPr sz="1800">
                <a:solidFill>
                  <a:schemeClr val="dk2"/>
                </a:solidFill>
              </a:defRPr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5pPr>
            <a:lvl6pPr indent="-355600" lvl="5" marL="27432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6pPr>
            <a:lvl7pPr indent="-355600" lvl="6" marL="32004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8pPr>
            <a:lvl9pPr indent="-355600" lvl="8" marL="41148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fmla="val 1272" name="adj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97" name="Google Shape;97;p19"/>
          <p:cNvGrpSpPr/>
          <p:nvPr/>
        </p:nvGrpSpPr>
        <p:grpSpPr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98" name="Google Shape;98;p19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" name="Google Shape;99;p19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0" name="Google Shape;100;p19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1" name="Google Shape;101;p19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-3905250" y="4294188"/>
              <a:ext cx="13011150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03" name="Google Shape;103;p19"/>
          <p:cNvSpPr txBox="1"/>
          <p:nvPr>
            <p:ph type="title"/>
          </p:nvPr>
        </p:nvSpPr>
        <p:spPr>
          <a:xfrm>
            <a:off x="6498874" y="338667"/>
            <a:ext cx="5083527" cy="2429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ndara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6491112" y="2785533"/>
            <a:ext cx="5091289" cy="242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5" name="Google Shape;105;p19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08" name="Google Shape;108;p19"/>
          <p:cNvSpPr/>
          <p:nvPr>
            <p:ph idx="2" type="pic"/>
          </p:nvPr>
        </p:nvSpPr>
        <p:spPr>
          <a:xfrm>
            <a:off x="1117600" y="1371600"/>
            <a:ext cx="4754880" cy="2926080"/>
          </a:xfrm>
          <a:prstGeom prst="roundRect">
            <a:avLst>
              <a:gd fmla="val 3924" name="adj"/>
            </a:avLst>
          </a:prstGeom>
          <a:solidFill>
            <a:schemeClr val="accent1"/>
          </a:solidFill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fmla="val 3362" name="adj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" name="Google Shape;7;p10"/>
          <p:cNvGrpSpPr/>
          <p:nvPr/>
        </p:nvGrpSpPr>
        <p:grpSpPr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8" name="Google Shape;8;p10"/>
            <p:cNvSpPr/>
            <p:nvPr/>
          </p:nvSpPr>
          <p:spPr>
            <a:xfrm>
              <a:off x="4810125" y="4500563"/>
              <a:ext cx="4295775" cy="1016000"/>
            </a:xfrm>
            <a:custGeom>
              <a:rect b="b" l="l" r="r" t="t"/>
              <a:pathLst>
                <a:path extrusionOk="0" h="640" w="2706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" name="Google Shape;9;p10"/>
            <p:cNvSpPr/>
            <p:nvPr/>
          </p:nvSpPr>
          <p:spPr>
            <a:xfrm>
              <a:off x="-309563" y="4318000"/>
              <a:ext cx="8280401" cy="1209675"/>
            </a:xfrm>
            <a:custGeom>
              <a:rect b="b" l="l" r="r" t="t"/>
              <a:pathLst>
                <a:path extrusionOk="0" h="762" w="5216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" name="Google Shape;10;p10"/>
            <p:cNvSpPr/>
            <p:nvPr/>
          </p:nvSpPr>
          <p:spPr>
            <a:xfrm>
              <a:off x="3175" y="4335463"/>
              <a:ext cx="8166100" cy="1101725"/>
            </a:xfrm>
            <a:custGeom>
              <a:rect b="b" l="l" r="r" t="t"/>
              <a:pathLst>
                <a:path extrusionOk="0" h="694" w="514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" name="Google Shape;11;p10"/>
            <p:cNvSpPr/>
            <p:nvPr/>
          </p:nvSpPr>
          <p:spPr>
            <a:xfrm>
              <a:off x="4156075" y="4316413"/>
              <a:ext cx="4940300" cy="927100"/>
            </a:xfrm>
            <a:custGeom>
              <a:rect b="b" l="l" r="r" t="t"/>
              <a:pathLst>
                <a:path extrusionOk="0" h="584" w="3112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" name="Google Shape;12;p10"/>
            <p:cNvSpPr/>
            <p:nvPr/>
          </p:nvSpPr>
          <p:spPr>
            <a:xfrm>
              <a:off x="-3905251" y="4294188"/>
              <a:ext cx="13027839" cy="1892300"/>
            </a:xfrm>
            <a:custGeom>
              <a:rect b="b" l="l" r="r" t="t"/>
              <a:pathLst>
                <a:path extrusionOk="0" h="1192" w="8196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3" name="Google Shape;13;p10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b="0" i="0" sz="44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0" type="dt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5" name="Google Shape;15;p10"/>
          <p:cNvSpPr txBox="1"/>
          <p:nvPr>
            <p:ph idx="11" type="ftr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rtl="0" algn="ctr">
              <a:spcBef>
                <a:spcPts val="0"/>
              </a:spcBef>
              <a:buNone/>
              <a:defRPr b="0" sz="100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7" name="Google Shape;17;p10"/>
          <p:cNvSpPr txBox="1"/>
          <p:nvPr>
            <p:ph idx="1" type="body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*"/>
              <a:defRPr b="0" i="0" sz="2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*"/>
              <a:defRPr b="0" i="0" sz="22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*"/>
              <a:defRPr b="0" i="0" sz="20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*"/>
              <a:defRPr b="0" i="0" sz="1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*"/>
              <a:defRPr b="0" i="0" sz="16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317500" lvl="5" marL="27432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317500" lvl="6" marL="32004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317500" lvl="7" marL="36576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317500" lvl="8" marL="4114800" marR="0" rtl="0" algn="l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hyperlink" Target="https://www.kgou.org/post/preserving-footprints-moon-historian-and-author-discusses-apollo-s-legacy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unfccc.int/process-and-meetings/the-paris-agreement/what-is-the-paris-agreement" TargetMode="External"/><Relationship Id="rId4" Type="http://schemas.openxmlformats.org/officeDocument/2006/relationships/hyperlink" Target="https://sweden.se/nature/sweden-tackles-climate-change/#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imf.org/en/Publications/FM/Issues/2019/10/16/Fiscal-Monitor-October-2019-How-to-Mitigate-Climate-Change-47027" TargetMode="External"/><Relationship Id="rId4" Type="http://schemas.openxmlformats.org/officeDocument/2006/relationships/hyperlink" Target="https://www.government.se/press-releases/2019/12/inquiry-appointed-on-phasing-out-fossil-fuels-and-banning-sales-of-new-petrol-and-diesel-cars/" TargetMode="External"/><Relationship Id="rId9" Type="http://schemas.openxmlformats.org/officeDocument/2006/relationships/hyperlink" Target="https://www.euractiv.com/section/climate-environment/news/polands-just-transition-bonus-cut-50-under-latest-eu-budget-proposal/" TargetMode="External"/><Relationship Id="rId5" Type="http://schemas.openxmlformats.org/officeDocument/2006/relationships/hyperlink" Target="https://www.theguardian.com/world/2020/mar/09/what-is-the-european-green-deal-and-will-it-really-cost-1tn" TargetMode="External"/><Relationship Id="rId6" Type="http://schemas.openxmlformats.org/officeDocument/2006/relationships/hyperlink" Target="https://europa.eu/european-union/about-eu/eu-budget/expenditure_en" TargetMode="External"/><Relationship Id="rId7" Type="http://schemas.openxmlformats.org/officeDocument/2006/relationships/hyperlink" Target="https://sverigesradio.se/sida/artikel.aspx?programid=2054&amp;artikel=7387102" TargetMode="External"/><Relationship Id="rId8" Type="http://schemas.openxmlformats.org/officeDocument/2006/relationships/hyperlink" Target="https://www.theguardian.com/environment/2019/dec/13/european-green-deal-to-press-ahead-despite-polish-targets-opt-ou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hyperlink" Target="https://www.imf.org/en/Publications/FM/Issues/2019/10/16/Fiscal-Monitor-October-2019-How-to-Mitigate-Climate-Change-47027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/>
          <p:nvPr>
            <p:ph type="ctrTitle"/>
          </p:nvPr>
        </p:nvSpPr>
        <p:spPr>
          <a:xfrm>
            <a:off x="3227450" y="788600"/>
            <a:ext cx="103632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60"/>
              <a:buFont typeface="Candara"/>
              <a:buNone/>
            </a:pPr>
            <a:br>
              <a:rPr lang="de-DE" sz="4860"/>
            </a:br>
            <a:r>
              <a:rPr lang="de-DE" sz="4860"/>
              <a:t>Position Paper </a:t>
            </a:r>
            <a:br>
              <a:rPr lang="de-DE" sz="3959"/>
            </a:br>
            <a:r>
              <a:rPr lang="de-DE" sz="7200"/>
              <a:t>Sweden</a:t>
            </a:r>
            <a:endParaRPr/>
          </a:p>
        </p:txBody>
      </p:sp>
      <p:sp>
        <p:nvSpPr>
          <p:cNvPr id="133" name="Google Shape;133;p1"/>
          <p:cNvSpPr txBox="1"/>
          <p:nvPr>
            <p:ph idx="1" type="subTitle"/>
          </p:nvPr>
        </p:nvSpPr>
        <p:spPr>
          <a:xfrm>
            <a:off x="189375" y="4876725"/>
            <a:ext cx="3241200" cy="19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/>
              <a:t>Tereza Klimešová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de-DE"/>
              <a:t>Valentin Schnabl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de-DE"/>
              <a:t>Dema Hajeb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de-DE"/>
              <a:t>Nirsan Sriskantharajah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de-DE"/>
              <a:t>Patrik Kratochvíla 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/>
          <p:nvPr>
            <p:ph idx="1" type="body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7432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274319" lvl="1" marL="576262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Clr>
                <a:schemeClr val="dk2"/>
              </a:buClr>
              <a:buSzPts val="2035"/>
              <a:buChar char="•"/>
            </a:pPr>
            <a:r>
              <a:rPr lang="de-DE" sz="2035"/>
              <a:t>“</a:t>
            </a:r>
            <a:r>
              <a:rPr lang="de-DE" sz="2035"/>
              <a:t>Every country reaching the climate targets at their own pace”</a:t>
            </a:r>
            <a:endParaRPr sz="2035"/>
          </a:p>
          <a:p>
            <a:pPr indent="-274319" lvl="1" marL="576262" rtl="0" algn="r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de-DE" sz="2035"/>
              <a:t> 2° target </a:t>
            </a:r>
            <a:endParaRPr sz="2035"/>
          </a:p>
          <a:p>
            <a:pPr indent="-274319" lvl="1" marL="576262" rtl="0" algn="r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de-DE" sz="2035"/>
              <a:t>historic observations</a:t>
            </a:r>
            <a:endParaRPr sz="2035"/>
          </a:p>
          <a:p>
            <a:pPr indent="-274319" lvl="1" marL="576262" rtl="0" algn="r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de-DE" sz="2035"/>
              <a:t>market forces</a:t>
            </a:r>
            <a:endParaRPr sz="2035"/>
          </a:p>
          <a:p>
            <a:pPr indent="0" lvl="0" marL="0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None/>
            </a:pPr>
            <a:r>
              <a:t/>
            </a:r>
            <a:endParaRPr sz="2035"/>
          </a:p>
          <a:p>
            <a:pPr indent="-274319" lvl="1" marL="576262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Clr>
                <a:schemeClr val="dk2"/>
              </a:buClr>
              <a:buSzPts val="2035"/>
              <a:buChar char="•"/>
            </a:pPr>
            <a:r>
              <a:rPr lang="de-DE" sz="2035"/>
              <a:t>Cohesion funding</a:t>
            </a:r>
            <a:endParaRPr sz="2035"/>
          </a:p>
          <a:p>
            <a:pPr indent="-289242" lvl="1" marL="576262" rtl="0" algn="r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de-DE" sz="2035"/>
              <a:t>Just Transition Mechanism</a:t>
            </a:r>
            <a:endParaRPr sz="2035"/>
          </a:p>
          <a:p>
            <a:pPr indent="-289242" lvl="1" marL="576262" rtl="0" algn="r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SzPts val="2035"/>
              <a:buChar char="•"/>
            </a:pPr>
            <a:r>
              <a:rPr lang="de-DE" sz="2035"/>
              <a:t>EU’s bargaining power  </a:t>
            </a:r>
            <a:endParaRPr sz="2035"/>
          </a:p>
          <a:p>
            <a:pPr indent="0" lvl="0" marL="576262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None/>
            </a:pPr>
            <a:r>
              <a:t/>
            </a:r>
            <a:endParaRPr sz="2035"/>
          </a:p>
          <a:p>
            <a:pPr indent="0" lvl="0" marL="0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None/>
            </a:pPr>
            <a:r>
              <a:t/>
            </a:r>
            <a:endParaRPr sz="2035"/>
          </a:p>
          <a:p>
            <a:pPr indent="0" lvl="0" marL="0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None/>
            </a:pPr>
            <a:r>
              <a:t/>
            </a:r>
            <a:endParaRPr sz="2035">
              <a:solidFill>
                <a:srgbClr val="073E87"/>
              </a:solidFill>
            </a:endParaRPr>
          </a:p>
          <a:p>
            <a:pPr indent="-145097" lvl="1" marL="576263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Clr>
                <a:srgbClr val="31B6FD"/>
              </a:buClr>
              <a:buSzPts val="2035"/>
              <a:buFont typeface="Arial"/>
              <a:buNone/>
            </a:pPr>
            <a:r>
              <a:t/>
            </a:r>
            <a:endParaRPr sz="2035">
              <a:solidFill>
                <a:srgbClr val="073E87"/>
              </a:solidFill>
            </a:endParaRPr>
          </a:p>
          <a:p>
            <a:pPr indent="0" lvl="1" marL="301943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Clr>
                <a:srgbClr val="31B6FD"/>
              </a:buClr>
              <a:buSzPts val="2035"/>
              <a:buNone/>
            </a:pPr>
            <a:r>
              <a:t/>
            </a:r>
            <a:endParaRPr sz="2035">
              <a:solidFill>
                <a:srgbClr val="073E87"/>
              </a:solidFill>
            </a:endParaRPr>
          </a:p>
          <a:p>
            <a:pPr indent="0" lvl="1" marL="301943" rtl="0" algn="l">
              <a:lnSpc>
                <a:spcPct val="80000"/>
              </a:lnSpc>
              <a:spcBef>
                <a:spcPts val="407"/>
              </a:spcBef>
              <a:spcAft>
                <a:spcPts val="0"/>
              </a:spcAft>
              <a:buClr>
                <a:srgbClr val="31B6FD"/>
              </a:buClr>
              <a:buSzPts val="2035"/>
              <a:buNone/>
            </a:pPr>
            <a:r>
              <a:t/>
            </a:r>
            <a:endParaRPr sz="2035">
              <a:solidFill>
                <a:srgbClr val="073E87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220"/>
              <a:buNone/>
            </a:pPr>
            <a:r>
              <a:t/>
            </a:r>
            <a:endParaRPr sz="2220"/>
          </a:p>
          <a:p>
            <a:pPr indent="-133350" lvl="0" marL="27432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2220"/>
              <a:buNone/>
            </a:pPr>
            <a:r>
              <a:t/>
            </a:r>
            <a:endParaRPr sz="2220"/>
          </a:p>
        </p:txBody>
      </p:sp>
      <p:sp>
        <p:nvSpPr>
          <p:cNvPr id="191" name="Google Shape;191;p8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ndara"/>
              <a:buNone/>
            </a:pPr>
            <a:r>
              <a:rPr lang="de-DE" sz="3959"/>
              <a:t>Key i</a:t>
            </a:r>
            <a:r>
              <a:rPr lang="de-DE" sz="3959"/>
              <a:t>ssues with alternatives </a:t>
            </a:r>
            <a:br>
              <a:rPr lang="de-DE" sz="3959"/>
            </a:br>
            <a:endParaRPr sz="3959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/>
          <p:nvPr>
            <p:ph idx="1" type="body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de-DE"/>
              <a:t>Deteriorating climatic conditions 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de-DE"/>
              <a:t>Current agreements are failing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de-DE"/>
              <a:t>Much will depend on collaboration of EU and national governments</a:t>
            </a:r>
            <a:endParaRPr/>
          </a:p>
          <a:p>
            <a:pPr indent="-274320" lvl="0" marL="27432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de-DE"/>
              <a:t>EGD too big to fail  </a:t>
            </a:r>
            <a:endParaRPr/>
          </a:p>
        </p:txBody>
      </p:sp>
      <p:sp>
        <p:nvSpPr>
          <p:cNvPr id="197" name="Google Shape;197;p9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de-DE"/>
              <a:t>Conclusion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7f696cbedd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171" y="1264251"/>
            <a:ext cx="3699251" cy="432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7f696cbedd_1_35"/>
          <p:cNvSpPr txBox="1"/>
          <p:nvPr/>
        </p:nvSpPr>
        <p:spPr>
          <a:xfrm>
            <a:off x="5157000" y="6134425"/>
            <a:ext cx="7035000" cy="11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700">
                <a:solidFill>
                  <a:srgbClr val="9191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Foto by: </a:t>
            </a:r>
            <a:r>
              <a:rPr lang="de-DE" sz="700">
                <a:solidFill>
                  <a:srgbClr val="9191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BUZZ ALDRIN/NASA</a:t>
            </a:r>
            <a:r>
              <a:rPr i="1" lang="de-DE" sz="700">
                <a:solidFill>
                  <a:srgbClr val="3D3D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/ </a:t>
            </a:r>
            <a:r>
              <a:rPr lang="de-DE" sz="700">
                <a:solidFill>
                  <a:srgbClr val="9191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 AP </a:t>
            </a:r>
            <a:endParaRPr sz="700">
              <a:solidFill>
                <a:srgbClr val="9191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700">
                <a:solidFill>
                  <a:srgbClr val="9191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via: </a:t>
            </a:r>
            <a:r>
              <a:rPr lang="de-DE" sz="1100" u="sng">
                <a:solidFill>
                  <a:schemeClr val="hlink"/>
                </a:solidFill>
                <a:hlinkClick r:id="rId4"/>
              </a:rPr>
              <a:t>https://www.kgou.org/post/preserving-footprints-moon-historian-and-author-discusses-apollo-s-legacy</a:t>
            </a:r>
            <a:endParaRPr sz="700">
              <a:solidFill>
                <a:srgbClr val="9191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700">
                <a:solidFill>
                  <a:srgbClr val="9191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Accessed: 29.03.2020</a:t>
            </a:r>
            <a:endParaRPr sz="700">
              <a:solidFill>
                <a:srgbClr val="91919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f696cbedd_1_7"/>
          <p:cNvSpPr txBox="1"/>
          <p:nvPr>
            <p:ph type="title"/>
          </p:nvPr>
        </p:nvSpPr>
        <p:spPr>
          <a:xfrm>
            <a:off x="609600" y="338328"/>
            <a:ext cx="10972800" cy="12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Sources</a:t>
            </a:r>
            <a:endParaRPr/>
          </a:p>
        </p:txBody>
      </p:sp>
      <p:sp>
        <p:nvSpPr>
          <p:cNvPr id="209" name="Google Shape;209;g7f696cbedd_1_7"/>
          <p:cNvSpPr txBox="1"/>
          <p:nvPr/>
        </p:nvSpPr>
        <p:spPr>
          <a:xfrm>
            <a:off x="545525" y="2618500"/>
            <a:ext cx="11037000" cy="40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[1]	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David Mackie and Jessica Murray, </a:t>
            </a:r>
            <a:r>
              <a:rPr i="1"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Risky Business: The Climate and the Macroeconomy 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[pdf.], JPMorgan, Economic Research 2020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[2]	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Deal, T. E. (2019). </a:t>
            </a:r>
            <a:r>
              <a:rPr i="1"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COMMUNICATION FROM THE COMMISSION TO THE  EUROPEAN PARLIAMENT, THE EUROPEAN COUNCIL, THE COUNCIL, THE EUROPEAN ECONOMIC AND SOCIAL COMMITTEE AND THE COMMITTEE OF THE REGIONS.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COM.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[3]	United Nations Climate Change, </a:t>
            </a:r>
            <a:r>
              <a:rPr i="1"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the Paris Agreement? 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[online], UNFCCC Sites and Platforms.  						</a:t>
            </a:r>
            <a:b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Retrieved from: 	  </a:t>
            </a:r>
            <a:r>
              <a:rPr lang="de-DE" sz="1000" u="sng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https://unfccc.int/process-and-meetings/the-paris-agreement/what-is-the-paris-agreement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[4]	ETC, </a:t>
            </a:r>
            <a:r>
              <a:rPr i="1"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MISSION POSSIBLE: REACHING NET-ZERO CARBON EMISSIONS FROM HARDER-TO-ABATE SECTORS BY MID-CENTURY </a:t>
            </a:r>
            <a:r>
              <a:rPr lang="de-DE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[pdf.], NOVEMBER 2018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[5]	Patrick Herhold and Emily Farnworth, </a:t>
            </a:r>
            <a:r>
              <a:rPr i="1"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The Net-Zero Challenge: Fast-Forward to Decisive Climate Action </a:t>
            </a: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[pdf.], World Economic Forum, Switzerland 2020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[6]	Celine Herweijer et al., </a:t>
            </a:r>
            <a:r>
              <a:rPr i="1"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Emissions Relapse: Tracking the progress G20 countries have made to decarbonise their economies </a:t>
            </a: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[pdf.], PwC UK 2019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[7]	Sweden, (2020). </a:t>
            </a:r>
            <a:r>
              <a:rPr i="1"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Sweden tackles climate change </a:t>
            </a: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[online]. 	</a:t>
            </a:r>
            <a:b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</a:b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Retrieved from: </a:t>
            </a:r>
            <a:r>
              <a:rPr lang="de-DE" sz="1000" u="sng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https://sweden.se/nature/sweden-tackles-climate-change/#</a:t>
            </a:r>
            <a:endParaRPr sz="1000" u="sng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[8]	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Energy, M. o. (2018).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Sweden’s draft integrated national energy and climate plan.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Government Offices of Sweden.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f696cbedd_1_14"/>
          <p:cNvSpPr txBox="1"/>
          <p:nvPr>
            <p:ph idx="1" type="body"/>
          </p:nvPr>
        </p:nvSpPr>
        <p:spPr>
          <a:xfrm>
            <a:off x="1157107" y="1703692"/>
            <a:ext cx="9877800" cy="345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[9]	IMF. Fiscal Affairs Dept. (2019).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Fiscal Monitor: How to Mitigate Climate Change. 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Retrieved from: </a:t>
            </a:r>
            <a:r>
              <a:rPr lang="de-DE" sz="1050" u="sng">
                <a:solidFill>
                  <a:srgbClr val="0563C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3"/>
              </a:rPr>
              <a:t>https://www.imf.org/en/Publications/FM/Issues/2019/10/16/Fiscal-Monitor-October-2019-How-to-Mitigate-Climate-Change-47027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[10]	Government Office of Sweden (2019). Press release.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Inquiry appointed on phasing out fossil fuels and banning sales of new petrol and diesel cars. 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Retrieved from: </a:t>
            </a:r>
            <a:r>
              <a:rPr lang="de-DE" sz="1050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4"/>
              </a:rPr>
              <a:t>https://www.government.se/press-releases/2019/12/inquiry-appointed-on-phasing-out-fossil-fuels-and-banning-sales-of-new-petrol-and-diesel-cars/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[11]	Jennifer Rankin and Fiona Harvey,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What is the European Green Deal and will it really cost €1tn?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[online], The Guardian 2020.  							Retrieved from: 		 </a:t>
            </a:r>
            <a:r>
              <a:rPr lang="de-DE" sz="1050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5"/>
              </a:rPr>
              <a:t>https://www.theguardian.com/world/2020/mar/09/what-is-the-european-green-deal-and-will-it-really-cost-1tn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rgbClr val="FF00FF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[12]	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Union, E. (2017).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Europa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 Retrieved from An Official Webpage of the European Union: Retrieved from: </a:t>
            </a:r>
            <a:r>
              <a:rPr lang="de-DE" sz="1050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6"/>
              </a:rPr>
              <a:t>https://europa.eu/european-union/about-eu/eu-budget/expenditure_en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[13]	TAGLIAPIETRA, G. C. (2020). </a:t>
            </a:r>
            <a:r>
              <a:rPr i="1"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 trillion reasons to scrutinise the Green Deal Investment Plan.</a:t>
            </a: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THE BRUEGEL NEWSLETTER.</a:t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[14]	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Palme, N. R. (2020).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Sveriges Radio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 Retrieved from Radio Sweden Your best source of news from Sweden. Retrieved from: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7"/>
              </a:rPr>
              <a:t>https://sverigesradio.se/sida/artikel.aspx?programid=2054&amp;artikel=7387102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[15]	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Jennifer Rankin, </a:t>
            </a:r>
            <a:r>
              <a:rPr i="1"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European Green Deal to press ahead despite Polish targets opt-out</a:t>
            </a:r>
            <a:endParaRPr sz="2300">
              <a:solidFill>
                <a:srgbClr val="121212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[online], The Guardian 2020.  	</a:t>
            </a:r>
            <a:b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</a:b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Retrieved from: 	 </a:t>
            </a:r>
            <a:r>
              <a:rPr lang="de-DE" sz="1050" u="sng">
                <a:solidFill>
                  <a:srgbClr val="1155CC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  <a:hlinkClick r:id="rId8"/>
              </a:rPr>
              <a:t>https://www.theguardian.com/environment/2019/dec/13/european-green-deal-to-press-ahead-despite-polish-targets-opt-out</a:t>
            </a: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05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[16]	Morgan, S., 2020. Euractiv. [Online], Retrieved from: 	 </a:t>
            </a:r>
            <a:r>
              <a:rPr lang="de-DE" sz="1000" u="sng">
                <a:solidFill>
                  <a:srgbClr val="1155CC"/>
                </a:solidFill>
                <a:latin typeface="Georgia"/>
                <a:ea typeface="Georgia"/>
                <a:cs typeface="Georgia"/>
                <a:sym typeface="Georgia"/>
                <a:hlinkClick r:id="rId9"/>
              </a:rPr>
              <a:t>https://www.euractiv.com/section/climate-environment/news/polands-just-transition-bonus-cut-50-under-latest-eu-budget-proposal/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/>
          <p:nvPr>
            <p:ph idx="1" type="body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de-DE"/>
              <a:t>Introduction </a:t>
            </a:r>
            <a:endParaRPr/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de-DE"/>
              <a:t>Climate Policy of Sweden </a:t>
            </a:r>
            <a:endParaRPr/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de-DE"/>
              <a:t>Sweden and the European Green Deal</a:t>
            </a:r>
            <a:endParaRPr/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de-DE"/>
              <a:t>Key issues in alternative </a:t>
            </a:r>
            <a:endParaRPr/>
          </a:p>
          <a:p>
            <a:pPr indent="-274320" lvl="0" marL="27432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de-DE"/>
              <a:t>Conclusion </a:t>
            </a:r>
            <a:endParaRPr/>
          </a:p>
        </p:txBody>
      </p:sp>
      <p:sp>
        <p:nvSpPr>
          <p:cNvPr id="139" name="Google Shape;139;p2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de-DE"/>
              <a:t>Contents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 txBox="1"/>
          <p:nvPr>
            <p:ph idx="1" type="body"/>
          </p:nvPr>
        </p:nvSpPr>
        <p:spPr>
          <a:xfrm>
            <a:off x="7074300" y="2908250"/>
            <a:ext cx="4508100" cy="3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444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Paris Agreement (2014)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Inefficient</a:t>
            </a:r>
            <a:endParaRPr sz="2000"/>
          </a:p>
          <a:p>
            <a:pPr indent="0" lvl="0" marL="914400" rtl="0" algn="l">
              <a:lnSpc>
                <a:spcPct val="115000"/>
              </a:lnSpc>
              <a:spcBef>
                <a:spcPts val="444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444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European Green Deal (2019)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Main t</a:t>
            </a:r>
            <a:r>
              <a:rPr lang="de-DE" sz="2000"/>
              <a:t>arget: zero net emissions of greenhouse gases by 2050</a:t>
            </a:r>
            <a:endParaRPr sz="2000"/>
          </a:p>
        </p:txBody>
      </p:sp>
      <p:sp>
        <p:nvSpPr>
          <p:cNvPr id="145" name="Google Shape;145;p3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de-DE"/>
              <a:t>Introduction </a:t>
            </a:r>
            <a:endParaRPr/>
          </a:p>
        </p:txBody>
      </p:sp>
      <p:pic>
        <p:nvPicPr>
          <p:cNvPr id="146" name="Google Shape;14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25" y="2351375"/>
            <a:ext cx="6835973" cy="442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f696cbedd_2_2"/>
          <p:cNvSpPr txBox="1"/>
          <p:nvPr>
            <p:ph type="title"/>
          </p:nvPr>
        </p:nvSpPr>
        <p:spPr>
          <a:xfrm>
            <a:off x="609600" y="338328"/>
            <a:ext cx="10972800" cy="12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chemeClr val="lt1"/>
                </a:solidFill>
              </a:rPr>
              <a:t>Climate Policy of Sweden </a:t>
            </a:r>
            <a:endParaRPr/>
          </a:p>
        </p:txBody>
      </p:sp>
      <p:pic>
        <p:nvPicPr>
          <p:cNvPr id="152" name="Google Shape;152;g7f696cbedd_2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204850"/>
            <a:ext cx="3994125" cy="40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7f696cbedd_2_2"/>
          <p:cNvSpPr txBox="1"/>
          <p:nvPr/>
        </p:nvSpPr>
        <p:spPr>
          <a:xfrm>
            <a:off x="609600" y="6303900"/>
            <a:ext cx="54537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Source:IMF. Fiscal Affairs Dept. (2019). Fiscal Monitor: How to Mitigate Climate Change. </a:t>
            </a:r>
            <a:endParaRPr sz="1000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Retrieved from: </a:t>
            </a:r>
            <a:r>
              <a:rPr lang="de-DE" sz="1000" u="sng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4"/>
              </a:rPr>
              <a:t>Fiscal Monitor, October 2019 : How to Mitigate Climate Change</a:t>
            </a:r>
            <a:r>
              <a:rPr lang="de-DE"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10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4" name="Google Shape;154;g7f696cbedd_2_2"/>
          <p:cNvSpPr txBox="1"/>
          <p:nvPr>
            <p:ph idx="1" type="body"/>
          </p:nvPr>
        </p:nvSpPr>
        <p:spPr>
          <a:xfrm>
            <a:off x="5504850" y="3136125"/>
            <a:ext cx="6209400" cy="24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7020" lvl="0" marL="27432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Environmental Protection Agency (1967)</a:t>
            </a:r>
            <a:endParaRPr sz="2000"/>
          </a:p>
          <a:p>
            <a:pPr indent="-287020" lvl="0" marL="27432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Carbon tax since 1991</a:t>
            </a:r>
            <a:endParaRPr sz="2000"/>
          </a:p>
          <a:p>
            <a:pPr indent="-287020" lvl="0" marL="27432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Governmental s</a:t>
            </a:r>
            <a:r>
              <a:rPr lang="de-DE" sz="2000"/>
              <a:t>upport of sustainable biofuels </a:t>
            </a:r>
            <a:endParaRPr sz="2000"/>
          </a:p>
          <a:p>
            <a:pPr indent="-287019" lvl="1" marL="576262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Fuel Change Reform (2018)</a:t>
            </a:r>
            <a:endParaRPr sz="2000"/>
          </a:p>
          <a:p>
            <a:pPr indent="-287019" lvl="1" marL="576262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The market availability of biofuels granted by legislation</a:t>
            </a:r>
            <a:endParaRPr sz="2000"/>
          </a:p>
          <a:p>
            <a:pPr indent="0" lvl="0" marL="27432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121920" lvl="0" marL="27432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de-DE"/>
              <a:t>Climate Policy of Sweden </a:t>
            </a:r>
            <a:endParaRPr/>
          </a:p>
        </p:txBody>
      </p:sp>
      <p:pic>
        <p:nvPicPr>
          <p:cNvPr id="160" name="Google Shape;160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3525" y="2664900"/>
            <a:ext cx="6168300" cy="38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>
            <p:ph idx="1" type="body"/>
          </p:nvPr>
        </p:nvSpPr>
        <p:spPr>
          <a:xfrm>
            <a:off x="398625" y="2874425"/>
            <a:ext cx="4971300" cy="319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7020" lvl="0" marL="27432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New Climate Act (2018) </a:t>
            </a:r>
            <a:endParaRPr sz="2000"/>
          </a:p>
          <a:p>
            <a:pPr indent="-287019" lvl="1" marL="576262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By 2030, Sweden’s energy use efficiency will be 50% higher than that of 2005</a:t>
            </a:r>
            <a:endParaRPr sz="2000"/>
          </a:p>
          <a:p>
            <a:pPr indent="-287019" lvl="1" marL="576262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100% renewable electricity production by 2040</a:t>
            </a:r>
            <a:endParaRPr sz="2000"/>
          </a:p>
          <a:p>
            <a:pPr indent="-287019" lvl="1" marL="576262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○"/>
            </a:pPr>
            <a:r>
              <a:rPr lang="de-DE" sz="2000"/>
              <a:t>Zero net emissions of GHG by 2045</a:t>
            </a:r>
            <a:endParaRPr sz="2000"/>
          </a:p>
          <a:p>
            <a:pPr indent="0" lvl="0" marL="27432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27432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idx="1" type="body"/>
          </p:nvPr>
        </p:nvSpPr>
        <p:spPr>
          <a:xfrm>
            <a:off x="513450" y="3226825"/>
            <a:ext cx="6520500" cy="2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Tax reliefs for power-intensive companies in exchange of new energy plans to reduce energy use </a:t>
            </a:r>
            <a:endParaRPr sz="2000"/>
          </a:p>
          <a:p>
            <a:pPr indent="-355600" lvl="0" marL="45720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Educated population</a:t>
            </a:r>
            <a:endParaRPr sz="2000"/>
          </a:p>
          <a:p>
            <a:pPr indent="-355600" lvl="0" marL="45720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de-DE" sz="2000"/>
              <a:t>“Energy advisors” for households </a:t>
            </a:r>
            <a:endParaRPr/>
          </a:p>
          <a:p>
            <a:pPr indent="-121920" lvl="0" marL="274320" rtl="0" algn="l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7" name="Google Shape;167;p7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ndara"/>
              <a:buNone/>
            </a:pPr>
            <a:r>
              <a:rPr lang="de-DE">
                <a:solidFill>
                  <a:schemeClr val="lt1"/>
                </a:solidFill>
              </a:rPr>
              <a:t>Climate Policy of Sweden </a:t>
            </a:r>
            <a:endParaRPr/>
          </a:p>
        </p:txBody>
      </p:sp>
      <p:pic>
        <p:nvPicPr>
          <p:cNvPr id="168" name="Google Shape;16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300" y="2797226"/>
            <a:ext cx="3377925" cy="33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>
            <p:ph idx="1" type="body"/>
          </p:nvPr>
        </p:nvSpPr>
        <p:spPr>
          <a:xfrm>
            <a:off x="609600" y="2655800"/>
            <a:ext cx="9877800" cy="3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de-DE"/>
              <a:t>Revision of</a:t>
            </a:r>
            <a:r>
              <a:rPr lang="de-DE"/>
              <a:t> EU Commission’s funding plan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de-DE"/>
              <a:t>Decreasing emissions with the current financial resources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More efficient ways of “Greening”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Carbon-taxation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Carbon tariff</a:t>
            </a:r>
            <a:endParaRPr/>
          </a:p>
          <a:p>
            <a:pPr indent="0" lvl="0" marL="27432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7432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"/>
          <p:cNvSpPr txBox="1"/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ndara"/>
              <a:buNone/>
            </a:pPr>
            <a:r>
              <a:rPr lang="de-DE" sz="3959"/>
              <a:t>Sweden and the European Green Deal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7f696cbedd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100" y="360000"/>
            <a:ext cx="6097725" cy="61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696cbedd_1_26"/>
          <p:cNvSpPr txBox="1"/>
          <p:nvPr>
            <p:ph idx="1" type="body"/>
          </p:nvPr>
        </p:nvSpPr>
        <p:spPr>
          <a:xfrm>
            <a:off x="1134300" y="2376700"/>
            <a:ext cx="10558200" cy="345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Sweden climate-neutral by 2040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de-DE"/>
              <a:t>EU requires m</a:t>
            </a:r>
            <a:r>
              <a:rPr lang="de-DE"/>
              <a:t>ore ambitious targets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de-DE"/>
              <a:t>Limit EU emissions by 65% by 2030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Increasing credibility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Historic failures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-DE"/>
              <a:t>“Nature doesn’</a:t>
            </a:r>
            <a:r>
              <a:rPr lang="de-DE"/>
              <a:t>t bargain and you cannot make deals with physics” </a:t>
            </a:r>
            <a:r>
              <a:rPr lang="de-DE" sz="1200"/>
              <a:t>(Greta Thunberg, 4.3.2020)</a:t>
            </a:r>
            <a:endParaRPr sz="12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7f696cbedd_1_26"/>
          <p:cNvSpPr txBox="1"/>
          <p:nvPr>
            <p:ph type="title"/>
          </p:nvPr>
        </p:nvSpPr>
        <p:spPr>
          <a:xfrm>
            <a:off x="609600" y="338328"/>
            <a:ext cx="10972800" cy="125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959">
                <a:solidFill>
                  <a:schemeClr val="lt1"/>
                </a:solidFill>
              </a:rPr>
              <a:t>Sweden and the European Green Deal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aveform">
  <a:themeElements>
    <a:clrScheme name="Waveform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2020-03-29T11:19:25Z</dcterms:created>
  <dc:creator>Nirsan Sriskantharajah</dc:creator>
</cp:coreProperties>
</file>