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58" r:id="rId5"/>
    <p:sldId id="270" r:id="rId6"/>
    <p:sldId id="277" r:id="rId7"/>
    <p:sldId id="288" r:id="rId8"/>
    <p:sldId id="273" r:id="rId9"/>
    <p:sldId id="278" r:id="rId10"/>
    <p:sldId id="284" r:id="rId11"/>
    <p:sldId id="286" r:id="rId12"/>
    <p:sldId id="28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009A5-8875-4944-AEC5-E6AD5CECFB58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EC7F2-BF82-41AD-9E87-0781B567E7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9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D6E-3D69-4AA3-9CCC-B00FA047431D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5330-5511-4715-B409-583E46593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55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D6E-3D69-4AA3-9CCC-B00FA047431D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5330-5511-4715-B409-583E46593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71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D6E-3D69-4AA3-9CCC-B00FA047431D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5330-5511-4715-B409-583E46593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76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D6E-3D69-4AA3-9CCC-B00FA047431D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5330-5511-4715-B409-583E46593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41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D6E-3D69-4AA3-9CCC-B00FA047431D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5330-5511-4715-B409-583E46593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92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D6E-3D69-4AA3-9CCC-B00FA047431D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5330-5511-4715-B409-583E46593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50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D6E-3D69-4AA3-9CCC-B00FA047431D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5330-5511-4715-B409-583E46593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60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D6E-3D69-4AA3-9CCC-B00FA047431D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5330-5511-4715-B409-583E46593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48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D6E-3D69-4AA3-9CCC-B00FA047431D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5330-5511-4715-B409-583E46593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D6E-3D69-4AA3-9CCC-B00FA047431D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5330-5511-4715-B409-583E46593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9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D6E-3D69-4AA3-9CCC-B00FA047431D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5330-5511-4715-B409-583E46593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69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67D6E-3D69-4AA3-9CCC-B00FA047431D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55330-5511-4715-B409-583E46593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2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 /><Relationship Id="rId2" Type="http://schemas.openxmlformats.org/officeDocument/2006/relationships/oleObject" Target="../embeddings/oleObject1.bin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BUSINESS PLÁN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SPECIFIKA SOCIÁLNÍCH SLUŽEB</a:t>
            </a:r>
          </a:p>
        </p:txBody>
      </p:sp>
    </p:spTree>
    <p:extLst>
      <p:ext uri="{BB962C8B-B14F-4D97-AF65-F5344CB8AC3E}">
        <p14:creationId xmlns:p14="http://schemas.microsoft.com/office/powerpoint/2010/main" val="3859727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61B80-1C96-45B1-AF6A-80E854D5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752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6/ FINANČNÍ PLÁN – vazba na účetnictví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919015" y="1229836"/>
            <a:ext cx="2715491" cy="1754326"/>
            <a:chOff x="951345" y="1524000"/>
            <a:chExt cx="2715491" cy="175432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" name="TextovéPole 4"/>
            <p:cNvSpPr txBox="1"/>
            <p:nvPr/>
          </p:nvSpPr>
          <p:spPr>
            <a:xfrm>
              <a:off x="951345" y="1524000"/>
              <a:ext cx="2715491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Vstupní ROZVAHA</a:t>
              </a:r>
            </a:p>
            <a:p>
              <a:endParaRPr lang="cs-CZ" dirty="0"/>
            </a:p>
            <a:p>
              <a:endParaRPr lang="cs-CZ" dirty="0"/>
            </a:p>
            <a:p>
              <a:endParaRPr lang="cs-CZ" dirty="0"/>
            </a:p>
            <a:p>
              <a:endParaRPr lang="cs-CZ" dirty="0"/>
            </a:p>
            <a:p>
              <a:endParaRPr lang="cs-CZ" dirty="0"/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1357745" y="2004291"/>
              <a:ext cx="1764146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>
              <a:off x="2225964" y="2004291"/>
              <a:ext cx="9236" cy="109912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9"/>
            <p:cNvSpPr txBox="1"/>
            <p:nvPr/>
          </p:nvSpPr>
          <p:spPr>
            <a:xfrm>
              <a:off x="1071418" y="2327564"/>
              <a:ext cx="94210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 </a:t>
              </a:r>
            </a:p>
            <a:p>
              <a:r>
                <a:rPr lang="cs-CZ" dirty="0"/>
                <a:t>(CO?)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479963" y="2299917"/>
              <a:ext cx="102985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PASIVA</a:t>
              </a:r>
            </a:p>
            <a:p>
              <a:r>
                <a:rPr lang="cs-CZ" dirty="0"/>
                <a:t>(KRYTÍ?)</a:t>
              </a: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6211452" y="1220923"/>
            <a:ext cx="2715491" cy="2862322"/>
            <a:chOff x="951345" y="1524000"/>
            <a:chExt cx="2715491" cy="286232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5" name="TextovéPole 14"/>
            <p:cNvSpPr txBox="1"/>
            <p:nvPr/>
          </p:nvSpPr>
          <p:spPr>
            <a:xfrm>
              <a:off x="951345" y="1524000"/>
              <a:ext cx="2715491" cy="28623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PLÁN HOSPODAŘENÍ</a:t>
              </a:r>
            </a:p>
            <a:p>
              <a:endParaRPr lang="cs-CZ" dirty="0"/>
            </a:p>
            <a:p>
              <a:endParaRPr lang="cs-CZ" dirty="0"/>
            </a:p>
            <a:p>
              <a:endParaRPr lang="cs-CZ" dirty="0"/>
            </a:p>
            <a:p>
              <a:endParaRPr lang="cs-CZ" dirty="0"/>
            </a:p>
            <a:p>
              <a:endParaRPr lang="cs-CZ" dirty="0"/>
            </a:p>
            <a:p>
              <a:endParaRPr lang="cs-CZ" dirty="0"/>
            </a:p>
            <a:p>
              <a:pPr algn="ctr"/>
              <a:r>
                <a:rPr lang="cs-CZ" dirty="0"/>
                <a:t>Analýza bodu zvratu:</a:t>
              </a:r>
            </a:p>
            <a:p>
              <a:pPr algn="ctr"/>
              <a:r>
                <a:rPr lang="cs-CZ" dirty="0"/>
                <a:t>P x Q = FC + Q x AVC</a:t>
              </a:r>
            </a:p>
            <a:p>
              <a:endParaRPr lang="cs-CZ" dirty="0"/>
            </a:p>
          </p:txBody>
        </p:sp>
        <p:cxnSp>
          <p:nvCxnSpPr>
            <p:cNvPr id="16" name="Přímá spojnice 15"/>
            <p:cNvCxnSpPr/>
            <p:nvPr/>
          </p:nvCxnSpPr>
          <p:spPr>
            <a:xfrm>
              <a:off x="1357745" y="2004291"/>
              <a:ext cx="1764146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>
              <a:off x="2225964" y="2004291"/>
              <a:ext cx="9236" cy="109912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1071418" y="2327564"/>
              <a:ext cx="108065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NÁKLADY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2479963" y="2299917"/>
              <a:ext cx="94210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VÝNOSY</a:t>
              </a: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955962" y="3796425"/>
            <a:ext cx="2715491" cy="2862322"/>
            <a:chOff x="951345" y="1524000"/>
            <a:chExt cx="2715491" cy="286232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1" name="TextovéPole 20"/>
            <p:cNvSpPr txBox="1"/>
            <p:nvPr/>
          </p:nvSpPr>
          <p:spPr>
            <a:xfrm>
              <a:off x="951345" y="1524000"/>
              <a:ext cx="2715491" cy="28623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PLÁN CASH-FLOW</a:t>
              </a:r>
            </a:p>
            <a:p>
              <a:endParaRPr lang="cs-CZ" dirty="0"/>
            </a:p>
            <a:p>
              <a:endParaRPr lang="cs-CZ" dirty="0"/>
            </a:p>
            <a:p>
              <a:endParaRPr lang="cs-CZ" dirty="0"/>
            </a:p>
            <a:p>
              <a:endParaRPr lang="cs-CZ" dirty="0"/>
            </a:p>
            <a:p>
              <a:endParaRPr lang="cs-CZ" dirty="0"/>
            </a:p>
            <a:p>
              <a:endParaRPr lang="cs-CZ" dirty="0"/>
            </a:p>
            <a:p>
              <a:pPr algn="ctr"/>
              <a:r>
                <a:rPr lang="cs-CZ" dirty="0"/>
                <a:t>PLÁN TOKŮ PENĚZ NA PRVNÍCH 12 MĚSÍCŮ</a:t>
              </a:r>
            </a:p>
            <a:p>
              <a:endParaRPr lang="cs-CZ" dirty="0"/>
            </a:p>
          </p:txBody>
        </p:sp>
        <p:cxnSp>
          <p:nvCxnSpPr>
            <p:cNvPr id="22" name="Přímá spojnice 21"/>
            <p:cNvCxnSpPr/>
            <p:nvPr/>
          </p:nvCxnSpPr>
          <p:spPr>
            <a:xfrm>
              <a:off x="1357745" y="2004291"/>
              <a:ext cx="1764146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2225964" y="2004291"/>
              <a:ext cx="9236" cy="109912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ovéPole 23"/>
            <p:cNvSpPr txBox="1"/>
            <p:nvPr/>
          </p:nvSpPr>
          <p:spPr>
            <a:xfrm>
              <a:off x="1071418" y="2327564"/>
              <a:ext cx="108065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VÝDAJE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479963" y="2299917"/>
              <a:ext cx="94210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PŘÍJMY</a:t>
              </a:r>
            </a:p>
          </p:txBody>
        </p:sp>
      </p:grpSp>
      <p:sp>
        <p:nvSpPr>
          <p:cNvPr id="26" name="TextovéPole 25"/>
          <p:cNvSpPr txBox="1"/>
          <p:nvPr/>
        </p:nvSpPr>
        <p:spPr>
          <a:xfrm>
            <a:off x="4946072" y="4682836"/>
            <a:ext cx="666403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DOBA NÁVRATNOSTI VSTUPNÍ INVESTICE:</a:t>
            </a:r>
          </a:p>
          <a:p>
            <a:endParaRPr lang="cs-CZ" dirty="0"/>
          </a:p>
          <a:p>
            <a:r>
              <a:rPr lang="cs-CZ" dirty="0"/>
              <a:t>t = vstupní investice / čistý roční příjem (příjmy minus výdaje)</a:t>
            </a:r>
          </a:p>
        </p:txBody>
      </p:sp>
    </p:spTree>
    <p:extLst>
      <p:ext uri="{BB962C8B-B14F-4D97-AF65-F5344CB8AC3E}">
        <p14:creationId xmlns:p14="http://schemas.microsoft.com/office/powerpoint/2010/main" val="250898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1112168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dirty="0"/>
              <a:t>Časový plán – klíčové termíny </a:t>
            </a:r>
            <a:br>
              <a:rPr lang="cs-CZ" dirty="0"/>
            </a:br>
            <a:r>
              <a:rPr lang="cs-CZ" dirty="0"/>
              <a:t>(vaše i vnější)</a:t>
            </a:r>
            <a:br>
              <a:rPr lang="cs-CZ" dirty="0"/>
            </a:br>
            <a:endParaRPr lang="cs-CZ" dirty="0"/>
          </a:p>
        </p:txBody>
      </p:sp>
      <p:pic>
        <p:nvPicPr>
          <p:cNvPr id="6" name="Picture 2" descr="C:\Users\Uživatel\Pictures\Gant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679" y="1525139"/>
            <a:ext cx="4464497" cy="3312368"/>
          </a:xfrm>
          <a:noFill/>
        </p:spPr>
      </p:pic>
      <p:sp>
        <p:nvSpPr>
          <p:cNvPr id="3" name="TextovéPole 2"/>
          <p:cNvSpPr txBox="1"/>
          <p:nvPr/>
        </p:nvSpPr>
        <p:spPr>
          <a:xfrm>
            <a:off x="6548582" y="1847273"/>
            <a:ext cx="49137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Správní lhůty</a:t>
            </a:r>
          </a:p>
          <a:p>
            <a:pPr marL="285750" indent="-285750">
              <a:buFontTx/>
              <a:buChar char="-"/>
            </a:pPr>
            <a:r>
              <a:rPr lang="cs-CZ" dirty="0"/>
              <a:t>Stavební řízení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Registrace poskytovatele služby</a:t>
            </a:r>
          </a:p>
          <a:p>
            <a:pPr marL="285750" indent="-285750">
              <a:buFontTx/>
              <a:buChar char="-"/>
            </a:pPr>
            <a:r>
              <a:rPr lang="cs-CZ" dirty="0"/>
              <a:t>Lhůta pro zahájení poskytování od udělení registrace</a:t>
            </a:r>
          </a:p>
          <a:p>
            <a:endParaRPr lang="cs-CZ" dirty="0"/>
          </a:p>
          <a:p>
            <a:r>
              <a:rPr lang="cs-CZ" dirty="0"/>
              <a:t>Technické lhůty</a:t>
            </a:r>
          </a:p>
          <a:p>
            <a:endParaRPr lang="cs-CZ" dirty="0"/>
          </a:p>
          <a:p>
            <a:r>
              <a:rPr lang="cs-CZ" dirty="0"/>
              <a:t>Termíny „otvírání“ sítě sociálních služeb</a:t>
            </a:r>
          </a:p>
          <a:p>
            <a:endParaRPr lang="cs-CZ" dirty="0"/>
          </a:p>
          <a:p>
            <a:r>
              <a:rPr lang="cs-CZ" dirty="0"/>
              <a:t>Dotační a grantová řízení (obec, kraj …)</a:t>
            </a:r>
          </a:p>
          <a:p>
            <a:endParaRPr lang="cs-CZ" dirty="0"/>
          </a:p>
          <a:p>
            <a:r>
              <a:rPr lang="cs-CZ" dirty="0"/>
              <a:t>Dodací lhůty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6615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92694-E32E-4A02-9562-28E57124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752" y="228600"/>
            <a:ext cx="8534400" cy="758952"/>
          </a:xfrm>
        </p:spPr>
        <p:txBody>
          <a:bodyPr/>
          <a:lstStyle/>
          <a:p>
            <a:r>
              <a:rPr lang="cs-CZ" dirty="0"/>
              <a:t>7/ LEGISLATIVNÍ PLÁN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ECD398-0BF8-433E-A8D0-121EC3B877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752" y="1527048"/>
            <a:ext cx="8503920" cy="4572000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</a:t>
            </a:r>
          </a:p>
          <a:p>
            <a:pPr>
              <a:buFontTx/>
              <a:buChar char="-"/>
            </a:pPr>
            <a:r>
              <a:rPr lang="cs-CZ" dirty="0"/>
              <a:t>zák. 108/2006 Sb.</a:t>
            </a:r>
          </a:p>
          <a:p>
            <a:pPr>
              <a:buFontTx/>
              <a:buChar char="-"/>
            </a:pPr>
            <a:r>
              <a:rPr lang="cs-CZ" dirty="0"/>
              <a:t>vyhláška 505/2006 Sb.</a:t>
            </a:r>
          </a:p>
          <a:p>
            <a:pPr>
              <a:buFontTx/>
              <a:buChar char="-"/>
            </a:pPr>
            <a:r>
              <a:rPr lang="cs-CZ" dirty="0"/>
              <a:t>Střednědobý plán rozvoje sociálních služeb</a:t>
            </a:r>
          </a:p>
        </p:txBody>
      </p:sp>
    </p:spTree>
    <p:extLst>
      <p:ext uri="{BB962C8B-B14F-4D97-AF65-F5344CB8AC3E}">
        <p14:creationId xmlns:p14="http://schemas.microsoft.com/office/powerpoint/2010/main" val="8890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A7C2A-DB57-4F7B-B9ED-20CD7078E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LEAN CANVAS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B08A4313-17BF-461E-A7FF-D5E869FABCC6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28284624"/>
              </p:ext>
            </p:extLst>
          </p:nvPr>
        </p:nvGraphicFramePr>
        <p:xfrm>
          <a:off x="1352269" y="1271942"/>
          <a:ext cx="9777549" cy="5470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71803" imgH="3429000" progId="AcroExch.Document.DC">
                  <p:embed/>
                </p:oleObj>
              </mc:Choice>
              <mc:Fallback>
                <p:oleObj name="Acrobat Document" r:id="rId2" imgW="4571803" imgH="3429000" progId="AcroExch.Document.DC">
                  <p:embed/>
                  <p:pic>
                    <p:nvPicPr>
                      <p:cNvPr id="5" name="Zástupný obsah 4">
                        <a:extLst>
                          <a:ext uri="{FF2B5EF4-FFF2-40B4-BE49-F238E27FC236}">
                            <a16:creationId xmlns:a16="http://schemas.microsoft.com/office/drawing/2014/main" id="{B08A4313-17BF-461E-A7FF-D5E869FABC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52269" y="1271942"/>
                        <a:ext cx="9777549" cy="5470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20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BP – základní součásti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825752" y="1700808"/>
            <a:ext cx="8503920" cy="4680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1/ popis společnosti (soulad s vizí)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2/ vymezení produktu/služby (výhody a rizika)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3/ marketingový plán (útok na emoce zákazníka)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4/ management plán (subjekty a jejich role)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5/ provozní plán (prostor, lidé, vztahy)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6/ finanční plán (účetnictví, BEP)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7/ legislativní plán (předpisy které mohou ovlivnit BP)</a:t>
            </a:r>
          </a:p>
        </p:txBody>
      </p:sp>
    </p:spTree>
    <p:extLst>
      <p:ext uri="{BB962C8B-B14F-4D97-AF65-F5344CB8AC3E}">
        <p14:creationId xmlns:p14="http://schemas.microsoft.com/office/powerpoint/2010/main" val="229952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DOBRÝ NÁPAD ≠ DOBRÝ BUSINESS PLÁN</a:t>
            </a:r>
          </a:p>
        </p:txBody>
      </p:sp>
      <p:pic>
        <p:nvPicPr>
          <p:cNvPr id="4098" name="Picture 2" descr="Human Centered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2" y="1332200"/>
            <a:ext cx="11747815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16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F99782-9D48-4953-8C98-1B85CAF5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2/ VYMEZENÍ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B6BB61-3A4E-4E1D-8919-DC97614988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752" y="1311564"/>
            <a:ext cx="8503920" cy="521378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  Jaký problém řešíte? Kdo je držitelem problému?</a:t>
            </a:r>
          </a:p>
          <a:p>
            <a:endParaRPr lang="cs-CZ" dirty="0"/>
          </a:p>
          <a:p>
            <a:r>
              <a:rPr lang="cs-CZ" dirty="0"/>
              <a:t>JAK PROBLÉM ŘEŠÍTE?</a:t>
            </a:r>
          </a:p>
          <a:p>
            <a:r>
              <a:rPr lang="cs-CZ" dirty="0"/>
              <a:t>KDO JE BENEFICIENTEM?</a:t>
            </a:r>
          </a:p>
          <a:p>
            <a:r>
              <a:rPr lang="cs-CZ" dirty="0"/>
              <a:t>KDO ROZHODUJE O NÁKUPU?</a:t>
            </a:r>
          </a:p>
          <a:p>
            <a:r>
              <a:rPr lang="cs-CZ" dirty="0"/>
              <a:t>KDO PLATÍ?</a:t>
            </a:r>
          </a:p>
          <a:p>
            <a:endParaRPr lang="cs-CZ" dirty="0"/>
          </a:p>
          <a:p>
            <a:r>
              <a:rPr lang="cs-CZ" dirty="0"/>
              <a:t>KDY HO NABÍZÍTE?</a:t>
            </a:r>
          </a:p>
          <a:p>
            <a:r>
              <a:rPr lang="cs-CZ" dirty="0"/>
              <a:t>KDE, S KÝM, ČÍM?</a:t>
            </a:r>
          </a:p>
          <a:p>
            <a:r>
              <a:rPr lang="cs-CZ" dirty="0"/>
              <a:t>CO JE PŘIDANÁ HODNOTA PROTI OSTATNÍM?</a:t>
            </a:r>
          </a:p>
          <a:p>
            <a:r>
              <a:rPr lang="cs-CZ" dirty="0"/>
              <a:t>RIZIKA?</a:t>
            </a:r>
          </a:p>
        </p:txBody>
      </p:sp>
    </p:spTree>
    <p:extLst>
      <p:ext uri="{BB962C8B-B14F-4D97-AF65-F5344CB8AC3E}">
        <p14:creationId xmlns:p14="http://schemas.microsoft.com/office/powerpoint/2010/main" val="127834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2FCE1-5587-4527-9320-A8D9F07A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Analyzujte prostředí</a:t>
            </a:r>
            <a:endParaRPr lang="cs-CZ" sz="2000" dirty="0"/>
          </a:p>
        </p:txBody>
      </p:sp>
      <p:pic>
        <p:nvPicPr>
          <p:cNvPr id="2050" name="Picture 2" descr="https://www.designorate.com/wp-content/uploads/2019/04/PESTLEvsSW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90" y="1367268"/>
            <a:ext cx="6751783" cy="506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7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6" name="Skupina 5"/>
          <p:cNvGrpSpPr/>
          <p:nvPr/>
        </p:nvGrpSpPr>
        <p:grpSpPr>
          <a:xfrm>
            <a:off x="4123113" y="1579417"/>
            <a:ext cx="4688378" cy="4838009"/>
            <a:chOff x="3665913" y="2468880"/>
            <a:chExt cx="4688378" cy="4838009"/>
          </a:xfrm>
        </p:grpSpPr>
        <p:sp>
          <p:nvSpPr>
            <p:cNvPr id="5" name="Šestiúhelník 4"/>
            <p:cNvSpPr/>
            <p:nvPr/>
          </p:nvSpPr>
          <p:spPr>
            <a:xfrm>
              <a:off x="3665913" y="3283528"/>
              <a:ext cx="1770611" cy="1546168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Šestiúhelník 6"/>
            <p:cNvSpPr/>
            <p:nvPr/>
          </p:nvSpPr>
          <p:spPr>
            <a:xfrm>
              <a:off x="5128953" y="2468880"/>
              <a:ext cx="1770611" cy="1546168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Šestiúhelník 7"/>
            <p:cNvSpPr/>
            <p:nvPr/>
          </p:nvSpPr>
          <p:spPr>
            <a:xfrm>
              <a:off x="6583680" y="3283528"/>
              <a:ext cx="1770611" cy="1546168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Šestiúhelník 8"/>
            <p:cNvSpPr/>
            <p:nvPr/>
          </p:nvSpPr>
          <p:spPr>
            <a:xfrm>
              <a:off x="3665913" y="4937761"/>
              <a:ext cx="1770611" cy="1546168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Šestiúhelník 9"/>
            <p:cNvSpPr/>
            <p:nvPr/>
          </p:nvSpPr>
          <p:spPr>
            <a:xfrm>
              <a:off x="6583680" y="4937761"/>
              <a:ext cx="1770611" cy="1546168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Šestiúhelník 11"/>
            <p:cNvSpPr/>
            <p:nvPr/>
          </p:nvSpPr>
          <p:spPr>
            <a:xfrm>
              <a:off x="5124797" y="5760721"/>
              <a:ext cx="1770611" cy="1546168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Šestiúhelník 12"/>
            <p:cNvSpPr/>
            <p:nvPr/>
          </p:nvSpPr>
          <p:spPr>
            <a:xfrm>
              <a:off x="5124797" y="4110645"/>
              <a:ext cx="1770611" cy="1546168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PESTLE</a:t>
              </a:r>
            </a:p>
            <a:p>
              <a:pPr algn="ctr"/>
              <a:r>
                <a:rPr lang="cs-CZ" dirty="0"/>
                <a:t>analýza</a:t>
              </a:r>
            </a:p>
          </p:txBody>
        </p:sp>
      </p:grpSp>
      <p:sp>
        <p:nvSpPr>
          <p:cNvPr id="11" name="Obdélník 10"/>
          <p:cNvSpPr/>
          <p:nvPr/>
        </p:nvSpPr>
        <p:spPr>
          <a:xfrm>
            <a:off x="4308764" y="2443830"/>
            <a:ext cx="17650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        P</a:t>
            </a:r>
          </a:p>
          <a:p>
            <a:pPr marL="285750" indent="-285750">
              <a:buFontTx/>
              <a:buChar char="-"/>
            </a:pPr>
            <a:r>
              <a:rPr lang="cs-CZ" sz="1000" dirty="0"/>
              <a:t>Politický systém</a:t>
            </a:r>
          </a:p>
          <a:p>
            <a:pPr marL="285750" indent="-285750">
              <a:buFontTx/>
              <a:buChar char="-"/>
            </a:pPr>
            <a:r>
              <a:rPr lang="cs-CZ" sz="1000" dirty="0"/>
              <a:t>Stabilita struktur</a:t>
            </a:r>
          </a:p>
          <a:p>
            <a:pPr marL="285750" indent="-285750">
              <a:buFontTx/>
              <a:buChar char="-"/>
            </a:pPr>
            <a:r>
              <a:rPr lang="cs-CZ" sz="1000" dirty="0"/>
              <a:t>daňová politika</a:t>
            </a:r>
          </a:p>
          <a:p>
            <a:pPr marL="285750" indent="-285750">
              <a:buFontTx/>
              <a:buChar char="-"/>
            </a:pPr>
            <a:r>
              <a:rPr lang="cs-CZ" sz="1000" dirty="0"/>
              <a:t>Hospodářská politika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738553" y="1638387"/>
            <a:ext cx="17650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        E</a:t>
            </a:r>
          </a:p>
          <a:p>
            <a:pPr marL="285750" indent="-285750">
              <a:buFontTx/>
              <a:buChar char="-"/>
            </a:pPr>
            <a:r>
              <a:rPr lang="cs-CZ" sz="1000" dirty="0"/>
              <a:t>Nezaměstnanost</a:t>
            </a:r>
          </a:p>
          <a:p>
            <a:pPr marL="285750" indent="-285750">
              <a:buFontTx/>
              <a:buChar char="-"/>
            </a:pPr>
            <a:r>
              <a:rPr lang="cs-CZ" sz="1000" dirty="0"/>
              <a:t>Podnikatelská aktivita</a:t>
            </a:r>
          </a:p>
          <a:p>
            <a:pPr marL="285750" indent="-285750">
              <a:buFontTx/>
              <a:buChar char="-"/>
            </a:pPr>
            <a:r>
              <a:rPr lang="cs-CZ" sz="1000" dirty="0"/>
              <a:t>Hospodářský rozvoj</a:t>
            </a:r>
          </a:p>
          <a:p>
            <a:pPr marL="285750" indent="-285750">
              <a:buFontTx/>
              <a:buChar char="-"/>
            </a:pPr>
            <a:r>
              <a:rPr lang="cs-CZ" sz="1000" dirty="0"/>
              <a:t>Finanční toky</a:t>
            </a:r>
          </a:p>
          <a:p>
            <a:pPr marL="285750" indent="-285750">
              <a:buFontTx/>
              <a:buChar char="-"/>
            </a:pPr>
            <a:r>
              <a:rPr lang="cs-CZ" sz="1000" dirty="0"/>
              <a:t>Podnikání v oboru</a:t>
            </a:r>
          </a:p>
          <a:p>
            <a:endParaRPr lang="cs-CZ" sz="1000" dirty="0"/>
          </a:p>
        </p:txBody>
      </p:sp>
      <p:sp>
        <p:nvSpPr>
          <p:cNvPr id="18" name="Obdélník 17"/>
          <p:cNvSpPr/>
          <p:nvPr/>
        </p:nvSpPr>
        <p:spPr>
          <a:xfrm>
            <a:off x="7243157" y="2443830"/>
            <a:ext cx="176506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        S</a:t>
            </a:r>
          </a:p>
          <a:p>
            <a:pPr marL="285750" indent="-285750">
              <a:buFontTx/>
              <a:buChar char="-"/>
            </a:pPr>
            <a:r>
              <a:rPr lang="cs-CZ" sz="1000" dirty="0"/>
              <a:t>Demografie</a:t>
            </a:r>
          </a:p>
          <a:p>
            <a:pPr marL="285750" indent="-285750">
              <a:buFontTx/>
              <a:buChar char="-"/>
            </a:pPr>
            <a:r>
              <a:rPr lang="cs-CZ" sz="1000" dirty="0"/>
              <a:t>Sociální a zdrav. pol.</a:t>
            </a:r>
          </a:p>
          <a:p>
            <a:pPr marL="285750" indent="-285750">
              <a:buFontTx/>
              <a:buChar char="-"/>
            </a:pPr>
            <a:r>
              <a:rPr lang="cs-CZ" sz="1000" dirty="0"/>
              <a:t>Zdraví obyvatel</a:t>
            </a:r>
          </a:p>
          <a:p>
            <a:pPr marL="285750" indent="-285750">
              <a:buFontTx/>
              <a:buChar char="-"/>
            </a:pPr>
            <a:r>
              <a:rPr lang="cs-CZ" sz="1000" dirty="0"/>
              <a:t>Chudoba</a:t>
            </a:r>
          </a:p>
          <a:p>
            <a:pPr marL="285750" indent="-285750">
              <a:buFontTx/>
              <a:buChar char="-"/>
            </a:pPr>
            <a:r>
              <a:rPr lang="cs-CZ" sz="1000" dirty="0"/>
              <a:t>Soc. jevy</a:t>
            </a:r>
          </a:p>
          <a:p>
            <a:pPr marL="285750" indent="-285750">
              <a:buFontTx/>
              <a:buChar char="-"/>
            </a:pPr>
            <a:endParaRPr lang="cs-CZ" sz="1000" dirty="0"/>
          </a:p>
          <a:p>
            <a:endParaRPr lang="cs-CZ" sz="10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0BB519D-5CA1-6D99-7EE7-B3D814C51749}"/>
              </a:ext>
            </a:extLst>
          </p:cNvPr>
          <p:cNvSpPr/>
          <p:nvPr/>
        </p:nvSpPr>
        <p:spPr>
          <a:xfrm>
            <a:off x="7243157" y="4113883"/>
            <a:ext cx="2465619" cy="1546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        T</a:t>
            </a:r>
          </a:p>
          <a:p>
            <a:pPr marL="285750" indent="-285750">
              <a:buFontTx/>
              <a:buChar char="-"/>
            </a:pPr>
            <a:r>
              <a:rPr lang="cs-CZ" sz="1000" dirty="0"/>
              <a:t>digitalizace</a:t>
            </a:r>
          </a:p>
          <a:p>
            <a:pPr marL="285750" indent="-285750">
              <a:buFontTx/>
              <a:buChar char="-"/>
            </a:pPr>
            <a:r>
              <a:rPr lang="cs-CZ" sz="1000" dirty="0" err="1"/>
              <a:t>Umela</a:t>
            </a:r>
            <a:r>
              <a:rPr lang="cs-CZ" sz="1000" dirty="0"/>
              <a:t> inteligence</a:t>
            </a:r>
          </a:p>
          <a:p>
            <a:pPr marL="285750" indent="-285750">
              <a:buFontTx/>
              <a:buChar char="-"/>
            </a:pPr>
            <a:r>
              <a:rPr lang="cs-CZ" sz="1000" dirty="0"/>
              <a:t>robotizace</a:t>
            </a:r>
          </a:p>
          <a:p>
            <a:pPr marL="285750" indent="-285750">
              <a:buFontTx/>
              <a:buChar char="-"/>
            </a:pPr>
            <a:r>
              <a:rPr lang="cs-CZ" sz="1000" dirty="0"/>
              <a:t>Velka data</a:t>
            </a:r>
          </a:p>
          <a:p>
            <a:endParaRPr lang="cs-CZ" sz="1000" dirty="0"/>
          </a:p>
          <a:p>
            <a:pPr marL="285750" indent="-285750">
              <a:buFontTx/>
              <a:buChar char="-"/>
            </a:pPr>
            <a:endParaRPr lang="cs-CZ" sz="1000" dirty="0"/>
          </a:p>
          <a:p>
            <a:endParaRPr lang="cs-CZ" sz="1000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F98E97E7-8DC2-168E-3E89-C1F47A6CF170}"/>
              </a:ext>
            </a:extLst>
          </p:cNvPr>
          <p:cNvSpPr/>
          <p:nvPr/>
        </p:nvSpPr>
        <p:spPr>
          <a:xfrm>
            <a:off x="5738553" y="4975166"/>
            <a:ext cx="2465619" cy="1546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        L</a:t>
            </a:r>
          </a:p>
          <a:p>
            <a:pPr marL="285750" indent="-285750">
              <a:buFontTx/>
              <a:buChar char="-"/>
            </a:pPr>
            <a:r>
              <a:rPr lang="cs-CZ" sz="1000" dirty="0"/>
              <a:t>Legislativa </a:t>
            </a:r>
            <a:r>
              <a:rPr lang="cs-CZ" sz="1000" dirty="0" err="1"/>
              <a:t>soucasna</a:t>
            </a:r>
            <a:endParaRPr lang="cs-CZ" sz="1000" dirty="0"/>
          </a:p>
          <a:p>
            <a:pPr marL="285750" indent="-285750">
              <a:buFontTx/>
              <a:buChar char="-"/>
            </a:pPr>
            <a:r>
              <a:rPr lang="cs-CZ" sz="1000" dirty="0" err="1"/>
              <a:t>Vyssi</a:t>
            </a:r>
            <a:r>
              <a:rPr lang="cs-CZ" sz="1000" dirty="0"/>
              <a:t> </a:t>
            </a:r>
            <a:r>
              <a:rPr lang="cs-CZ" sz="1000" dirty="0" err="1"/>
              <a:t>pravni</a:t>
            </a:r>
            <a:r>
              <a:rPr lang="cs-CZ" sz="1000" dirty="0"/>
              <a:t> normy </a:t>
            </a:r>
          </a:p>
          <a:p>
            <a:pPr marL="285750" indent="-285750">
              <a:buFontTx/>
              <a:buChar char="-"/>
            </a:pPr>
            <a:r>
              <a:rPr lang="cs-CZ" sz="1000" dirty="0"/>
              <a:t>novely</a:t>
            </a:r>
          </a:p>
          <a:p>
            <a:pPr marL="285750" indent="-285750">
              <a:buFontTx/>
              <a:buChar char="-"/>
            </a:pPr>
            <a:r>
              <a:rPr lang="cs-CZ" sz="1000" dirty="0"/>
              <a:t>trendy</a:t>
            </a:r>
          </a:p>
          <a:p>
            <a:endParaRPr lang="cs-CZ" sz="1000" dirty="0"/>
          </a:p>
          <a:p>
            <a:pPr marL="285750" indent="-285750">
              <a:buFontTx/>
              <a:buChar char="-"/>
            </a:pPr>
            <a:endParaRPr lang="cs-CZ" sz="1000" dirty="0"/>
          </a:p>
          <a:p>
            <a:endParaRPr lang="cs-CZ" sz="10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64C5760-CECE-BFC4-51FE-A82D6019F1B5}"/>
              </a:ext>
            </a:extLst>
          </p:cNvPr>
          <p:cNvSpPr/>
          <p:nvPr/>
        </p:nvSpPr>
        <p:spPr>
          <a:xfrm>
            <a:off x="4255914" y="4155280"/>
            <a:ext cx="2465619" cy="1546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        E</a:t>
            </a:r>
          </a:p>
          <a:p>
            <a:pPr marL="285750" indent="-285750">
              <a:buFontTx/>
              <a:buChar char="-"/>
            </a:pPr>
            <a:r>
              <a:rPr lang="cs-CZ" sz="1000" dirty="0" err="1"/>
              <a:t>environmentalni</a:t>
            </a:r>
            <a:endParaRPr lang="cs-CZ" sz="1000" dirty="0"/>
          </a:p>
          <a:p>
            <a:pPr marL="285750" indent="-285750">
              <a:buFontTx/>
              <a:buChar char="-"/>
            </a:pPr>
            <a:r>
              <a:rPr lang="cs-CZ" sz="1000" dirty="0"/>
              <a:t>ESG</a:t>
            </a:r>
          </a:p>
          <a:p>
            <a:pPr marL="285750" indent="-285750">
              <a:buFontTx/>
              <a:buChar char="-"/>
            </a:pPr>
            <a:r>
              <a:rPr lang="cs-CZ" sz="1000" dirty="0" err="1"/>
              <a:t>Rovnosst</a:t>
            </a:r>
            <a:r>
              <a:rPr lang="cs-CZ" sz="1000" dirty="0"/>
              <a:t>, diverzita</a:t>
            </a:r>
          </a:p>
          <a:p>
            <a:endParaRPr lang="cs-CZ" sz="1000" dirty="0"/>
          </a:p>
          <a:p>
            <a:endParaRPr lang="cs-CZ" sz="1000" dirty="0"/>
          </a:p>
          <a:p>
            <a:pPr marL="285750" indent="-285750">
              <a:buFontTx/>
              <a:buChar char="-"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56025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ený obdélník 16"/>
          <p:cNvSpPr/>
          <p:nvPr/>
        </p:nvSpPr>
        <p:spPr>
          <a:xfrm>
            <a:off x="954248" y="1302328"/>
            <a:ext cx="11039766" cy="54032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dirty="0">
                <a:solidFill>
                  <a:schemeClr val="tx1"/>
                </a:solidFill>
              </a:rPr>
              <a:t>POPIS TRHU</a:t>
            </a:r>
          </a:p>
          <a:p>
            <a:pPr algn="ctr"/>
            <a:r>
              <a:rPr lang="cs-CZ" sz="2500" dirty="0">
                <a:solidFill>
                  <a:schemeClr val="tx1"/>
                </a:solidFill>
              </a:rPr>
              <a:t>Kolik? Kde?</a:t>
            </a:r>
          </a:p>
          <a:p>
            <a:pPr algn="ctr"/>
            <a:r>
              <a:rPr lang="cs-CZ" sz="2500" dirty="0">
                <a:solidFill>
                  <a:schemeClr val="tx1"/>
                </a:solidFill>
              </a:rPr>
              <a:t>Podíly na trhu?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1357746" y="1690688"/>
            <a:ext cx="4984731" cy="4119420"/>
            <a:chOff x="166255" y="1801524"/>
            <a:chExt cx="4984731" cy="4119420"/>
          </a:xfrm>
        </p:grpSpPr>
        <p:sp>
          <p:nvSpPr>
            <p:cNvPr id="8" name="Ovál 7"/>
            <p:cNvSpPr/>
            <p:nvPr/>
          </p:nvSpPr>
          <p:spPr>
            <a:xfrm>
              <a:off x="1628764" y="3020725"/>
              <a:ext cx="2059709" cy="1681018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4 P</a:t>
              </a:r>
            </a:p>
            <a:p>
              <a:pPr algn="ctr"/>
              <a:r>
                <a:rPr lang="cs-CZ" dirty="0"/>
                <a:t>MODEL</a:t>
              </a:r>
            </a:p>
          </p:txBody>
        </p:sp>
        <p:sp>
          <p:nvSpPr>
            <p:cNvPr id="4" name="Ovál 3"/>
            <p:cNvSpPr/>
            <p:nvPr/>
          </p:nvSpPr>
          <p:spPr>
            <a:xfrm>
              <a:off x="166255" y="3020725"/>
              <a:ext cx="2059709" cy="16810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PLACE</a:t>
              </a:r>
            </a:p>
          </p:txBody>
        </p:sp>
        <p:sp>
          <p:nvSpPr>
            <p:cNvPr id="5" name="Ovál 4"/>
            <p:cNvSpPr/>
            <p:nvPr/>
          </p:nvSpPr>
          <p:spPr>
            <a:xfrm>
              <a:off x="3091277" y="3020725"/>
              <a:ext cx="2059709" cy="16810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PRICE</a:t>
              </a:r>
            </a:p>
          </p:txBody>
        </p:sp>
        <p:sp>
          <p:nvSpPr>
            <p:cNvPr id="6" name="Ovál 5"/>
            <p:cNvSpPr/>
            <p:nvPr/>
          </p:nvSpPr>
          <p:spPr>
            <a:xfrm>
              <a:off x="1628766" y="1801524"/>
              <a:ext cx="2059709" cy="16810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PRODUCT</a:t>
              </a:r>
            </a:p>
          </p:txBody>
        </p:sp>
        <p:sp>
          <p:nvSpPr>
            <p:cNvPr id="7" name="Ovál 6"/>
            <p:cNvSpPr/>
            <p:nvPr/>
          </p:nvSpPr>
          <p:spPr>
            <a:xfrm>
              <a:off x="1628765" y="4239926"/>
              <a:ext cx="2059709" cy="16810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PROMOTION</a:t>
              </a: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F4FBD5B-72D9-4613-8F7F-4B5E2B510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3/ MARKETINGOVÝ PLÁN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6474131" y="1690688"/>
            <a:ext cx="4984731" cy="4119420"/>
            <a:chOff x="166255" y="1801524"/>
            <a:chExt cx="4984731" cy="4119420"/>
          </a:xfrm>
        </p:grpSpPr>
        <p:sp>
          <p:nvSpPr>
            <p:cNvPr id="15" name="Ovál 14"/>
            <p:cNvSpPr/>
            <p:nvPr/>
          </p:nvSpPr>
          <p:spPr>
            <a:xfrm>
              <a:off x="1628764" y="3020725"/>
              <a:ext cx="2059709" cy="168101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4 C</a:t>
              </a:r>
            </a:p>
            <a:p>
              <a:pPr algn="ctr"/>
              <a:r>
                <a:rPr lang="cs-CZ" dirty="0"/>
                <a:t>MODEL</a:t>
              </a:r>
            </a:p>
          </p:txBody>
        </p:sp>
        <p:sp>
          <p:nvSpPr>
            <p:cNvPr id="11" name="Ovál 10"/>
            <p:cNvSpPr/>
            <p:nvPr/>
          </p:nvSpPr>
          <p:spPr>
            <a:xfrm>
              <a:off x="166255" y="3020725"/>
              <a:ext cx="2059709" cy="168101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/>
                <a:t>CONVENIENCE/CHANNEL</a:t>
              </a:r>
            </a:p>
          </p:txBody>
        </p:sp>
        <p:sp>
          <p:nvSpPr>
            <p:cNvPr id="12" name="Ovál 11"/>
            <p:cNvSpPr/>
            <p:nvPr/>
          </p:nvSpPr>
          <p:spPr>
            <a:xfrm>
              <a:off x="3091277" y="3020725"/>
              <a:ext cx="2059709" cy="168101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COST</a:t>
              </a:r>
            </a:p>
          </p:txBody>
        </p:sp>
        <p:sp>
          <p:nvSpPr>
            <p:cNvPr id="13" name="Ovál 12"/>
            <p:cNvSpPr/>
            <p:nvPr/>
          </p:nvSpPr>
          <p:spPr>
            <a:xfrm>
              <a:off x="1628766" y="1801524"/>
              <a:ext cx="2059709" cy="168101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CUSTOMER SOLUTION</a:t>
              </a:r>
            </a:p>
          </p:txBody>
        </p:sp>
        <p:sp>
          <p:nvSpPr>
            <p:cNvPr id="14" name="Ovál 13"/>
            <p:cNvSpPr/>
            <p:nvPr/>
          </p:nvSpPr>
          <p:spPr>
            <a:xfrm>
              <a:off x="1628765" y="4239926"/>
              <a:ext cx="2059709" cy="168101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300" dirty="0"/>
                <a:t>COMMUNICATION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4257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F25F3-EAB8-4872-8CEF-FDE7B5AB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752" y="228600"/>
            <a:ext cx="8534400" cy="758952"/>
          </a:xfrm>
        </p:spPr>
        <p:txBody>
          <a:bodyPr/>
          <a:lstStyle/>
          <a:p>
            <a:r>
              <a:rPr lang="cs-CZ" dirty="0"/>
              <a:t>5/ PROVOZNÍ PLÁN + vliv regulace §</a:t>
            </a:r>
          </a:p>
        </p:txBody>
      </p:sp>
      <p:pic>
        <p:nvPicPr>
          <p:cNvPr id="3074" name="Picture 2" descr="https://i.pinimg.com/564x/8c/f7/85/8cf7850bfee8829598e23c455fbfaf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70" y="1056552"/>
            <a:ext cx="8029448" cy="548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134764" y="2281381"/>
            <a:ext cx="29741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§§§§§§§§§§§§§§§§§§§§§§§§</a:t>
            </a:r>
          </a:p>
          <a:p>
            <a:pPr marL="285750" indent="-285750">
              <a:buFontTx/>
              <a:buChar char="-"/>
            </a:pPr>
            <a:r>
              <a:rPr lang="cs-CZ" dirty="0"/>
              <a:t>Personální standard (není)</a:t>
            </a:r>
          </a:p>
          <a:p>
            <a:pPr marL="285750" indent="-285750">
              <a:buFontTx/>
              <a:buChar char="-"/>
            </a:pPr>
            <a:r>
              <a:rPr lang="cs-CZ" dirty="0"/>
              <a:t>Materiální standard (doporučení)</a:t>
            </a:r>
          </a:p>
          <a:p>
            <a:pPr marL="285750" indent="-285750">
              <a:buFontTx/>
              <a:buChar char="-"/>
            </a:pPr>
            <a:r>
              <a:rPr lang="cs-CZ" dirty="0"/>
              <a:t>Hygienické standardy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Sociální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Zdravotní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Stravovací</a:t>
            </a:r>
          </a:p>
          <a:p>
            <a:pPr marL="285750" indent="-285750">
              <a:buFontTx/>
              <a:buChar char="-"/>
            </a:pPr>
            <a:r>
              <a:rPr lang="cs-CZ" dirty="0"/>
              <a:t>Požární bezpečnost</a:t>
            </a:r>
          </a:p>
          <a:p>
            <a:pPr marL="285750" indent="-285750">
              <a:buFontTx/>
              <a:buChar char="-"/>
            </a:pPr>
            <a:r>
              <a:rPr lang="cs-CZ" dirty="0"/>
              <a:t>Bezpečnost práce</a:t>
            </a:r>
          </a:p>
          <a:p>
            <a:endParaRPr lang="cs-CZ" i="1" dirty="0"/>
          </a:p>
          <a:p>
            <a:endParaRPr lang="cs-CZ" i="1" dirty="0"/>
          </a:p>
          <a:p>
            <a:r>
              <a:rPr lang="cs-CZ" i="1" dirty="0"/>
              <a:t>…a další</a:t>
            </a:r>
          </a:p>
        </p:txBody>
      </p:sp>
    </p:spTree>
    <p:extLst>
      <p:ext uri="{BB962C8B-B14F-4D97-AF65-F5344CB8AC3E}">
        <p14:creationId xmlns:p14="http://schemas.microsoft.com/office/powerpoint/2010/main" val="31511795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367</Words>
  <Application>Microsoft Office PowerPoint</Application>
  <PresentationFormat>Širokoúhlá obrazovka</PresentationFormat>
  <Paragraphs>143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Office</vt:lpstr>
      <vt:lpstr>BUSINESS PLÁN</vt:lpstr>
      <vt:lpstr>LEAN CANVAS</vt:lpstr>
      <vt:lpstr>BP – základní součásti</vt:lpstr>
      <vt:lpstr>DOBRÝ NÁPAD ≠ DOBRÝ BUSINESS PLÁN</vt:lpstr>
      <vt:lpstr>2/ VYMEZENÍ SLUŽBY</vt:lpstr>
      <vt:lpstr>Analyzujte prostředí</vt:lpstr>
      <vt:lpstr>Prezentace aplikace PowerPoint</vt:lpstr>
      <vt:lpstr>3/ MARKETINGOVÝ PLÁN</vt:lpstr>
      <vt:lpstr>5/ PROVOZNÍ PLÁN + vliv regulace §</vt:lpstr>
      <vt:lpstr>6/ FINANČNÍ PLÁN – vazba na účetnictví</vt:lpstr>
      <vt:lpstr> Časový plán – klíčové termíny  (vaše i vnější) </vt:lpstr>
      <vt:lpstr>7/ LEGISLATIVNÍ PLÁN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Matěj Lejsal</dc:creator>
  <cp:lastModifiedBy>Mat�j Lejsal</cp:lastModifiedBy>
  <cp:revision>12</cp:revision>
  <dcterms:created xsi:type="dcterms:W3CDTF">2020-12-15T12:51:26Z</dcterms:created>
  <dcterms:modified xsi:type="dcterms:W3CDTF">2023-11-14T07:17:19Z</dcterms:modified>
</cp:coreProperties>
</file>