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2" r:id="rId7"/>
    <p:sldId id="265" r:id="rId8"/>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Čábelková Inna" initials="ČI" lastIdx="1" clrIdx="0">
    <p:extLst>
      <p:ext uri="{19B8F6BF-5375-455C-9EA6-DF929625EA0E}">
        <p15:presenceInfo xmlns:p15="http://schemas.microsoft.com/office/powerpoint/2012/main" userId="S-1-5-21-2305692138-799105946-157749570-1619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9" d="100"/>
          <a:sy n="119" d="100"/>
        </p:scale>
        <p:origin x="96"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10-01T15:37:35.748" idx="1">
    <p:pos x="10" y="10"/>
    <p:text/>
    <p:extLst>
      <p:ext uri="{C676402C-5697-4E1C-873F-D02D1690AC5C}">
        <p15:threadingInfo xmlns:p15="http://schemas.microsoft.com/office/powerpoint/2012/main" timeZoneBias="-1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9CF595A-D609-4A14-9CFE-3CCAB7A2971C}"/>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C23145BF-0ECA-4D82-937A-96A6609F9C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29FA7987-BD63-4B3A-9A27-2C53F8B8ABF3}"/>
              </a:ext>
            </a:extLst>
          </p:cNvPr>
          <p:cNvSpPr>
            <a:spLocks noGrp="1"/>
          </p:cNvSpPr>
          <p:nvPr>
            <p:ph type="dt" sz="half" idx="10"/>
          </p:nvPr>
        </p:nvSpPr>
        <p:spPr/>
        <p:txBody>
          <a:bodyPr/>
          <a:lstStyle/>
          <a:p>
            <a:fld id="{3C530943-8847-4FC4-9B81-4047714DA60D}" type="datetimeFigureOut">
              <a:rPr lang="cs-CZ" smtClean="0"/>
              <a:t>01.10.2021</a:t>
            </a:fld>
            <a:endParaRPr lang="cs-CZ"/>
          </a:p>
        </p:txBody>
      </p:sp>
      <p:sp>
        <p:nvSpPr>
          <p:cNvPr id="5" name="Zástupný symbol pro zápatí 4">
            <a:extLst>
              <a:ext uri="{FF2B5EF4-FFF2-40B4-BE49-F238E27FC236}">
                <a16:creationId xmlns:a16="http://schemas.microsoft.com/office/drawing/2014/main" id="{4FE3AC61-C054-4767-BF1A-E2BAE4802AF4}"/>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E21A4D28-8FDA-4607-ADA6-93F264193446}"/>
              </a:ext>
            </a:extLst>
          </p:cNvPr>
          <p:cNvSpPr>
            <a:spLocks noGrp="1"/>
          </p:cNvSpPr>
          <p:nvPr>
            <p:ph type="sldNum" sz="quarter" idx="12"/>
          </p:nvPr>
        </p:nvSpPr>
        <p:spPr/>
        <p:txBody>
          <a:bodyPr/>
          <a:lstStyle/>
          <a:p>
            <a:fld id="{7325A640-6601-460B-B3B9-BDA02FA806E4}" type="slidenum">
              <a:rPr lang="cs-CZ" smtClean="0"/>
              <a:t>‹#›</a:t>
            </a:fld>
            <a:endParaRPr lang="cs-CZ"/>
          </a:p>
        </p:txBody>
      </p:sp>
    </p:spTree>
    <p:extLst>
      <p:ext uri="{BB962C8B-B14F-4D97-AF65-F5344CB8AC3E}">
        <p14:creationId xmlns:p14="http://schemas.microsoft.com/office/powerpoint/2010/main" val="2135751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944AD3-81DB-4E2C-9F00-1BDF5781F480}"/>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6A6B201C-1A36-43D7-8031-785B2652FD10}"/>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0CCC6EB-3AAF-43A2-9C40-496875336065}"/>
              </a:ext>
            </a:extLst>
          </p:cNvPr>
          <p:cNvSpPr>
            <a:spLocks noGrp="1"/>
          </p:cNvSpPr>
          <p:nvPr>
            <p:ph type="dt" sz="half" idx="10"/>
          </p:nvPr>
        </p:nvSpPr>
        <p:spPr/>
        <p:txBody>
          <a:bodyPr/>
          <a:lstStyle/>
          <a:p>
            <a:fld id="{3C530943-8847-4FC4-9B81-4047714DA60D}" type="datetimeFigureOut">
              <a:rPr lang="cs-CZ" smtClean="0"/>
              <a:t>01.10.2021</a:t>
            </a:fld>
            <a:endParaRPr lang="cs-CZ"/>
          </a:p>
        </p:txBody>
      </p:sp>
      <p:sp>
        <p:nvSpPr>
          <p:cNvPr id="5" name="Zástupný symbol pro zápatí 4">
            <a:extLst>
              <a:ext uri="{FF2B5EF4-FFF2-40B4-BE49-F238E27FC236}">
                <a16:creationId xmlns:a16="http://schemas.microsoft.com/office/drawing/2014/main" id="{68837312-3957-4E76-B3C5-E96A91602EF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8992DA33-2D86-4C4E-9A8C-0F526631CB48}"/>
              </a:ext>
            </a:extLst>
          </p:cNvPr>
          <p:cNvSpPr>
            <a:spLocks noGrp="1"/>
          </p:cNvSpPr>
          <p:nvPr>
            <p:ph type="sldNum" sz="quarter" idx="12"/>
          </p:nvPr>
        </p:nvSpPr>
        <p:spPr/>
        <p:txBody>
          <a:bodyPr/>
          <a:lstStyle/>
          <a:p>
            <a:fld id="{7325A640-6601-460B-B3B9-BDA02FA806E4}" type="slidenum">
              <a:rPr lang="cs-CZ" smtClean="0"/>
              <a:t>‹#›</a:t>
            </a:fld>
            <a:endParaRPr lang="cs-CZ"/>
          </a:p>
        </p:txBody>
      </p:sp>
    </p:spTree>
    <p:extLst>
      <p:ext uri="{BB962C8B-B14F-4D97-AF65-F5344CB8AC3E}">
        <p14:creationId xmlns:p14="http://schemas.microsoft.com/office/powerpoint/2010/main" val="2379052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6067F708-CAB7-4C1D-9D12-4D4DFFE2CBF5}"/>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3F3CFD1A-AF17-4142-81FD-07965E2F3386}"/>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1FB7DD6-BB65-4B6B-91CB-24EBA3D88BD9}"/>
              </a:ext>
            </a:extLst>
          </p:cNvPr>
          <p:cNvSpPr>
            <a:spLocks noGrp="1"/>
          </p:cNvSpPr>
          <p:nvPr>
            <p:ph type="dt" sz="half" idx="10"/>
          </p:nvPr>
        </p:nvSpPr>
        <p:spPr/>
        <p:txBody>
          <a:bodyPr/>
          <a:lstStyle/>
          <a:p>
            <a:fld id="{3C530943-8847-4FC4-9B81-4047714DA60D}" type="datetimeFigureOut">
              <a:rPr lang="cs-CZ" smtClean="0"/>
              <a:t>01.10.2021</a:t>
            </a:fld>
            <a:endParaRPr lang="cs-CZ"/>
          </a:p>
        </p:txBody>
      </p:sp>
      <p:sp>
        <p:nvSpPr>
          <p:cNvPr id="5" name="Zástupný symbol pro zápatí 4">
            <a:extLst>
              <a:ext uri="{FF2B5EF4-FFF2-40B4-BE49-F238E27FC236}">
                <a16:creationId xmlns:a16="http://schemas.microsoft.com/office/drawing/2014/main" id="{CE776DD4-5F68-41B6-AA9A-0DE150EA055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52D0F76-B89F-49D6-B160-0855565C885E}"/>
              </a:ext>
            </a:extLst>
          </p:cNvPr>
          <p:cNvSpPr>
            <a:spLocks noGrp="1"/>
          </p:cNvSpPr>
          <p:nvPr>
            <p:ph type="sldNum" sz="quarter" idx="12"/>
          </p:nvPr>
        </p:nvSpPr>
        <p:spPr/>
        <p:txBody>
          <a:bodyPr/>
          <a:lstStyle/>
          <a:p>
            <a:fld id="{7325A640-6601-460B-B3B9-BDA02FA806E4}" type="slidenum">
              <a:rPr lang="cs-CZ" smtClean="0"/>
              <a:t>‹#›</a:t>
            </a:fld>
            <a:endParaRPr lang="cs-CZ"/>
          </a:p>
        </p:txBody>
      </p:sp>
    </p:spTree>
    <p:extLst>
      <p:ext uri="{BB962C8B-B14F-4D97-AF65-F5344CB8AC3E}">
        <p14:creationId xmlns:p14="http://schemas.microsoft.com/office/powerpoint/2010/main" val="3459517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1C56F6-B0D8-4298-9334-CE89989D51B8}"/>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310F10F5-715D-436C-8C4C-A3CED78A0E34}"/>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1DAFBD89-9948-4C8E-ABBF-3C335E7D60DA}"/>
              </a:ext>
            </a:extLst>
          </p:cNvPr>
          <p:cNvSpPr>
            <a:spLocks noGrp="1"/>
          </p:cNvSpPr>
          <p:nvPr>
            <p:ph type="dt" sz="half" idx="10"/>
          </p:nvPr>
        </p:nvSpPr>
        <p:spPr/>
        <p:txBody>
          <a:bodyPr/>
          <a:lstStyle/>
          <a:p>
            <a:fld id="{3C530943-8847-4FC4-9B81-4047714DA60D}" type="datetimeFigureOut">
              <a:rPr lang="cs-CZ" smtClean="0"/>
              <a:t>01.10.2021</a:t>
            </a:fld>
            <a:endParaRPr lang="cs-CZ"/>
          </a:p>
        </p:txBody>
      </p:sp>
      <p:sp>
        <p:nvSpPr>
          <p:cNvPr id="5" name="Zástupný symbol pro zápatí 4">
            <a:extLst>
              <a:ext uri="{FF2B5EF4-FFF2-40B4-BE49-F238E27FC236}">
                <a16:creationId xmlns:a16="http://schemas.microsoft.com/office/drawing/2014/main" id="{E67187A0-8D87-4156-A346-A2441C9EF56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3B9A39B4-7226-418B-B5E2-2D46CCBA62FC}"/>
              </a:ext>
            </a:extLst>
          </p:cNvPr>
          <p:cNvSpPr>
            <a:spLocks noGrp="1"/>
          </p:cNvSpPr>
          <p:nvPr>
            <p:ph type="sldNum" sz="quarter" idx="12"/>
          </p:nvPr>
        </p:nvSpPr>
        <p:spPr/>
        <p:txBody>
          <a:bodyPr/>
          <a:lstStyle/>
          <a:p>
            <a:fld id="{7325A640-6601-460B-B3B9-BDA02FA806E4}" type="slidenum">
              <a:rPr lang="cs-CZ" smtClean="0"/>
              <a:t>‹#›</a:t>
            </a:fld>
            <a:endParaRPr lang="cs-CZ"/>
          </a:p>
        </p:txBody>
      </p:sp>
    </p:spTree>
    <p:extLst>
      <p:ext uri="{BB962C8B-B14F-4D97-AF65-F5344CB8AC3E}">
        <p14:creationId xmlns:p14="http://schemas.microsoft.com/office/powerpoint/2010/main" val="3163854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25579C5-F6DC-4ED9-AC79-54577EBBA28F}"/>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94489A91-1228-4048-B5E5-C386039B43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480B0383-CDBC-4133-8F31-AC15E9D66B62}"/>
              </a:ext>
            </a:extLst>
          </p:cNvPr>
          <p:cNvSpPr>
            <a:spLocks noGrp="1"/>
          </p:cNvSpPr>
          <p:nvPr>
            <p:ph type="dt" sz="half" idx="10"/>
          </p:nvPr>
        </p:nvSpPr>
        <p:spPr/>
        <p:txBody>
          <a:bodyPr/>
          <a:lstStyle/>
          <a:p>
            <a:fld id="{3C530943-8847-4FC4-9B81-4047714DA60D}" type="datetimeFigureOut">
              <a:rPr lang="cs-CZ" smtClean="0"/>
              <a:t>01.10.2021</a:t>
            </a:fld>
            <a:endParaRPr lang="cs-CZ"/>
          </a:p>
        </p:txBody>
      </p:sp>
      <p:sp>
        <p:nvSpPr>
          <p:cNvPr id="5" name="Zástupný symbol pro zápatí 4">
            <a:extLst>
              <a:ext uri="{FF2B5EF4-FFF2-40B4-BE49-F238E27FC236}">
                <a16:creationId xmlns:a16="http://schemas.microsoft.com/office/drawing/2014/main" id="{0D89EBA0-CFFF-42A4-A5E7-18D874087D04}"/>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34BD686-4604-48DF-A2BF-4D6F11D9F636}"/>
              </a:ext>
            </a:extLst>
          </p:cNvPr>
          <p:cNvSpPr>
            <a:spLocks noGrp="1"/>
          </p:cNvSpPr>
          <p:nvPr>
            <p:ph type="sldNum" sz="quarter" idx="12"/>
          </p:nvPr>
        </p:nvSpPr>
        <p:spPr/>
        <p:txBody>
          <a:bodyPr/>
          <a:lstStyle/>
          <a:p>
            <a:fld id="{7325A640-6601-460B-B3B9-BDA02FA806E4}" type="slidenum">
              <a:rPr lang="cs-CZ" smtClean="0"/>
              <a:t>‹#›</a:t>
            </a:fld>
            <a:endParaRPr lang="cs-CZ"/>
          </a:p>
        </p:txBody>
      </p:sp>
    </p:spTree>
    <p:extLst>
      <p:ext uri="{BB962C8B-B14F-4D97-AF65-F5344CB8AC3E}">
        <p14:creationId xmlns:p14="http://schemas.microsoft.com/office/powerpoint/2010/main" val="1748619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03E9453-45D1-453E-B14C-B1363339491E}"/>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24A66515-3959-4CC1-8055-ECDBC03473C9}"/>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E207D0FA-9C1C-4B5B-9184-4D4D16FD5AB5}"/>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4BCC4D8F-678A-4674-B4AA-8C0D402C1C73}"/>
              </a:ext>
            </a:extLst>
          </p:cNvPr>
          <p:cNvSpPr>
            <a:spLocks noGrp="1"/>
          </p:cNvSpPr>
          <p:nvPr>
            <p:ph type="dt" sz="half" idx="10"/>
          </p:nvPr>
        </p:nvSpPr>
        <p:spPr/>
        <p:txBody>
          <a:bodyPr/>
          <a:lstStyle/>
          <a:p>
            <a:fld id="{3C530943-8847-4FC4-9B81-4047714DA60D}" type="datetimeFigureOut">
              <a:rPr lang="cs-CZ" smtClean="0"/>
              <a:t>01.10.2021</a:t>
            </a:fld>
            <a:endParaRPr lang="cs-CZ"/>
          </a:p>
        </p:txBody>
      </p:sp>
      <p:sp>
        <p:nvSpPr>
          <p:cNvPr id="6" name="Zástupný symbol pro zápatí 5">
            <a:extLst>
              <a:ext uri="{FF2B5EF4-FFF2-40B4-BE49-F238E27FC236}">
                <a16:creationId xmlns:a16="http://schemas.microsoft.com/office/drawing/2014/main" id="{87BEB912-89DD-49A3-B702-3B7E80F644C7}"/>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A6410834-F0DF-4E0A-A68F-C5D456644EED}"/>
              </a:ext>
            </a:extLst>
          </p:cNvPr>
          <p:cNvSpPr>
            <a:spLocks noGrp="1"/>
          </p:cNvSpPr>
          <p:nvPr>
            <p:ph type="sldNum" sz="quarter" idx="12"/>
          </p:nvPr>
        </p:nvSpPr>
        <p:spPr/>
        <p:txBody>
          <a:bodyPr/>
          <a:lstStyle/>
          <a:p>
            <a:fld id="{7325A640-6601-460B-B3B9-BDA02FA806E4}" type="slidenum">
              <a:rPr lang="cs-CZ" smtClean="0"/>
              <a:t>‹#›</a:t>
            </a:fld>
            <a:endParaRPr lang="cs-CZ"/>
          </a:p>
        </p:txBody>
      </p:sp>
    </p:spTree>
    <p:extLst>
      <p:ext uri="{BB962C8B-B14F-4D97-AF65-F5344CB8AC3E}">
        <p14:creationId xmlns:p14="http://schemas.microsoft.com/office/powerpoint/2010/main" val="3962859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B4B459-E68E-445B-AC91-17E1CDEF103A}"/>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BD97694A-5DF1-4701-86E2-3DA4C1E33C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A14B066E-B625-4FFC-AD9D-67574D36DED6}"/>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0B1B49A0-6005-4B14-8B3A-86EB53E751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00924BF4-2F57-4631-9F41-DBC158A78CFD}"/>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27745025-0C4E-4C5E-AD13-C987FE84A1BB}"/>
              </a:ext>
            </a:extLst>
          </p:cNvPr>
          <p:cNvSpPr>
            <a:spLocks noGrp="1"/>
          </p:cNvSpPr>
          <p:nvPr>
            <p:ph type="dt" sz="half" idx="10"/>
          </p:nvPr>
        </p:nvSpPr>
        <p:spPr/>
        <p:txBody>
          <a:bodyPr/>
          <a:lstStyle/>
          <a:p>
            <a:fld id="{3C530943-8847-4FC4-9B81-4047714DA60D}" type="datetimeFigureOut">
              <a:rPr lang="cs-CZ" smtClean="0"/>
              <a:t>01.10.2021</a:t>
            </a:fld>
            <a:endParaRPr lang="cs-CZ"/>
          </a:p>
        </p:txBody>
      </p:sp>
      <p:sp>
        <p:nvSpPr>
          <p:cNvPr id="8" name="Zástupný symbol pro zápatí 7">
            <a:extLst>
              <a:ext uri="{FF2B5EF4-FFF2-40B4-BE49-F238E27FC236}">
                <a16:creationId xmlns:a16="http://schemas.microsoft.com/office/drawing/2014/main" id="{5D51E525-AAAA-4154-8B19-5D0E4E7941F4}"/>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7FBCB419-1B4F-40A2-9DF9-35FFCB4B3032}"/>
              </a:ext>
            </a:extLst>
          </p:cNvPr>
          <p:cNvSpPr>
            <a:spLocks noGrp="1"/>
          </p:cNvSpPr>
          <p:nvPr>
            <p:ph type="sldNum" sz="quarter" idx="12"/>
          </p:nvPr>
        </p:nvSpPr>
        <p:spPr/>
        <p:txBody>
          <a:bodyPr/>
          <a:lstStyle/>
          <a:p>
            <a:fld id="{7325A640-6601-460B-B3B9-BDA02FA806E4}" type="slidenum">
              <a:rPr lang="cs-CZ" smtClean="0"/>
              <a:t>‹#›</a:t>
            </a:fld>
            <a:endParaRPr lang="cs-CZ"/>
          </a:p>
        </p:txBody>
      </p:sp>
    </p:spTree>
    <p:extLst>
      <p:ext uri="{BB962C8B-B14F-4D97-AF65-F5344CB8AC3E}">
        <p14:creationId xmlns:p14="http://schemas.microsoft.com/office/powerpoint/2010/main" val="4424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FA6CEA0-FDD3-44A4-83D8-1D92884CE619}"/>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A85D1701-9290-46EE-94DE-3B302D364617}"/>
              </a:ext>
            </a:extLst>
          </p:cNvPr>
          <p:cNvSpPr>
            <a:spLocks noGrp="1"/>
          </p:cNvSpPr>
          <p:nvPr>
            <p:ph type="dt" sz="half" idx="10"/>
          </p:nvPr>
        </p:nvSpPr>
        <p:spPr/>
        <p:txBody>
          <a:bodyPr/>
          <a:lstStyle/>
          <a:p>
            <a:fld id="{3C530943-8847-4FC4-9B81-4047714DA60D}" type="datetimeFigureOut">
              <a:rPr lang="cs-CZ" smtClean="0"/>
              <a:t>01.10.2021</a:t>
            </a:fld>
            <a:endParaRPr lang="cs-CZ"/>
          </a:p>
        </p:txBody>
      </p:sp>
      <p:sp>
        <p:nvSpPr>
          <p:cNvPr id="4" name="Zástupný symbol pro zápatí 3">
            <a:extLst>
              <a:ext uri="{FF2B5EF4-FFF2-40B4-BE49-F238E27FC236}">
                <a16:creationId xmlns:a16="http://schemas.microsoft.com/office/drawing/2014/main" id="{EC90EDDD-A65B-407D-A938-2D449AF4A26D}"/>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29D76C72-AA18-4913-ADB4-F06D9DB79034}"/>
              </a:ext>
            </a:extLst>
          </p:cNvPr>
          <p:cNvSpPr>
            <a:spLocks noGrp="1"/>
          </p:cNvSpPr>
          <p:nvPr>
            <p:ph type="sldNum" sz="quarter" idx="12"/>
          </p:nvPr>
        </p:nvSpPr>
        <p:spPr/>
        <p:txBody>
          <a:bodyPr/>
          <a:lstStyle/>
          <a:p>
            <a:fld id="{7325A640-6601-460B-B3B9-BDA02FA806E4}" type="slidenum">
              <a:rPr lang="cs-CZ" smtClean="0"/>
              <a:t>‹#›</a:t>
            </a:fld>
            <a:endParaRPr lang="cs-CZ"/>
          </a:p>
        </p:txBody>
      </p:sp>
    </p:spTree>
    <p:extLst>
      <p:ext uri="{BB962C8B-B14F-4D97-AF65-F5344CB8AC3E}">
        <p14:creationId xmlns:p14="http://schemas.microsoft.com/office/powerpoint/2010/main" val="273408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8ABC30EA-79A4-4283-B4F3-D15BB9F1EBE6}"/>
              </a:ext>
            </a:extLst>
          </p:cNvPr>
          <p:cNvSpPr>
            <a:spLocks noGrp="1"/>
          </p:cNvSpPr>
          <p:nvPr>
            <p:ph type="dt" sz="half" idx="10"/>
          </p:nvPr>
        </p:nvSpPr>
        <p:spPr/>
        <p:txBody>
          <a:bodyPr/>
          <a:lstStyle/>
          <a:p>
            <a:fld id="{3C530943-8847-4FC4-9B81-4047714DA60D}" type="datetimeFigureOut">
              <a:rPr lang="cs-CZ" smtClean="0"/>
              <a:t>01.10.2021</a:t>
            </a:fld>
            <a:endParaRPr lang="cs-CZ"/>
          </a:p>
        </p:txBody>
      </p:sp>
      <p:sp>
        <p:nvSpPr>
          <p:cNvPr id="3" name="Zástupný symbol pro zápatí 2">
            <a:extLst>
              <a:ext uri="{FF2B5EF4-FFF2-40B4-BE49-F238E27FC236}">
                <a16:creationId xmlns:a16="http://schemas.microsoft.com/office/drawing/2014/main" id="{54C8120A-A6BE-44DC-BD38-34AC4DC75B80}"/>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8CB54DCB-A3D9-42C9-B403-4C403A5E9311}"/>
              </a:ext>
            </a:extLst>
          </p:cNvPr>
          <p:cNvSpPr>
            <a:spLocks noGrp="1"/>
          </p:cNvSpPr>
          <p:nvPr>
            <p:ph type="sldNum" sz="quarter" idx="12"/>
          </p:nvPr>
        </p:nvSpPr>
        <p:spPr/>
        <p:txBody>
          <a:bodyPr/>
          <a:lstStyle/>
          <a:p>
            <a:fld id="{7325A640-6601-460B-B3B9-BDA02FA806E4}" type="slidenum">
              <a:rPr lang="cs-CZ" smtClean="0"/>
              <a:t>‹#›</a:t>
            </a:fld>
            <a:endParaRPr lang="cs-CZ"/>
          </a:p>
        </p:txBody>
      </p:sp>
    </p:spTree>
    <p:extLst>
      <p:ext uri="{BB962C8B-B14F-4D97-AF65-F5344CB8AC3E}">
        <p14:creationId xmlns:p14="http://schemas.microsoft.com/office/powerpoint/2010/main" val="2668505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92E07ED-4D3F-45E5-9128-8F8BA07C17EC}"/>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0428C21F-7DDF-4194-AD70-F1A30EB422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1A304309-3DCF-461B-9D9B-7D9626724A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7F1E64F9-581F-4AAC-8D1C-09148375B807}"/>
              </a:ext>
            </a:extLst>
          </p:cNvPr>
          <p:cNvSpPr>
            <a:spLocks noGrp="1"/>
          </p:cNvSpPr>
          <p:nvPr>
            <p:ph type="dt" sz="half" idx="10"/>
          </p:nvPr>
        </p:nvSpPr>
        <p:spPr/>
        <p:txBody>
          <a:bodyPr/>
          <a:lstStyle/>
          <a:p>
            <a:fld id="{3C530943-8847-4FC4-9B81-4047714DA60D}" type="datetimeFigureOut">
              <a:rPr lang="cs-CZ" smtClean="0"/>
              <a:t>01.10.2021</a:t>
            </a:fld>
            <a:endParaRPr lang="cs-CZ"/>
          </a:p>
        </p:txBody>
      </p:sp>
      <p:sp>
        <p:nvSpPr>
          <p:cNvPr id="6" name="Zástupný symbol pro zápatí 5">
            <a:extLst>
              <a:ext uri="{FF2B5EF4-FFF2-40B4-BE49-F238E27FC236}">
                <a16:creationId xmlns:a16="http://schemas.microsoft.com/office/drawing/2014/main" id="{BBD4D0D2-FCCF-42AF-B94E-5ABB8DB9E496}"/>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2FD34BCC-38A0-4B54-99DD-EBF06093D56C}"/>
              </a:ext>
            </a:extLst>
          </p:cNvPr>
          <p:cNvSpPr>
            <a:spLocks noGrp="1"/>
          </p:cNvSpPr>
          <p:nvPr>
            <p:ph type="sldNum" sz="quarter" idx="12"/>
          </p:nvPr>
        </p:nvSpPr>
        <p:spPr/>
        <p:txBody>
          <a:bodyPr/>
          <a:lstStyle/>
          <a:p>
            <a:fld id="{7325A640-6601-460B-B3B9-BDA02FA806E4}" type="slidenum">
              <a:rPr lang="cs-CZ" smtClean="0"/>
              <a:t>‹#›</a:t>
            </a:fld>
            <a:endParaRPr lang="cs-CZ"/>
          </a:p>
        </p:txBody>
      </p:sp>
    </p:spTree>
    <p:extLst>
      <p:ext uri="{BB962C8B-B14F-4D97-AF65-F5344CB8AC3E}">
        <p14:creationId xmlns:p14="http://schemas.microsoft.com/office/powerpoint/2010/main" val="3154042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64AE29-3F12-44A7-8CDC-222B3DB69B0F}"/>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7849F3A6-D4A6-440C-B526-6E59EDB09D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764A9EAD-2551-4B47-A0CB-4CB70B7325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DF3BD05D-87A6-470E-8B28-14173946F71C}"/>
              </a:ext>
            </a:extLst>
          </p:cNvPr>
          <p:cNvSpPr>
            <a:spLocks noGrp="1"/>
          </p:cNvSpPr>
          <p:nvPr>
            <p:ph type="dt" sz="half" idx="10"/>
          </p:nvPr>
        </p:nvSpPr>
        <p:spPr/>
        <p:txBody>
          <a:bodyPr/>
          <a:lstStyle/>
          <a:p>
            <a:fld id="{3C530943-8847-4FC4-9B81-4047714DA60D}" type="datetimeFigureOut">
              <a:rPr lang="cs-CZ" smtClean="0"/>
              <a:t>01.10.2021</a:t>
            </a:fld>
            <a:endParaRPr lang="cs-CZ"/>
          </a:p>
        </p:txBody>
      </p:sp>
      <p:sp>
        <p:nvSpPr>
          <p:cNvPr id="6" name="Zástupný symbol pro zápatí 5">
            <a:extLst>
              <a:ext uri="{FF2B5EF4-FFF2-40B4-BE49-F238E27FC236}">
                <a16:creationId xmlns:a16="http://schemas.microsoft.com/office/drawing/2014/main" id="{BC0FAAE2-CBEC-4EB3-B358-CB76FE242F5C}"/>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2BE86484-442F-47CE-98BA-E6AED66F150B}"/>
              </a:ext>
            </a:extLst>
          </p:cNvPr>
          <p:cNvSpPr>
            <a:spLocks noGrp="1"/>
          </p:cNvSpPr>
          <p:nvPr>
            <p:ph type="sldNum" sz="quarter" idx="12"/>
          </p:nvPr>
        </p:nvSpPr>
        <p:spPr/>
        <p:txBody>
          <a:bodyPr/>
          <a:lstStyle/>
          <a:p>
            <a:fld id="{7325A640-6601-460B-B3B9-BDA02FA806E4}" type="slidenum">
              <a:rPr lang="cs-CZ" smtClean="0"/>
              <a:t>‹#›</a:t>
            </a:fld>
            <a:endParaRPr lang="cs-CZ"/>
          </a:p>
        </p:txBody>
      </p:sp>
    </p:spTree>
    <p:extLst>
      <p:ext uri="{BB962C8B-B14F-4D97-AF65-F5344CB8AC3E}">
        <p14:creationId xmlns:p14="http://schemas.microsoft.com/office/powerpoint/2010/main" val="1853317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01C92616-DDBE-40B9-9DD6-2CBA86757E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B274F468-7C31-45A1-A781-0CA8849479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F57DBB57-080E-47E7-A5F0-604679777C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530943-8847-4FC4-9B81-4047714DA60D}" type="datetimeFigureOut">
              <a:rPr lang="cs-CZ" smtClean="0"/>
              <a:t>01.10.2021</a:t>
            </a:fld>
            <a:endParaRPr lang="cs-CZ"/>
          </a:p>
        </p:txBody>
      </p:sp>
      <p:sp>
        <p:nvSpPr>
          <p:cNvPr id="5" name="Zástupný symbol pro zápatí 4">
            <a:extLst>
              <a:ext uri="{FF2B5EF4-FFF2-40B4-BE49-F238E27FC236}">
                <a16:creationId xmlns:a16="http://schemas.microsoft.com/office/drawing/2014/main" id="{C57F9330-61CD-4E28-BAD7-1C20632353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87389723-7060-4BD7-A3E0-11C455558A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25A640-6601-460B-B3B9-BDA02FA806E4}" type="slidenum">
              <a:rPr lang="cs-CZ" smtClean="0"/>
              <a:t>‹#›</a:t>
            </a:fld>
            <a:endParaRPr lang="cs-CZ"/>
          </a:p>
        </p:txBody>
      </p:sp>
    </p:spTree>
    <p:extLst>
      <p:ext uri="{BB962C8B-B14F-4D97-AF65-F5344CB8AC3E}">
        <p14:creationId xmlns:p14="http://schemas.microsoft.com/office/powerpoint/2010/main" val="29380372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5A1BFC9-8DA5-4992-9CAA-A37F39EBE812}"/>
              </a:ext>
            </a:extLst>
          </p:cNvPr>
          <p:cNvSpPr>
            <a:spLocks noGrp="1"/>
          </p:cNvSpPr>
          <p:nvPr>
            <p:ph type="ctrTitle"/>
          </p:nvPr>
        </p:nvSpPr>
        <p:spPr/>
        <p:txBody>
          <a:bodyPr>
            <a:normAutofit fontScale="90000"/>
          </a:bodyPr>
          <a:lstStyle/>
          <a:p>
            <a:r>
              <a:rPr lang="cs-CZ" dirty="0"/>
              <a:t>0. </a:t>
            </a:r>
            <a:r>
              <a:rPr lang="cs-CZ" dirty="0" err="1"/>
              <a:t>Introduction</a:t>
            </a:r>
            <a:r>
              <a:rPr lang="cs-CZ" dirty="0"/>
              <a:t> to </a:t>
            </a:r>
            <a:r>
              <a:rPr lang="cs-CZ" dirty="0" err="1"/>
              <a:t>Economics</a:t>
            </a:r>
            <a:br>
              <a:rPr lang="cs-CZ" dirty="0"/>
            </a:br>
            <a:r>
              <a:rPr lang="cs-CZ" dirty="0" err="1"/>
              <a:t>Structure</a:t>
            </a:r>
            <a:r>
              <a:rPr lang="cs-CZ" dirty="0"/>
              <a:t> </a:t>
            </a:r>
            <a:r>
              <a:rPr lang="cs-CZ" dirty="0" err="1"/>
              <a:t>of</a:t>
            </a:r>
            <a:r>
              <a:rPr lang="cs-CZ" dirty="0"/>
              <a:t> </a:t>
            </a:r>
            <a:r>
              <a:rPr lang="cs-CZ" dirty="0" err="1"/>
              <a:t>the</a:t>
            </a:r>
            <a:r>
              <a:rPr lang="cs-CZ" dirty="0"/>
              <a:t> </a:t>
            </a:r>
            <a:r>
              <a:rPr lang="cs-CZ" dirty="0" err="1"/>
              <a:t>course</a:t>
            </a:r>
            <a:r>
              <a:rPr lang="cs-CZ" dirty="0"/>
              <a:t> and </a:t>
            </a:r>
            <a:r>
              <a:rPr lang="cs-CZ" dirty="0" err="1"/>
              <a:t>information</a:t>
            </a:r>
            <a:r>
              <a:rPr lang="cs-CZ" dirty="0"/>
              <a:t> </a:t>
            </a:r>
            <a:r>
              <a:rPr lang="cs-CZ" dirty="0" err="1"/>
              <a:t>about</a:t>
            </a:r>
            <a:r>
              <a:rPr lang="cs-CZ" dirty="0"/>
              <a:t> </a:t>
            </a:r>
            <a:r>
              <a:rPr lang="cs-CZ" dirty="0" err="1"/>
              <a:t>the</a:t>
            </a:r>
            <a:r>
              <a:rPr lang="cs-CZ" dirty="0"/>
              <a:t> </a:t>
            </a:r>
            <a:r>
              <a:rPr lang="cs-CZ" dirty="0" err="1"/>
              <a:t>exam</a:t>
            </a:r>
            <a:endParaRPr lang="cs-CZ" dirty="0"/>
          </a:p>
        </p:txBody>
      </p:sp>
      <p:sp>
        <p:nvSpPr>
          <p:cNvPr id="3" name="Podnadpis 2">
            <a:extLst>
              <a:ext uri="{FF2B5EF4-FFF2-40B4-BE49-F238E27FC236}">
                <a16:creationId xmlns:a16="http://schemas.microsoft.com/office/drawing/2014/main" id="{3FD403CC-8DA9-4E6C-BC51-40D23B0D5E2C}"/>
              </a:ext>
            </a:extLst>
          </p:cNvPr>
          <p:cNvSpPr>
            <a:spLocks noGrp="1"/>
          </p:cNvSpPr>
          <p:nvPr>
            <p:ph type="subTitle" idx="1"/>
          </p:nvPr>
        </p:nvSpPr>
        <p:spPr/>
        <p:txBody>
          <a:bodyPr/>
          <a:lstStyle/>
          <a:p>
            <a:r>
              <a:rPr lang="cs-CZ" dirty="0" err="1"/>
              <a:t>Factulty</a:t>
            </a:r>
            <a:r>
              <a:rPr lang="cs-CZ" dirty="0"/>
              <a:t> </a:t>
            </a:r>
            <a:r>
              <a:rPr lang="cs-CZ" dirty="0" err="1"/>
              <a:t>of</a:t>
            </a:r>
            <a:r>
              <a:rPr lang="cs-CZ" dirty="0"/>
              <a:t> </a:t>
            </a:r>
            <a:r>
              <a:rPr lang="cs-CZ" dirty="0" err="1"/>
              <a:t>Humanities</a:t>
            </a:r>
            <a:endParaRPr lang="cs-CZ" dirty="0"/>
          </a:p>
          <a:p>
            <a:r>
              <a:rPr lang="cs-CZ" dirty="0"/>
              <a:t>Charles University in Prague</a:t>
            </a:r>
          </a:p>
        </p:txBody>
      </p:sp>
    </p:spTree>
    <p:extLst>
      <p:ext uri="{BB962C8B-B14F-4D97-AF65-F5344CB8AC3E}">
        <p14:creationId xmlns:p14="http://schemas.microsoft.com/office/powerpoint/2010/main" val="140541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BA45586-F647-4046-B116-BB72320615B9}"/>
              </a:ext>
            </a:extLst>
          </p:cNvPr>
          <p:cNvSpPr>
            <a:spLocks noGrp="1"/>
          </p:cNvSpPr>
          <p:nvPr>
            <p:ph type="title"/>
          </p:nvPr>
        </p:nvSpPr>
        <p:spPr/>
        <p:txBody>
          <a:bodyPr/>
          <a:lstStyle/>
          <a:p>
            <a:r>
              <a:rPr lang="en-US" dirty="0"/>
              <a:t>Syllabus</a:t>
            </a:r>
            <a:br>
              <a:rPr lang="en-US" dirty="0"/>
            </a:br>
            <a:endParaRPr lang="cs-CZ" dirty="0"/>
          </a:p>
        </p:txBody>
      </p:sp>
      <p:sp>
        <p:nvSpPr>
          <p:cNvPr id="3" name="Zástupný symbol pro obsah 2">
            <a:extLst>
              <a:ext uri="{FF2B5EF4-FFF2-40B4-BE49-F238E27FC236}">
                <a16:creationId xmlns:a16="http://schemas.microsoft.com/office/drawing/2014/main" id="{75D10442-E377-4C0C-AAEC-FDDB57F2D7D2}"/>
              </a:ext>
            </a:extLst>
          </p:cNvPr>
          <p:cNvSpPr>
            <a:spLocks noGrp="1"/>
          </p:cNvSpPr>
          <p:nvPr>
            <p:ph idx="1"/>
          </p:nvPr>
        </p:nvSpPr>
        <p:spPr/>
        <p:txBody>
          <a:bodyPr>
            <a:normAutofit fontScale="62500" lnSpcReduction="20000"/>
          </a:bodyPr>
          <a:lstStyle/>
          <a:p>
            <a:r>
              <a:rPr lang="en-US" dirty="0"/>
              <a:t>1. Demand, supply and market price</a:t>
            </a:r>
          </a:p>
          <a:p>
            <a:r>
              <a:rPr lang="en-US" dirty="0"/>
              <a:t>2. The price mechanism and market failure</a:t>
            </a:r>
          </a:p>
          <a:p>
            <a:r>
              <a:rPr lang="en-US" dirty="0"/>
              <a:t>3. Some application of price theory</a:t>
            </a:r>
          </a:p>
          <a:p>
            <a:r>
              <a:rPr lang="en-US" dirty="0"/>
              <a:t>4. The basis of demand</a:t>
            </a:r>
          </a:p>
          <a:p>
            <a:r>
              <a:rPr lang="en-US" dirty="0"/>
              <a:t>5. The laws of returns</a:t>
            </a:r>
          </a:p>
          <a:p>
            <a:r>
              <a:rPr lang="en-US" dirty="0"/>
              <a:t>6. Perfect competition, imperfect competition, monopoly, price discrimination</a:t>
            </a:r>
          </a:p>
          <a:p>
            <a:r>
              <a:rPr lang="en-US" dirty="0"/>
              <a:t>7. National income and its measurement. Investments</a:t>
            </a:r>
          </a:p>
          <a:p>
            <a:r>
              <a:rPr lang="en-US" dirty="0"/>
              <a:t>8. Aggregate demand and aggregate supply</a:t>
            </a:r>
          </a:p>
          <a:p>
            <a:r>
              <a:rPr lang="en-US" dirty="0"/>
              <a:t>9. Money and the creation of bank deposits, monetary control</a:t>
            </a:r>
          </a:p>
          <a:p>
            <a:r>
              <a:rPr lang="en-US" dirty="0"/>
              <a:t>10. Inflation, value of money</a:t>
            </a:r>
          </a:p>
          <a:p>
            <a:r>
              <a:rPr lang="en-US" dirty="0"/>
              <a:t>11. Exchange rate systems</a:t>
            </a:r>
          </a:p>
          <a:p>
            <a:r>
              <a:rPr lang="en-US" dirty="0"/>
              <a:t>12. Public finance and taxation</a:t>
            </a:r>
          </a:p>
          <a:p>
            <a:r>
              <a:rPr lang="en-US" dirty="0"/>
              <a:t>13. Exam</a:t>
            </a:r>
          </a:p>
          <a:p>
            <a:endParaRPr lang="cs-CZ" dirty="0"/>
          </a:p>
        </p:txBody>
      </p:sp>
    </p:spTree>
    <p:extLst>
      <p:ext uri="{BB962C8B-B14F-4D97-AF65-F5344CB8AC3E}">
        <p14:creationId xmlns:p14="http://schemas.microsoft.com/office/powerpoint/2010/main" val="2698514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848D01B-73E1-4DF4-9B25-60E9D2C83A66}"/>
              </a:ext>
            </a:extLst>
          </p:cNvPr>
          <p:cNvSpPr>
            <a:spLocks noGrp="1"/>
          </p:cNvSpPr>
          <p:nvPr>
            <p:ph type="title"/>
          </p:nvPr>
        </p:nvSpPr>
        <p:spPr/>
        <p:txBody>
          <a:bodyPr>
            <a:normAutofit/>
          </a:bodyPr>
          <a:lstStyle/>
          <a:p>
            <a:r>
              <a:rPr lang="en-US" dirty="0"/>
              <a:t>Textbook</a:t>
            </a:r>
            <a:endParaRPr lang="cs-CZ" dirty="0"/>
          </a:p>
        </p:txBody>
      </p:sp>
      <p:sp>
        <p:nvSpPr>
          <p:cNvPr id="3" name="Zástupný symbol pro obsah 2">
            <a:extLst>
              <a:ext uri="{FF2B5EF4-FFF2-40B4-BE49-F238E27FC236}">
                <a16:creationId xmlns:a16="http://schemas.microsoft.com/office/drawing/2014/main" id="{38F762D5-2C15-4040-A544-F87212BD8D4E}"/>
              </a:ext>
            </a:extLst>
          </p:cNvPr>
          <p:cNvSpPr>
            <a:spLocks noGrp="1"/>
          </p:cNvSpPr>
          <p:nvPr>
            <p:ph idx="1"/>
          </p:nvPr>
        </p:nvSpPr>
        <p:spPr>
          <a:xfrm>
            <a:off x="838200" y="1825625"/>
            <a:ext cx="10515600" cy="4351338"/>
          </a:xfrm>
        </p:spPr>
        <p:txBody>
          <a:bodyPr>
            <a:normAutofit/>
          </a:bodyPr>
          <a:lstStyle/>
          <a:p>
            <a:pPr marL="514350" indent="-514350">
              <a:buFont typeface="+mj-lt"/>
              <a:buAutoNum type="arabicPeriod"/>
            </a:pPr>
            <a:r>
              <a:rPr lang="en-US" dirty="0"/>
              <a:t>Rios, M. C., McConnell, C. R., &amp; Brue, S. L. (2013). </a:t>
            </a:r>
            <a:r>
              <a:rPr lang="en-US" i="1" dirty="0"/>
              <a:t>Economics: Principles, problems, and policies</a:t>
            </a:r>
            <a:r>
              <a:rPr lang="en-US" dirty="0"/>
              <a:t>. McGraw-Hill.</a:t>
            </a:r>
            <a:endParaRPr lang="cs-CZ" dirty="0"/>
          </a:p>
          <a:p>
            <a:pPr marL="514350" indent="-514350">
              <a:buFont typeface="+mj-lt"/>
              <a:buAutoNum type="arabicPeriod"/>
            </a:pPr>
            <a:r>
              <a:rPr lang="cs-CZ" i="1" dirty="0"/>
              <a:t>Study </a:t>
            </a:r>
            <a:r>
              <a:rPr lang="cs-CZ" i="1" dirty="0" err="1"/>
              <a:t>Guide</a:t>
            </a:r>
            <a:r>
              <a:rPr lang="cs-CZ" i="1" dirty="0"/>
              <a:t> </a:t>
            </a:r>
            <a:r>
              <a:rPr lang="cs-CZ" i="1" dirty="0" err="1"/>
              <a:t>for</a:t>
            </a:r>
            <a:r>
              <a:rPr lang="cs-CZ" i="1" dirty="0"/>
              <a:t> </a:t>
            </a:r>
            <a:r>
              <a:rPr lang="cs-CZ" i="1" dirty="0" err="1"/>
              <a:t>Economics</a:t>
            </a:r>
            <a:r>
              <a:rPr lang="cs-CZ" i="1" dirty="0"/>
              <a:t>, </a:t>
            </a:r>
            <a:r>
              <a:rPr lang="cs-CZ" i="1" dirty="0" err="1"/>
              <a:t>Nineteenth</a:t>
            </a:r>
            <a:r>
              <a:rPr lang="cs-CZ" i="1" dirty="0"/>
              <a:t> </a:t>
            </a:r>
            <a:r>
              <a:rPr lang="cs-CZ" i="1" dirty="0" err="1"/>
              <a:t>Edition</a:t>
            </a:r>
            <a:r>
              <a:rPr lang="cs-CZ" i="1" dirty="0"/>
              <a:t> </a:t>
            </a:r>
            <a:r>
              <a:rPr lang="cs-CZ" i="1" dirty="0" err="1"/>
              <a:t>Campbell</a:t>
            </a:r>
            <a:r>
              <a:rPr lang="cs-CZ" i="1" dirty="0"/>
              <a:t> R. </a:t>
            </a:r>
            <a:r>
              <a:rPr lang="cs-CZ" i="1" dirty="0" err="1"/>
              <a:t>McConnell</a:t>
            </a:r>
            <a:r>
              <a:rPr lang="cs-CZ" i="1" dirty="0"/>
              <a:t>, </a:t>
            </a:r>
            <a:r>
              <a:rPr lang="cs-CZ" i="1" dirty="0" err="1"/>
              <a:t>Stanley</a:t>
            </a:r>
            <a:r>
              <a:rPr lang="cs-CZ" i="1" dirty="0"/>
              <a:t> L. </a:t>
            </a:r>
            <a:r>
              <a:rPr lang="cs-CZ" i="1" dirty="0" err="1"/>
              <a:t>Brue</a:t>
            </a:r>
            <a:r>
              <a:rPr lang="cs-CZ" i="1" dirty="0"/>
              <a:t>, Sean M. </a:t>
            </a:r>
            <a:r>
              <a:rPr lang="cs-CZ" i="1" dirty="0" err="1"/>
              <a:t>Flynn</a:t>
            </a:r>
            <a:r>
              <a:rPr lang="cs-CZ" i="1" dirty="0"/>
              <a:t>, and William B. </a:t>
            </a:r>
            <a:r>
              <a:rPr lang="cs-CZ" i="1" dirty="0" err="1"/>
              <a:t>Walstad</a:t>
            </a:r>
            <a:br>
              <a:rPr lang="en-US" dirty="0"/>
            </a:br>
            <a:endParaRPr lang="cs-CZ" dirty="0"/>
          </a:p>
          <a:p>
            <a:endParaRPr lang="en-US" dirty="0"/>
          </a:p>
          <a:p>
            <a:r>
              <a:rPr lang="en-US" dirty="0"/>
              <a:t>Students are responsible for chapters</a:t>
            </a:r>
          </a:p>
          <a:p>
            <a:r>
              <a:rPr lang="en-US" dirty="0"/>
              <a:t>1-7, 9-14, 15-17, 19-20, 26-37</a:t>
            </a:r>
            <a:endParaRPr lang="cs-CZ" dirty="0"/>
          </a:p>
        </p:txBody>
      </p:sp>
    </p:spTree>
    <p:extLst>
      <p:ext uri="{BB962C8B-B14F-4D97-AF65-F5344CB8AC3E}">
        <p14:creationId xmlns:p14="http://schemas.microsoft.com/office/powerpoint/2010/main" val="3334800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Zástupný symbol pro obsah 3">
            <a:extLst>
              <a:ext uri="{FF2B5EF4-FFF2-40B4-BE49-F238E27FC236}">
                <a16:creationId xmlns:a16="http://schemas.microsoft.com/office/drawing/2014/main" id="{1AC335AC-AF4D-486E-8900-345E9810BBEB}"/>
              </a:ext>
            </a:extLst>
          </p:cNvPr>
          <p:cNvPicPr>
            <a:picLocks noGrp="1" noChangeAspect="1"/>
          </p:cNvPicPr>
          <p:nvPr>
            <p:ph idx="1"/>
          </p:nvPr>
        </p:nvPicPr>
        <p:blipFill>
          <a:blip r:embed="rId2"/>
          <a:stretch>
            <a:fillRect/>
          </a:stretch>
        </p:blipFill>
        <p:spPr>
          <a:xfrm>
            <a:off x="6866403" y="882316"/>
            <a:ext cx="4050250" cy="5386598"/>
          </a:xfrm>
          <a:prstGeom prst="rect">
            <a:avLst/>
          </a:prstGeom>
        </p:spPr>
      </p:pic>
      <p:pic>
        <p:nvPicPr>
          <p:cNvPr id="6" name="Obrázek 5">
            <a:extLst>
              <a:ext uri="{FF2B5EF4-FFF2-40B4-BE49-F238E27FC236}">
                <a16:creationId xmlns:a16="http://schemas.microsoft.com/office/drawing/2014/main" id="{26F2E379-7041-413A-A088-2FF6AD33EA35}"/>
              </a:ext>
            </a:extLst>
          </p:cNvPr>
          <p:cNvPicPr>
            <a:picLocks noChangeAspect="1"/>
          </p:cNvPicPr>
          <p:nvPr/>
        </p:nvPicPr>
        <p:blipFill>
          <a:blip r:embed="rId3"/>
          <a:stretch>
            <a:fillRect/>
          </a:stretch>
        </p:blipFill>
        <p:spPr>
          <a:xfrm>
            <a:off x="1113228" y="882316"/>
            <a:ext cx="4489631" cy="5250932"/>
          </a:xfrm>
          <a:prstGeom prst="rect">
            <a:avLst/>
          </a:prstGeom>
        </p:spPr>
      </p:pic>
    </p:spTree>
    <p:extLst>
      <p:ext uri="{BB962C8B-B14F-4D97-AF65-F5344CB8AC3E}">
        <p14:creationId xmlns:p14="http://schemas.microsoft.com/office/powerpoint/2010/main" val="289749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ABF09D0-1562-4FF5-9702-62637A897398}"/>
              </a:ext>
            </a:extLst>
          </p:cNvPr>
          <p:cNvSpPr>
            <a:spLocks noGrp="1"/>
          </p:cNvSpPr>
          <p:nvPr>
            <p:ph type="title"/>
          </p:nvPr>
        </p:nvSpPr>
        <p:spPr/>
        <p:txBody>
          <a:bodyPr/>
          <a:lstStyle/>
          <a:p>
            <a:r>
              <a:rPr lang="en-US" dirty="0"/>
              <a:t>Required reading</a:t>
            </a:r>
          </a:p>
        </p:txBody>
      </p:sp>
      <p:sp>
        <p:nvSpPr>
          <p:cNvPr id="3" name="Zástupný symbol pro obsah 2">
            <a:extLst>
              <a:ext uri="{FF2B5EF4-FFF2-40B4-BE49-F238E27FC236}">
                <a16:creationId xmlns:a16="http://schemas.microsoft.com/office/drawing/2014/main" id="{E126C3C6-F545-4650-9FA2-ADD0E76C016C}"/>
              </a:ext>
            </a:extLst>
          </p:cNvPr>
          <p:cNvSpPr>
            <a:spLocks noGrp="1"/>
          </p:cNvSpPr>
          <p:nvPr>
            <p:ph idx="1"/>
          </p:nvPr>
        </p:nvSpPr>
        <p:spPr/>
        <p:txBody>
          <a:bodyPr/>
          <a:lstStyle/>
          <a:p>
            <a:r>
              <a:rPr lang="en-US" dirty="0"/>
              <a:t>Besides the lectures and the homework, you will be supposed to read at least one of the chapters of the book each week (preferably more than one) so that at the end of the semester you finish reading all the required chapters and watching all the videos and have done all the homework. </a:t>
            </a:r>
            <a:endParaRPr lang="cs-CZ" dirty="0"/>
          </a:p>
          <a:p>
            <a:endParaRPr lang="cs-CZ" dirty="0"/>
          </a:p>
        </p:txBody>
      </p:sp>
    </p:spTree>
    <p:extLst>
      <p:ext uri="{BB962C8B-B14F-4D97-AF65-F5344CB8AC3E}">
        <p14:creationId xmlns:p14="http://schemas.microsoft.com/office/powerpoint/2010/main" val="2420678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786144C-5994-4E14-9699-7783B123BCBA}"/>
              </a:ext>
            </a:extLst>
          </p:cNvPr>
          <p:cNvSpPr>
            <a:spLocks noGrp="1"/>
          </p:cNvSpPr>
          <p:nvPr>
            <p:ph type="title"/>
          </p:nvPr>
        </p:nvSpPr>
        <p:spPr/>
        <p:txBody>
          <a:bodyPr>
            <a:normAutofit fontScale="90000"/>
          </a:bodyPr>
          <a:lstStyle/>
          <a:p>
            <a:r>
              <a:rPr lang="en-US" dirty="0"/>
              <a:t>Requirements to get the credits for the course</a:t>
            </a:r>
            <a:br>
              <a:rPr lang="en-US" dirty="0"/>
            </a:br>
            <a:endParaRPr lang="cs-CZ" dirty="0"/>
          </a:p>
        </p:txBody>
      </p:sp>
      <p:sp>
        <p:nvSpPr>
          <p:cNvPr id="3" name="Zástupný symbol pro obsah 2">
            <a:extLst>
              <a:ext uri="{FF2B5EF4-FFF2-40B4-BE49-F238E27FC236}">
                <a16:creationId xmlns:a16="http://schemas.microsoft.com/office/drawing/2014/main" id="{9429CD38-49B2-42E0-960A-0B1B51838CE1}"/>
              </a:ext>
            </a:extLst>
          </p:cNvPr>
          <p:cNvSpPr>
            <a:spLocks noGrp="1"/>
          </p:cNvSpPr>
          <p:nvPr>
            <p:ph idx="1"/>
          </p:nvPr>
        </p:nvSpPr>
        <p:spPr/>
        <p:txBody>
          <a:bodyPr/>
          <a:lstStyle/>
          <a:p>
            <a:r>
              <a:rPr lang="cs-CZ" dirty="0" err="1"/>
              <a:t>Attendance</a:t>
            </a:r>
            <a:r>
              <a:rPr lang="cs-CZ" dirty="0"/>
              <a:t> </a:t>
            </a:r>
            <a:r>
              <a:rPr lang="en-US" dirty="0"/>
              <a:t>– 20% of the grade</a:t>
            </a:r>
            <a:r>
              <a:rPr lang="cs-CZ" dirty="0"/>
              <a:t>. </a:t>
            </a:r>
            <a:endParaRPr lang="en-US" dirty="0"/>
          </a:p>
          <a:p>
            <a:r>
              <a:rPr lang="en-US" dirty="0"/>
              <a:t>Final test</a:t>
            </a:r>
            <a:r>
              <a:rPr lang="cs-CZ" dirty="0"/>
              <a:t> (</a:t>
            </a:r>
            <a:r>
              <a:rPr lang="cs-CZ" dirty="0" err="1"/>
              <a:t>exam</a:t>
            </a:r>
            <a:r>
              <a:rPr lang="cs-CZ" dirty="0"/>
              <a:t>)</a:t>
            </a:r>
            <a:r>
              <a:rPr lang="en-US" dirty="0"/>
              <a:t>  - 80% of the grade</a:t>
            </a:r>
          </a:p>
          <a:p>
            <a:pPr marL="0" indent="0">
              <a:buNone/>
            </a:pPr>
            <a:endParaRPr lang="en-US" dirty="0"/>
          </a:p>
          <a:p>
            <a:endParaRPr lang="cs-CZ" dirty="0"/>
          </a:p>
        </p:txBody>
      </p:sp>
    </p:spTree>
    <p:extLst>
      <p:ext uri="{BB962C8B-B14F-4D97-AF65-F5344CB8AC3E}">
        <p14:creationId xmlns:p14="http://schemas.microsoft.com/office/powerpoint/2010/main" val="2653475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A37743AB-02DE-4965-A38A-FDCA53DB37C0}"/>
              </a:ext>
            </a:extLst>
          </p:cNvPr>
          <p:cNvSpPr>
            <a:spLocks noGrp="1"/>
          </p:cNvSpPr>
          <p:nvPr>
            <p:ph type="title"/>
          </p:nvPr>
        </p:nvSpPr>
        <p:spPr/>
        <p:txBody>
          <a:bodyPr/>
          <a:lstStyle/>
          <a:p>
            <a:r>
              <a:rPr lang="cs-CZ" dirty="0" err="1"/>
              <a:t>The</a:t>
            </a:r>
            <a:r>
              <a:rPr lang="cs-CZ" dirty="0"/>
              <a:t> </a:t>
            </a:r>
            <a:r>
              <a:rPr lang="cs-CZ" dirty="0" err="1"/>
              <a:t>exam</a:t>
            </a:r>
            <a:r>
              <a:rPr lang="cs-CZ" dirty="0"/>
              <a:t>, </a:t>
            </a:r>
            <a:r>
              <a:rPr lang="cs-CZ" dirty="0" err="1"/>
              <a:t>types</a:t>
            </a:r>
            <a:r>
              <a:rPr lang="cs-CZ" dirty="0"/>
              <a:t> </a:t>
            </a:r>
            <a:r>
              <a:rPr lang="cs-CZ" dirty="0" err="1"/>
              <a:t>of</a:t>
            </a:r>
            <a:r>
              <a:rPr lang="cs-CZ" dirty="0"/>
              <a:t> </a:t>
            </a:r>
            <a:r>
              <a:rPr lang="cs-CZ" dirty="0" err="1"/>
              <a:t>questions</a:t>
            </a:r>
            <a:endParaRPr lang="cs-CZ" dirty="0"/>
          </a:p>
        </p:txBody>
      </p:sp>
      <p:graphicFrame>
        <p:nvGraphicFramePr>
          <p:cNvPr id="8" name="Zástupný symbol pro obsah 7">
            <a:extLst>
              <a:ext uri="{FF2B5EF4-FFF2-40B4-BE49-F238E27FC236}">
                <a16:creationId xmlns:a16="http://schemas.microsoft.com/office/drawing/2014/main" id="{65FB3CE2-DECD-4DC8-B9AA-BD253EB510AA}"/>
              </a:ext>
            </a:extLst>
          </p:cNvPr>
          <p:cNvGraphicFramePr>
            <a:graphicFrameLocks noGrp="1"/>
          </p:cNvGraphicFramePr>
          <p:nvPr>
            <p:ph sz="half" idx="1"/>
            <p:extLst>
              <p:ext uri="{D42A27DB-BD31-4B8C-83A1-F6EECF244321}">
                <p14:modId xmlns:p14="http://schemas.microsoft.com/office/powerpoint/2010/main" val="1674938860"/>
              </p:ext>
            </p:extLst>
          </p:nvPr>
        </p:nvGraphicFramePr>
        <p:xfrm>
          <a:off x="838200" y="1628274"/>
          <a:ext cx="5181600" cy="4234472"/>
        </p:xfrm>
        <a:graphic>
          <a:graphicData uri="http://schemas.openxmlformats.org/drawingml/2006/table">
            <a:tbl>
              <a:tblPr firstRow="1" firstCol="1" bandRow="1"/>
              <a:tblGrid>
                <a:gridCol w="4721761">
                  <a:extLst>
                    <a:ext uri="{9D8B030D-6E8A-4147-A177-3AD203B41FA5}">
                      <a16:colId xmlns:a16="http://schemas.microsoft.com/office/drawing/2014/main" val="774869725"/>
                    </a:ext>
                  </a:extLst>
                </a:gridCol>
                <a:gridCol w="459839">
                  <a:extLst>
                    <a:ext uri="{9D8B030D-6E8A-4147-A177-3AD203B41FA5}">
                      <a16:colId xmlns:a16="http://schemas.microsoft.com/office/drawing/2014/main" val="2123211375"/>
                    </a:ext>
                  </a:extLst>
                </a:gridCol>
              </a:tblGrid>
              <a:tr h="397818">
                <a:tc gridSpan="2">
                  <a:txBody>
                    <a:bodyPr/>
                    <a:lstStyle/>
                    <a:p>
                      <a:pPr>
                        <a:lnSpc>
                          <a:spcPct val="107000"/>
                        </a:lnSpc>
                        <a:spcAft>
                          <a:spcPts val="0"/>
                        </a:spcAft>
                      </a:pPr>
                      <a:r>
                        <a:rPr lang="cs-CZ" sz="1100" b="1" dirty="0" err="1">
                          <a:effectLst/>
                          <a:latin typeface="Arial CE" panose="020B0604020202020204" pitchFamily="34" charset="0"/>
                          <a:ea typeface="Times New Roman" panose="02020603050405020304" pitchFamily="18" charset="0"/>
                          <a:cs typeface="Times New Roman" panose="02020603050405020304" pitchFamily="18" charset="0"/>
                        </a:rPr>
                        <a:t>Faculty</a:t>
                      </a:r>
                      <a:r>
                        <a:rPr lang="cs-CZ" sz="1100" b="1" dirty="0">
                          <a:effectLst/>
                          <a:latin typeface="Arial CE" panose="020B0604020202020204" pitchFamily="34" charset="0"/>
                          <a:ea typeface="Times New Roman" panose="02020603050405020304" pitchFamily="18" charset="0"/>
                          <a:cs typeface="Times New Roman" panose="02020603050405020304" pitchFamily="18" charset="0"/>
                        </a:rPr>
                        <a:t> </a:t>
                      </a:r>
                      <a:r>
                        <a:rPr lang="cs-CZ" sz="1100" b="1" dirty="0" err="1">
                          <a:effectLst/>
                          <a:latin typeface="Arial CE" panose="020B0604020202020204" pitchFamily="34" charset="0"/>
                          <a:ea typeface="Times New Roman" panose="02020603050405020304" pitchFamily="18" charset="0"/>
                          <a:cs typeface="Times New Roman" panose="02020603050405020304" pitchFamily="18" charset="0"/>
                        </a:rPr>
                        <a:t>of</a:t>
                      </a:r>
                      <a:r>
                        <a:rPr lang="cs-CZ" sz="1100" b="1" dirty="0">
                          <a:effectLst/>
                          <a:latin typeface="Arial CE" panose="020B0604020202020204" pitchFamily="34" charset="0"/>
                          <a:ea typeface="Times New Roman" panose="02020603050405020304" pitchFamily="18" charset="0"/>
                          <a:cs typeface="Times New Roman" panose="02020603050405020304" pitchFamily="18" charset="0"/>
                        </a:rPr>
                        <a:t> </a:t>
                      </a:r>
                      <a:r>
                        <a:rPr lang="cs-CZ" sz="1100" b="1" dirty="0" err="1">
                          <a:effectLst/>
                          <a:latin typeface="Arial CE" panose="020B0604020202020204" pitchFamily="34" charset="0"/>
                          <a:ea typeface="Times New Roman" panose="02020603050405020304" pitchFamily="18" charset="0"/>
                          <a:cs typeface="Times New Roman" panose="02020603050405020304" pitchFamily="18" charset="0"/>
                        </a:rPr>
                        <a:t>Humanities</a:t>
                      </a:r>
                      <a:r>
                        <a:rPr lang="cs-CZ" sz="1100" b="1" dirty="0">
                          <a:effectLst/>
                          <a:latin typeface="Arial CE" panose="020B0604020202020204" pitchFamily="34" charset="0"/>
                          <a:ea typeface="Times New Roman" panose="02020603050405020304" pitchFamily="18" charset="0"/>
                          <a:cs typeface="Times New Roman" panose="02020603050405020304" pitchFamily="18" charset="0"/>
                        </a:rPr>
                        <a:t>               </a:t>
                      </a:r>
                      <a:r>
                        <a:rPr lang="cs-CZ" sz="1100" b="1" dirty="0" err="1">
                          <a:effectLst/>
                          <a:latin typeface="Arial CE" panose="020B0604020202020204" pitchFamily="34" charset="0"/>
                          <a:ea typeface="Times New Roman" panose="02020603050405020304" pitchFamily="18" charset="0"/>
                          <a:cs typeface="Times New Roman" panose="02020603050405020304" pitchFamily="18" charset="0"/>
                        </a:rPr>
                        <a:t>Introductory</a:t>
                      </a:r>
                      <a:r>
                        <a:rPr lang="cs-CZ" sz="1100" b="1" dirty="0">
                          <a:effectLst/>
                          <a:latin typeface="Arial CE" panose="020B0604020202020204" pitchFamily="34" charset="0"/>
                          <a:ea typeface="Times New Roman" panose="02020603050405020304" pitchFamily="18" charset="0"/>
                          <a:cs typeface="Times New Roman" panose="02020603050405020304" pitchFamily="18" charset="0"/>
                        </a:rPr>
                        <a:t> </a:t>
                      </a:r>
                      <a:r>
                        <a:rPr lang="cs-CZ" sz="1100" b="1" dirty="0" err="1">
                          <a:effectLst/>
                          <a:latin typeface="Arial CE" panose="020B0604020202020204" pitchFamily="34" charset="0"/>
                          <a:ea typeface="Times New Roman" panose="02020603050405020304" pitchFamily="18" charset="0"/>
                          <a:cs typeface="Times New Roman" panose="02020603050405020304" pitchFamily="18" charset="0"/>
                        </a:rPr>
                        <a:t>Economics</a:t>
                      </a:r>
                      <a:r>
                        <a:rPr lang="cs-CZ" sz="1100" b="1" dirty="0">
                          <a:effectLst/>
                          <a:latin typeface="Arial CE" panose="020B0604020202020204" pitchFamily="34" charset="0"/>
                          <a:ea typeface="Times New Roman" panose="02020603050405020304" pitchFamily="18" charset="0"/>
                          <a:cs typeface="Times New Roman" panose="02020603050405020304" pitchFamily="18" charset="0"/>
                        </a:rPr>
                        <a:t>                                 2020</a:t>
                      </a:r>
                      <a:endParaRPr lang="cs-CZ"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a:noFill/>
                    </a:lnT>
                    <a:lnB>
                      <a:noFill/>
                    </a:lnB>
                  </a:tcPr>
                </a:tc>
                <a:tc hMerge="1">
                  <a:txBody>
                    <a:bodyPr/>
                    <a:lstStyle/>
                    <a:p>
                      <a:endParaRPr lang="cs-CZ"/>
                    </a:p>
                  </a:txBody>
                  <a:tcPr/>
                </a:tc>
                <a:extLst>
                  <a:ext uri="{0D108BD9-81ED-4DB2-BD59-A6C34878D82A}">
                    <a16:rowId xmlns:a16="http://schemas.microsoft.com/office/drawing/2014/main" val="1853413059"/>
                  </a:ext>
                </a:extLst>
              </a:tr>
              <a:tr h="193782">
                <a:tc>
                  <a:txBody>
                    <a:bodyPr/>
                    <a:lstStyle/>
                    <a:p>
                      <a:pPr algn="ctr">
                        <a:lnSpc>
                          <a:spcPct val="107000"/>
                        </a:lnSpc>
                        <a:spcAft>
                          <a:spcPts val="0"/>
                        </a:spcAft>
                      </a:pPr>
                      <a:r>
                        <a:rPr lang="cs-CZ" sz="1100" b="1">
                          <a:effectLst/>
                          <a:latin typeface="Arial" panose="020B0604020202020204" pitchFamily="34" charset="0"/>
                          <a:ea typeface="Times New Roman" panose="02020603050405020304" pitchFamily="18" charset="0"/>
                          <a:cs typeface="Times New Roman" panose="02020603050405020304" pitchFamily="18" charset="0"/>
                        </a:rPr>
                        <a:t>Final Examination</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a:noFill/>
                    </a:lnT>
                    <a:lnB>
                      <a:noFill/>
                    </a:lnB>
                  </a:tcPr>
                </a:tc>
                <a:tc>
                  <a:txBody>
                    <a:bodyPr/>
                    <a:lstStyle/>
                    <a:p>
                      <a:pPr>
                        <a:lnSpc>
                          <a:spcPct val="107000"/>
                        </a:lnSpc>
                      </a:pPr>
                      <a:endParaRPr lang="cs-CZ" sz="1000">
                        <a:effectLst/>
                        <a:latin typeface="Calibri" panose="020F0502020204030204" pitchFamily="34" charset="0"/>
                        <a:cs typeface="Times New Roman" panose="02020603050405020304" pitchFamily="18" charset="0"/>
                      </a:endParaRPr>
                    </a:p>
                  </a:txBody>
                  <a:tcPr marL="39255" marR="39255" marT="0" marB="0" anchor="b">
                    <a:lnL>
                      <a:noFill/>
                    </a:lnL>
                    <a:lnR>
                      <a:noFill/>
                    </a:lnR>
                    <a:lnT>
                      <a:noFill/>
                    </a:lnT>
                    <a:lnB>
                      <a:noFill/>
                    </a:lnB>
                  </a:tcPr>
                </a:tc>
                <a:extLst>
                  <a:ext uri="{0D108BD9-81ED-4DB2-BD59-A6C34878D82A}">
                    <a16:rowId xmlns:a16="http://schemas.microsoft.com/office/drawing/2014/main" val="1174922834"/>
                  </a:ext>
                </a:extLst>
              </a:tr>
              <a:tr h="191351">
                <a:tc>
                  <a:txBody>
                    <a:bodyPr/>
                    <a:lstStyle/>
                    <a:p>
                      <a:pPr>
                        <a:lnSpc>
                          <a:spcPct val="107000"/>
                        </a:lnSpc>
                        <a:spcAft>
                          <a:spcPts val="0"/>
                        </a:spcAft>
                      </a:pPr>
                      <a:r>
                        <a:rPr lang="cs-CZ" sz="900">
                          <a:effectLst/>
                          <a:latin typeface="Arial" panose="020B0604020202020204" pitchFamily="34" charset="0"/>
                          <a:ea typeface="Times New Roman" panose="02020603050405020304" pitchFamily="18" charset="0"/>
                          <a:cs typeface="Times New Roman" panose="02020603050405020304" pitchFamily="18" charset="0"/>
                        </a:rPr>
                        <a:t>Family Name  .................................................First Name…............................................                                     </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a:noFill/>
                    </a:lnT>
                    <a:lnB>
                      <a:noFill/>
                    </a:lnB>
                  </a:tcPr>
                </a:tc>
                <a:tc>
                  <a:txBody>
                    <a:bodyPr/>
                    <a:lstStyle/>
                    <a:p>
                      <a:pPr>
                        <a:lnSpc>
                          <a:spcPct val="107000"/>
                        </a:lnSpc>
                      </a:pPr>
                      <a:endParaRPr lang="cs-CZ" sz="1000">
                        <a:effectLst/>
                        <a:latin typeface="Calibri" panose="020F0502020204030204" pitchFamily="34" charset="0"/>
                        <a:cs typeface="Times New Roman" panose="02020603050405020304" pitchFamily="18" charset="0"/>
                      </a:endParaRPr>
                    </a:p>
                  </a:txBody>
                  <a:tcPr marL="39255" marR="39255" marT="0" marB="0" anchor="b">
                    <a:lnL>
                      <a:noFill/>
                    </a:lnL>
                    <a:lnR>
                      <a:noFill/>
                    </a:lnR>
                    <a:lnT>
                      <a:noFill/>
                    </a:lnT>
                    <a:lnB>
                      <a:noFill/>
                    </a:lnB>
                  </a:tcPr>
                </a:tc>
                <a:extLst>
                  <a:ext uri="{0D108BD9-81ED-4DB2-BD59-A6C34878D82A}">
                    <a16:rowId xmlns:a16="http://schemas.microsoft.com/office/drawing/2014/main" val="2415431215"/>
                  </a:ext>
                </a:extLst>
              </a:tr>
              <a:tr h="191351">
                <a:tc gridSpan="2">
                  <a:txBody>
                    <a:bodyPr/>
                    <a:lstStyle/>
                    <a:p>
                      <a:pPr>
                        <a:lnSpc>
                          <a:spcPct val="107000"/>
                        </a:lnSpc>
                        <a:spcAft>
                          <a:spcPts val="0"/>
                        </a:spcAft>
                      </a:pPr>
                      <a:r>
                        <a:rPr lang="cs-CZ" sz="900">
                          <a:effectLst/>
                          <a:latin typeface="Arial" panose="020B0604020202020204" pitchFamily="34" charset="0"/>
                          <a:ea typeface="Times New Roman" panose="02020603050405020304" pitchFamily="18" charset="0"/>
                          <a:cs typeface="Times New Roman" panose="02020603050405020304" pitchFamily="18" charset="0"/>
                        </a:rPr>
                        <a:t>Faculty You Are From ............................…………………………………………………………….                         </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a:noFill/>
                    </a:lnT>
                    <a:lnB>
                      <a:noFill/>
                    </a:lnB>
                  </a:tcPr>
                </a:tc>
                <a:tc hMerge="1">
                  <a:txBody>
                    <a:bodyPr/>
                    <a:lstStyle/>
                    <a:p>
                      <a:endParaRPr lang="cs-CZ"/>
                    </a:p>
                  </a:txBody>
                  <a:tcPr/>
                </a:tc>
                <a:extLst>
                  <a:ext uri="{0D108BD9-81ED-4DB2-BD59-A6C34878D82A}">
                    <a16:rowId xmlns:a16="http://schemas.microsoft.com/office/drawing/2014/main" val="3591134845"/>
                  </a:ext>
                </a:extLst>
              </a:tr>
              <a:tr h="191351">
                <a:tc gridSpan="2">
                  <a:txBody>
                    <a:bodyPr/>
                    <a:lstStyle/>
                    <a:p>
                      <a:pPr>
                        <a:lnSpc>
                          <a:spcPct val="107000"/>
                        </a:lnSpc>
                        <a:spcAft>
                          <a:spcPts val="0"/>
                        </a:spcAft>
                      </a:pPr>
                      <a:r>
                        <a:rPr lang="cs-CZ" sz="900">
                          <a:effectLst/>
                          <a:latin typeface="Arial" panose="020B0604020202020204" pitchFamily="34" charset="0"/>
                          <a:ea typeface="Times New Roman" panose="02020603050405020304" pitchFamily="18" charset="0"/>
                          <a:cs typeface="Times New Roman" panose="02020603050405020304" pitchFamily="18" charset="0"/>
                        </a:rPr>
                        <a:t>Date  .......................…………………………………………………………………………………..                              </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a:noFill/>
                    </a:lnT>
                    <a:lnB>
                      <a:noFill/>
                    </a:lnB>
                  </a:tcPr>
                </a:tc>
                <a:tc hMerge="1">
                  <a:txBody>
                    <a:bodyPr/>
                    <a:lstStyle/>
                    <a:p>
                      <a:endParaRPr lang="cs-CZ"/>
                    </a:p>
                  </a:txBody>
                  <a:tcPr/>
                </a:tc>
                <a:extLst>
                  <a:ext uri="{0D108BD9-81ED-4DB2-BD59-A6C34878D82A}">
                    <a16:rowId xmlns:a16="http://schemas.microsoft.com/office/drawing/2014/main" val="3802993315"/>
                  </a:ext>
                </a:extLst>
              </a:tr>
              <a:tr h="191351">
                <a:tc>
                  <a:txBody>
                    <a:bodyPr/>
                    <a:lstStyle/>
                    <a:p>
                      <a:pPr>
                        <a:lnSpc>
                          <a:spcPct val="107000"/>
                        </a:lnSpc>
                        <a:spcAft>
                          <a:spcPts val="0"/>
                        </a:spcAft>
                      </a:pPr>
                      <a:r>
                        <a:rPr lang="cs-CZ" sz="900">
                          <a:effectLst/>
                          <a:latin typeface="Arial" panose="020B0604020202020204" pitchFamily="34" charset="0"/>
                          <a:ea typeface="Times New Roman" panose="02020603050405020304" pitchFamily="18" charset="0"/>
                          <a:cs typeface="Times New Roman" panose="02020603050405020304" pitchFamily="18" charset="0"/>
                        </a:rPr>
                        <a:t>                                                                                               </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cs-CZ" sz="900">
                          <a:effectLst/>
                          <a:latin typeface="Arial" panose="020B0604020202020204" pitchFamily="34" charset="0"/>
                          <a:ea typeface="Times New Roman" panose="02020603050405020304" pitchFamily="18" charset="0"/>
                          <a:cs typeface="Times New Roman" panose="02020603050405020304" pitchFamily="18" charset="0"/>
                        </a:rPr>
                        <a:t> </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a:noFill/>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7055646"/>
                  </a:ext>
                </a:extLst>
              </a:tr>
              <a:tr h="478377">
                <a:tc>
                  <a:txBody>
                    <a:bodyPr/>
                    <a:lstStyle/>
                    <a:p>
                      <a:pPr>
                        <a:lnSpc>
                          <a:spcPct val="107000"/>
                        </a:lnSpc>
                        <a:spcAft>
                          <a:spcPts val="0"/>
                        </a:spcAft>
                      </a:pPr>
                      <a:r>
                        <a:rPr lang="cs-CZ" sz="1100" b="1">
                          <a:effectLst/>
                          <a:latin typeface="Times New Roman CE" panose="02020603050405020304" pitchFamily="18" charset="0"/>
                          <a:ea typeface="Times New Roman" panose="02020603050405020304" pitchFamily="18" charset="0"/>
                          <a:cs typeface="Times New Roman" panose="02020603050405020304" pitchFamily="18" charset="0"/>
                        </a:rPr>
                        <a:t>TRUE-FALSE QUESTIONS                                                                                            Circle the T if the statement is true, the F if it is false</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cs-CZ" sz="900">
                          <a:effectLst/>
                          <a:latin typeface="Arial" panose="020B0604020202020204" pitchFamily="34" charset="0"/>
                          <a:ea typeface="Times New Roman" panose="02020603050405020304" pitchFamily="18" charset="0"/>
                          <a:cs typeface="Times New Roman" panose="02020603050405020304" pitchFamily="18" charset="0"/>
                        </a:rPr>
                        <a:t> </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0752801"/>
                  </a:ext>
                </a:extLst>
              </a:tr>
              <a:tr h="191351">
                <a:tc>
                  <a:txBody>
                    <a:bodyPr/>
                    <a:lstStyle/>
                    <a:p>
                      <a:pPr>
                        <a:lnSpc>
                          <a:spcPct val="107000"/>
                        </a:lnSpc>
                      </a:pPr>
                      <a:endParaRPr lang="cs-CZ" sz="1000">
                        <a:effectLst/>
                        <a:latin typeface="Calibri" panose="020F0502020204030204" pitchFamily="34" charset="0"/>
                        <a:cs typeface="Times New Roman" panose="02020603050405020304" pitchFamily="18" charset="0"/>
                      </a:endParaRPr>
                    </a:p>
                  </a:txBody>
                  <a:tcPr marL="39255" marR="39255" marT="0"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nSpc>
                          <a:spcPct val="107000"/>
                        </a:lnSpc>
                      </a:pPr>
                      <a:endParaRPr lang="cs-CZ" sz="1000">
                        <a:effectLst/>
                        <a:latin typeface="Calibri" panose="020F0502020204030204" pitchFamily="34" charset="0"/>
                        <a:cs typeface="Times New Roman" panose="02020603050405020304" pitchFamily="18" charset="0"/>
                      </a:endParaRPr>
                    </a:p>
                  </a:txBody>
                  <a:tcPr marL="39255" marR="39255" marT="0" marB="0" anchor="b">
                    <a:lnL>
                      <a:noFill/>
                    </a:lnL>
                    <a:lnR>
                      <a:noFill/>
                    </a:lnR>
                    <a:lnT w="190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506720207"/>
                  </a:ext>
                </a:extLst>
              </a:tr>
              <a:tr h="382702">
                <a:tc>
                  <a:txBody>
                    <a:bodyPr/>
                    <a:lstStyle/>
                    <a:p>
                      <a:pPr>
                        <a:lnSpc>
                          <a:spcPct val="107000"/>
                        </a:lnSpc>
                        <a:spcAft>
                          <a:spcPts val="0"/>
                        </a:spcAft>
                      </a:pPr>
                      <a:r>
                        <a:rPr lang="cs-CZ" sz="900">
                          <a:effectLst/>
                          <a:latin typeface="Arial" panose="020B0604020202020204" pitchFamily="34" charset="0"/>
                          <a:ea typeface="Times New Roman" panose="02020603050405020304" pitchFamily="18" charset="0"/>
                          <a:cs typeface="Times New Roman" panose="02020603050405020304" pitchFamily="18" charset="0"/>
                        </a:rPr>
                        <a:t>A command economy is characterized by the private ownership of resources and the use of markets and prices to coordinate and direct economic activity</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a:noFill/>
                    </a:lnT>
                    <a:lnB>
                      <a:noFill/>
                    </a:lnB>
                  </a:tcPr>
                </a:tc>
                <a:tc>
                  <a:txBody>
                    <a:bodyPr/>
                    <a:lstStyle/>
                    <a:p>
                      <a:pPr>
                        <a:lnSpc>
                          <a:spcPct val="107000"/>
                        </a:lnSpc>
                        <a:spcAft>
                          <a:spcPts val="0"/>
                        </a:spcAft>
                      </a:pPr>
                      <a:r>
                        <a:rPr lang="cs-CZ" sz="900">
                          <a:effectLst/>
                          <a:latin typeface="Arial" panose="020B0604020202020204" pitchFamily="34" charset="0"/>
                          <a:ea typeface="Times New Roman" panose="02020603050405020304" pitchFamily="18" charset="0"/>
                          <a:cs typeface="Times New Roman" panose="02020603050405020304" pitchFamily="18" charset="0"/>
                        </a:rPr>
                        <a:t>T   F     1 point</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a:noFill/>
                    </a:lnT>
                    <a:lnB>
                      <a:noFill/>
                    </a:lnB>
                  </a:tcPr>
                </a:tc>
                <a:extLst>
                  <a:ext uri="{0D108BD9-81ED-4DB2-BD59-A6C34878D82A}">
                    <a16:rowId xmlns:a16="http://schemas.microsoft.com/office/drawing/2014/main" val="1526416766"/>
                  </a:ext>
                </a:extLst>
              </a:tr>
              <a:tr h="296593">
                <a:tc>
                  <a:txBody>
                    <a:bodyPr/>
                    <a:lstStyle/>
                    <a:p>
                      <a:pPr>
                        <a:lnSpc>
                          <a:spcPct val="107000"/>
                        </a:lnSpc>
                      </a:pPr>
                      <a:endParaRPr lang="cs-CZ" sz="1000">
                        <a:effectLst/>
                        <a:latin typeface="Calibri" panose="020F0502020204030204" pitchFamily="34" charset="0"/>
                        <a:cs typeface="Times New Roman" panose="02020603050405020304" pitchFamily="18" charset="0"/>
                      </a:endParaRPr>
                    </a:p>
                  </a:txBody>
                  <a:tcPr marL="39255" marR="39255" marT="0" marB="0" anchor="b">
                    <a:lnL>
                      <a:noFill/>
                    </a:lnL>
                    <a:lnR>
                      <a:noFill/>
                    </a:lnR>
                    <a:lnT>
                      <a:noFill/>
                    </a:lnT>
                    <a:lnB>
                      <a:noFill/>
                    </a:lnB>
                  </a:tcPr>
                </a:tc>
                <a:tc>
                  <a:txBody>
                    <a:bodyPr/>
                    <a:lstStyle/>
                    <a:p>
                      <a:pPr>
                        <a:lnSpc>
                          <a:spcPct val="107000"/>
                        </a:lnSpc>
                      </a:pPr>
                      <a:endParaRPr lang="cs-CZ" sz="1000">
                        <a:effectLst/>
                        <a:latin typeface="Calibri" panose="020F0502020204030204" pitchFamily="34" charset="0"/>
                        <a:cs typeface="Times New Roman" panose="02020603050405020304" pitchFamily="18" charset="0"/>
                      </a:endParaRPr>
                    </a:p>
                  </a:txBody>
                  <a:tcPr marL="39255" marR="39255" marT="0" marB="0" anchor="b">
                    <a:lnL>
                      <a:noFill/>
                    </a:lnL>
                    <a:lnR>
                      <a:noFill/>
                    </a:lnR>
                    <a:lnT>
                      <a:noFill/>
                    </a:lnT>
                    <a:lnB>
                      <a:noFill/>
                    </a:lnB>
                  </a:tcPr>
                </a:tc>
                <a:extLst>
                  <a:ext uri="{0D108BD9-81ED-4DB2-BD59-A6C34878D82A}">
                    <a16:rowId xmlns:a16="http://schemas.microsoft.com/office/drawing/2014/main" val="2336770172"/>
                  </a:ext>
                </a:extLst>
              </a:tr>
              <a:tr h="380340">
                <a:tc>
                  <a:txBody>
                    <a:bodyPr/>
                    <a:lstStyle/>
                    <a:p>
                      <a:pPr>
                        <a:lnSpc>
                          <a:spcPct val="107000"/>
                        </a:lnSpc>
                        <a:spcAft>
                          <a:spcPts val="0"/>
                        </a:spcAft>
                      </a:pPr>
                      <a:r>
                        <a:rPr lang="cs-CZ" sz="900" b="1">
                          <a:effectLst/>
                          <a:latin typeface="Times New Roman CE" panose="02020603050405020304" pitchFamily="18" charset="0"/>
                          <a:ea typeface="Times New Roman" panose="02020603050405020304" pitchFamily="18" charset="0"/>
                          <a:cs typeface="Times New Roman" panose="02020603050405020304" pitchFamily="18" charset="0"/>
                        </a:rPr>
                        <a:t>MULTIPLE CHOICE QUESTIONS</a:t>
                      </a:r>
                      <a:r>
                        <a:rPr lang="cs-CZ" sz="1100" b="1">
                          <a:effectLst/>
                          <a:latin typeface="Times New Roman CE" panose="02020603050405020304" pitchFamily="18" charset="0"/>
                          <a:ea typeface="Times New Roman" panose="02020603050405020304" pitchFamily="18" charset="0"/>
                          <a:cs typeface="Times New Roman" panose="02020603050405020304" pitchFamily="18" charset="0"/>
                        </a:rPr>
                        <a:t>. </a:t>
                      </a:r>
                      <a:r>
                        <a:rPr lang="cs-CZ" sz="1000" b="1">
                          <a:effectLst/>
                          <a:latin typeface="Times New Roman CE" panose="02020603050405020304" pitchFamily="18" charset="0"/>
                          <a:ea typeface="Times New Roman" panose="02020603050405020304" pitchFamily="18" charset="0"/>
                          <a:cs typeface="Times New Roman" panose="02020603050405020304" pitchFamily="18" charset="0"/>
                        </a:rPr>
                        <a:t>Circle the letter that corresponds to the best answer</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cs-CZ" sz="900">
                          <a:effectLst/>
                          <a:latin typeface="Arial" panose="020B0604020202020204" pitchFamily="34" charset="0"/>
                          <a:ea typeface="Times New Roman" panose="02020603050405020304" pitchFamily="18" charset="0"/>
                          <a:cs typeface="Times New Roman" panose="02020603050405020304" pitchFamily="18" charset="0"/>
                        </a:rPr>
                        <a:t> </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a:noFill/>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4397158"/>
                  </a:ext>
                </a:extLst>
              </a:tr>
              <a:tr h="956754">
                <a:tc>
                  <a:txBody>
                    <a:bodyPr/>
                    <a:lstStyle/>
                    <a:p>
                      <a:pPr>
                        <a:lnSpc>
                          <a:spcPct val="107000"/>
                        </a:lnSpc>
                        <a:spcAft>
                          <a:spcPts val="0"/>
                        </a:spcAft>
                      </a:pPr>
                      <a:r>
                        <a:rPr lang="cs-CZ" sz="900">
                          <a:effectLst/>
                          <a:latin typeface="Arial" panose="020B0604020202020204" pitchFamily="34" charset="0"/>
                          <a:ea typeface="Times New Roman" panose="02020603050405020304" pitchFamily="18" charset="0"/>
                          <a:cs typeface="Times New Roman" panose="02020603050405020304" pitchFamily="18" charset="0"/>
                        </a:rPr>
                        <a:t>The maximalization of profit tends to be the driving force in the economic decision making of                                        (a) workers     (b) consumers      (c) legislators      (d)  entrepreneurs</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r">
                        <a:lnSpc>
                          <a:spcPct val="107000"/>
                        </a:lnSpc>
                        <a:spcAft>
                          <a:spcPts val="0"/>
                        </a:spcAft>
                      </a:pPr>
                      <a:r>
                        <a:rPr lang="cs-CZ" sz="900">
                          <a:effectLst/>
                          <a:latin typeface="Arial" panose="020B0604020202020204" pitchFamily="34" charset="0"/>
                          <a:ea typeface="Times New Roman" panose="02020603050405020304" pitchFamily="18" charset="0"/>
                          <a:cs typeface="Times New Roman" panose="02020603050405020304" pitchFamily="18" charset="0"/>
                        </a:rPr>
                        <a:t>1 point</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w="190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46066496"/>
                  </a:ext>
                </a:extLst>
              </a:tr>
              <a:tr h="191351">
                <a:tc>
                  <a:txBody>
                    <a:bodyPr/>
                    <a:lstStyle/>
                    <a:p>
                      <a:pPr>
                        <a:lnSpc>
                          <a:spcPct val="107000"/>
                        </a:lnSpc>
                      </a:pPr>
                      <a:endParaRPr lang="cs-CZ" sz="1000">
                        <a:effectLst/>
                        <a:latin typeface="Calibri" panose="020F0502020204030204" pitchFamily="34" charset="0"/>
                        <a:cs typeface="Times New Roman" panose="02020603050405020304" pitchFamily="18" charset="0"/>
                      </a:endParaRPr>
                    </a:p>
                  </a:txBody>
                  <a:tcPr marL="39255" marR="39255" marT="0" marB="0" anchor="b">
                    <a:lnL>
                      <a:noFill/>
                    </a:lnL>
                    <a:lnR>
                      <a:noFill/>
                    </a:lnR>
                    <a:lnT>
                      <a:noFill/>
                    </a:lnT>
                    <a:lnB>
                      <a:noFill/>
                    </a:lnB>
                  </a:tcPr>
                </a:tc>
                <a:tc>
                  <a:txBody>
                    <a:bodyPr/>
                    <a:lstStyle/>
                    <a:p>
                      <a:pPr>
                        <a:lnSpc>
                          <a:spcPct val="107000"/>
                        </a:lnSpc>
                      </a:pPr>
                      <a:endParaRPr lang="cs-CZ" sz="1000" dirty="0">
                        <a:effectLst/>
                        <a:latin typeface="Calibri" panose="020F0502020204030204" pitchFamily="34" charset="0"/>
                        <a:cs typeface="Times New Roman" panose="02020603050405020304" pitchFamily="18" charset="0"/>
                      </a:endParaRPr>
                    </a:p>
                  </a:txBody>
                  <a:tcPr marL="39255" marR="39255" marT="0" marB="0" anchor="b">
                    <a:lnL>
                      <a:noFill/>
                    </a:lnL>
                    <a:lnR>
                      <a:noFill/>
                    </a:lnR>
                    <a:lnT>
                      <a:noFill/>
                    </a:lnT>
                    <a:lnB>
                      <a:noFill/>
                    </a:lnB>
                  </a:tcPr>
                </a:tc>
                <a:extLst>
                  <a:ext uri="{0D108BD9-81ED-4DB2-BD59-A6C34878D82A}">
                    <a16:rowId xmlns:a16="http://schemas.microsoft.com/office/drawing/2014/main" val="2751796969"/>
                  </a:ext>
                </a:extLst>
              </a:tr>
            </a:tbl>
          </a:graphicData>
        </a:graphic>
      </p:graphicFrame>
      <p:graphicFrame>
        <p:nvGraphicFramePr>
          <p:cNvPr id="9" name="Zástupný symbol pro obsah 8">
            <a:extLst>
              <a:ext uri="{FF2B5EF4-FFF2-40B4-BE49-F238E27FC236}">
                <a16:creationId xmlns:a16="http://schemas.microsoft.com/office/drawing/2014/main" id="{D9993F27-4807-41FC-AC0D-8ADEBB2F6BD3}"/>
              </a:ext>
            </a:extLst>
          </p:cNvPr>
          <p:cNvGraphicFramePr>
            <a:graphicFrameLocks noGrp="1"/>
          </p:cNvGraphicFramePr>
          <p:nvPr>
            <p:ph sz="half" idx="2"/>
            <p:extLst>
              <p:ext uri="{D42A27DB-BD31-4B8C-83A1-F6EECF244321}">
                <p14:modId xmlns:p14="http://schemas.microsoft.com/office/powerpoint/2010/main" val="41662189"/>
              </p:ext>
            </p:extLst>
          </p:nvPr>
        </p:nvGraphicFramePr>
        <p:xfrm>
          <a:off x="6172200" y="1628274"/>
          <a:ext cx="5181600" cy="4013943"/>
        </p:xfrm>
        <a:graphic>
          <a:graphicData uri="http://schemas.openxmlformats.org/drawingml/2006/table">
            <a:tbl>
              <a:tblPr firstRow="1" firstCol="1" bandRow="1"/>
              <a:tblGrid>
                <a:gridCol w="4721761">
                  <a:extLst>
                    <a:ext uri="{9D8B030D-6E8A-4147-A177-3AD203B41FA5}">
                      <a16:colId xmlns:a16="http://schemas.microsoft.com/office/drawing/2014/main" val="2856718514"/>
                    </a:ext>
                  </a:extLst>
                </a:gridCol>
                <a:gridCol w="459839">
                  <a:extLst>
                    <a:ext uri="{9D8B030D-6E8A-4147-A177-3AD203B41FA5}">
                      <a16:colId xmlns:a16="http://schemas.microsoft.com/office/drawing/2014/main" val="1507622015"/>
                    </a:ext>
                  </a:extLst>
                </a:gridCol>
              </a:tblGrid>
              <a:tr h="208609">
                <a:tc>
                  <a:txBody>
                    <a:bodyPr/>
                    <a:lstStyle/>
                    <a:p>
                      <a:pPr>
                        <a:lnSpc>
                          <a:spcPct val="107000"/>
                        </a:lnSpc>
                        <a:spcAft>
                          <a:spcPts val="0"/>
                        </a:spcAft>
                      </a:pPr>
                      <a:r>
                        <a:rPr lang="cs-CZ" sz="1100" b="1">
                          <a:effectLst/>
                          <a:latin typeface="Times New Roman" panose="02020603050405020304" pitchFamily="18" charset="0"/>
                          <a:ea typeface="Times New Roman" panose="02020603050405020304" pitchFamily="18" charset="0"/>
                          <a:cs typeface="Times New Roman" panose="02020603050405020304" pitchFamily="18" charset="0"/>
                        </a:rPr>
                        <a:t>PROBLEMS. Answer the following questions</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cs-CZ" sz="900">
                          <a:effectLst/>
                          <a:latin typeface="Arial" panose="020B0604020202020204" pitchFamily="34" charset="0"/>
                          <a:ea typeface="Times New Roman" panose="02020603050405020304" pitchFamily="18" charset="0"/>
                          <a:cs typeface="Times New Roman" panose="02020603050405020304" pitchFamily="18" charset="0"/>
                        </a:rPr>
                        <a:t> </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a:noFill/>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12970574"/>
                  </a:ext>
                </a:extLst>
              </a:tr>
              <a:tr h="823050">
                <a:tc>
                  <a:txBody>
                    <a:bodyPr/>
                    <a:lstStyle/>
                    <a:p>
                      <a:pPr>
                        <a:lnSpc>
                          <a:spcPct val="107000"/>
                        </a:lnSpc>
                        <a:spcAft>
                          <a:spcPts val="0"/>
                        </a:spcAft>
                      </a:pPr>
                      <a:r>
                        <a:rPr lang="cs-CZ" sz="900">
                          <a:effectLst/>
                          <a:latin typeface="Arial" panose="020B0604020202020204" pitchFamily="34" charset="0"/>
                          <a:ea typeface="Times New Roman" panose="02020603050405020304" pitchFamily="18" charset="0"/>
                          <a:cs typeface="Times New Roman" panose="02020603050405020304" pitchFamily="18" charset="0"/>
                        </a:rPr>
                        <a:t>Expalin three out of five pitfalls to sound economic reasoning.</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r">
                        <a:lnSpc>
                          <a:spcPct val="107000"/>
                        </a:lnSpc>
                        <a:spcAft>
                          <a:spcPts val="0"/>
                        </a:spcAft>
                      </a:pPr>
                      <a:r>
                        <a:rPr lang="cs-CZ" sz="900">
                          <a:effectLst/>
                          <a:latin typeface="Arial" panose="020B0604020202020204" pitchFamily="34" charset="0"/>
                          <a:ea typeface="Times New Roman" panose="02020603050405020304" pitchFamily="18" charset="0"/>
                          <a:cs typeface="Times New Roman" panose="02020603050405020304" pitchFamily="18" charset="0"/>
                        </a:rPr>
                        <a:t>3 points</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w="190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510250128"/>
                  </a:ext>
                </a:extLst>
              </a:tr>
              <a:tr h="275721">
                <a:tc>
                  <a:txBody>
                    <a:bodyPr/>
                    <a:lstStyle/>
                    <a:p>
                      <a:pPr>
                        <a:lnSpc>
                          <a:spcPct val="107000"/>
                        </a:lnSpc>
                        <a:spcAft>
                          <a:spcPts val="0"/>
                        </a:spcAft>
                      </a:pPr>
                      <a:r>
                        <a:rPr lang="cs-CZ" sz="900">
                          <a:effectLst/>
                          <a:latin typeface="Arial" panose="020B0604020202020204" pitchFamily="34" charset="0"/>
                          <a:ea typeface="Times New Roman" panose="02020603050405020304" pitchFamily="18" charset="0"/>
                          <a:cs typeface="Times New Roman" panose="02020603050405020304" pitchFamily="18" charset="0"/>
                        </a:rPr>
                        <a:t> </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a:noFill/>
                    </a:lnT>
                    <a:lnB w="12700" cap="flat" cmpd="sng" algn="ctr">
                      <a:solidFill>
                        <a:srgbClr val="000000"/>
                      </a:solidFill>
                      <a:prstDash val="dot"/>
                      <a:round/>
                      <a:headEnd type="none" w="med" len="med"/>
                      <a:tailEnd type="none" w="med" len="med"/>
                    </a:lnB>
                  </a:tcPr>
                </a:tc>
                <a:tc>
                  <a:txBody>
                    <a:bodyPr/>
                    <a:lstStyle/>
                    <a:p>
                      <a:pPr>
                        <a:lnSpc>
                          <a:spcPct val="107000"/>
                        </a:lnSpc>
                      </a:pPr>
                      <a:endParaRPr lang="cs-CZ" sz="1000">
                        <a:effectLst/>
                        <a:latin typeface="Calibri" panose="020F0502020204030204" pitchFamily="34" charset="0"/>
                        <a:cs typeface="Times New Roman" panose="02020603050405020304" pitchFamily="18" charset="0"/>
                      </a:endParaRPr>
                    </a:p>
                  </a:txBody>
                  <a:tcPr marL="39255" marR="39255" marT="0" marB="0" anchor="b">
                    <a:lnL>
                      <a:noFill/>
                    </a:lnL>
                    <a:lnR>
                      <a:noFill/>
                    </a:lnR>
                    <a:lnT>
                      <a:noFill/>
                    </a:lnT>
                    <a:lnB>
                      <a:noFill/>
                    </a:lnB>
                  </a:tcPr>
                </a:tc>
                <a:extLst>
                  <a:ext uri="{0D108BD9-81ED-4DB2-BD59-A6C34878D82A}">
                    <a16:rowId xmlns:a16="http://schemas.microsoft.com/office/drawing/2014/main" val="1157832196"/>
                  </a:ext>
                </a:extLst>
              </a:tr>
              <a:tr h="275721">
                <a:tc>
                  <a:txBody>
                    <a:bodyPr/>
                    <a:lstStyle/>
                    <a:p>
                      <a:pPr>
                        <a:lnSpc>
                          <a:spcPct val="107000"/>
                        </a:lnSpc>
                        <a:spcAft>
                          <a:spcPts val="0"/>
                        </a:spcAft>
                      </a:pPr>
                      <a:r>
                        <a:rPr lang="cs-CZ" sz="900">
                          <a:effectLst/>
                          <a:latin typeface="Arial" panose="020B0604020202020204" pitchFamily="34" charset="0"/>
                          <a:ea typeface="Times New Roman" panose="02020603050405020304" pitchFamily="18" charset="0"/>
                          <a:cs typeface="Times New Roman" panose="02020603050405020304" pitchFamily="18" charset="0"/>
                        </a:rPr>
                        <a:t> </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nSpc>
                          <a:spcPct val="107000"/>
                        </a:lnSpc>
                      </a:pPr>
                      <a:endParaRPr lang="cs-CZ" sz="1000">
                        <a:effectLst/>
                        <a:latin typeface="Calibri" panose="020F0502020204030204" pitchFamily="34" charset="0"/>
                        <a:cs typeface="Times New Roman" panose="02020603050405020304" pitchFamily="18" charset="0"/>
                      </a:endParaRPr>
                    </a:p>
                  </a:txBody>
                  <a:tcPr marL="39255" marR="39255" marT="0" marB="0" anchor="b">
                    <a:lnL>
                      <a:noFill/>
                    </a:lnL>
                    <a:lnR>
                      <a:noFill/>
                    </a:lnR>
                    <a:lnT>
                      <a:noFill/>
                    </a:lnT>
                    <a:lnB>
                      <a:noFill/>
                    </a:lnB>
                  </a:tcPr>
                </a:tc>
                <a:extLst>
                  <a:ext uri="{0D108BD9-81ED-4DB2-BD59-A6C34878D82A}">
                    <a16:rowId xmlns:a16="http://schemas.microsoft.com/office/drawing/2014/main" val="3325970576"/>
                  </a:ext>
                </a:extLst>
              </a:tr>
              <a:tr h="275721">
                <a:tc>
                  <a:txBody>
                    <a:bodyPr/>
                    <a:lstStyle/>
                    <a:p>
                      <a:pPr>
                        <a:lnSpc>
                          <a:spcPct val="107000"/>
                        </a:lnSpc>
                        <a:spcAft>
                          <a:spcPts val="0"/>
                        </a:spcAft>
                      </a:pPr>
                      <a:r>
                        <a:rPr lang="cs-CZ" sz="900">
                          <a:effectLst/>
                          <a:latin typeface="Arial" panose="020B0604020202020204" pitchFamily="34" charset="0"/>
                          <a:ea typeface="Times New Roman" panose="02020603050405020304" pitchFamily="18" charset="0"/>
                          <a:cs typeface="Times New Roman" panose="02020603050405020304" pitchFamily="18" charset="0"/>
                        </a:rPr>
                        <a:t> </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nSpc>
                          <a:spcPct val="107000"/>
                        </a:lnSpc>
                      </a:pPr>
                      <a:endParaRPr lang="cs-CZ" sz="1000">
                        <a:effectLst/>
                        <a:latin typeface="Calibri" panose="020F0502020204030204" pitchFamily="34" charset="0"/>
                        <a:cs typeface="Times New Roman" panose="02020603050405020304" pitchFamily="18" charset="0"/>
                      </a:endParaRPr>
                    </a:p>
                  </a:txBody>
                  <a:tcPr marL="39255" marR="39255" marT="0" marB="0" anchor="b">
                    <a:lnL>
                      <a:noFill/>
                    </a:lnL>
                    <a:lnR>
                      <a:noFill/>
                    </a:lnR>
                    <a:lnT>
                      <a:noFill/>
                    </a:lnT>
                    <a:lnB>
                      <a:noFill/>
                    </a:lnB>
                  </a:tcPr>
                </a:tc>
                <a:extLst>
                  <a:ext uri="{0D108BD9-81ED-4DB2-BD59-A6C34878D82A}">
                    <a16:rowId xmlns:a16="http://schemas.microsoft.com/office/drawing/2014/main" val="1831980926"/>
                  </a:ext>
                </a:extLst>
              </a:tr>
              <a:tr h="275721">
                <a:tc>
                  <a:txBody>
                    <a:bodyPr/>
                    <a:lstStyle/>
                    <a:p>
                      <a:pPr>
                        <a:lnSpc>
                          <a:spcPct val="107000"/>
                        </a:lnSpc>
                        <a:spcAft>
                          <a:spcPts val="0"/>
                        </a:spcAft>
                      </a:pPr>
                      <a:r>
                        <a:rPr lang="cs-CZ" sz="900">
                          <a:effectLst/>
                          <a:latin typeface="Arial" panose="020B0604020202020204" pitchFamily="34" charset="0"/>
                          <a:ea typeface="Times New Roman" panose="02020603050405020304" pitchFamily="18" charset="0"/>
                          <a:cs typeface="Times New Roman" panose="02020603050405020304" pitchFamily="18" charset="0"/>
                        </a:rPr>
                        <a:t> </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nSpc>
                          <a:spcPct val="107000"/>
                        </a:lnSpc>
                      </a:pPr>
                      <a:endParaRPr lang="cs-CZ" sz="1000">
                        <a:effectLst/>
                        <a:latin typeface="Calibri" panose="020F0502020204030204" pitchFamily="34" charset="0"/>
                        <a:cs typeface="Times New Roman" panose="02020603050405020304" pitchFamily="18" charset="0"/>
                      </a:endParaRPr>
                    </a:p>
                  </a:txBody>
                  <a:tcPr marL="39255" marR="39255" marT="0" marB="0" anchor="b">
                    <a:lnL>
                      <a:noFill/>
                    </a:lnL>
                    <a:lnR>
                      <a:noFill/>
                    </a:lnR>
                    <a:lnT>
                      <a:noFill/>
                    </a:lnT>
                    <a:lnB>
                      <a:noFill/>
                    </a:lnB>
                  </a:tcPr>
                </a:tc>
                <a:extLst>
                  <a:ext uri="{0D108BD9-81ED-4DB2-BD59-A6C34878D82A}">
                    <a16:rowId xmlns:a16="http://schemas.microsoft.com/office/drawing/2014/main" val="3000912203"/>
                  </a:ext>
                </a:extLst>
              </a:tr>
              <a:tr h="208609">
                <a:tc>
                  <a:txBody>
                    <a:bodyPr/>
                    <a:lstStyle/>
                    <a:p>
                      <a:pPr>
                        <a:lnSpc>
                          <a:spcPct val="107000"/>
                        </a:lnSpc>
                        <a:spcAft>
                          <a:spcPts val="0"/>
                        </a:spcAft>
                      </a:pPr>
                      <a:r>
                        <a:rPr lang="cs-CZ" sz="1100" b="1">
                          <a:effectLst/>
                          <a:latin typeface="Times New Roman CE" panose="02020603050405020304" pitchFamily="18" charset="0"/>
                          <a:ea typeface="Times New Roman" panose="02020603050405020304" pitchFamily="18" charset="0"/>
                          <a:cs typeface="Times New Roman" panose="02020603050405020304" pitchFamily="18" charset="0"/>
                        </a:rPr>
                        <a:t>SHORT ANSWER AND ESSAY QUESTIONS</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w="1270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cs-CZ" sz="900">
                          <a:effectLst/>
                          <a:latin typeface="Arial" panose="020B0604020202020204" pitchFamily="34" charset="0"/>
                          <a:ea typeface="Times New Roman" panose="02020603050405020304" pitchFamily="18" charset="0"/>
                          <a:cs typeface="Times New Roman" panose="02020603050405020304" pitchFamily="18" charset="0"/>
                        </a:rPr>
                        <a:t> </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nchor="b">
                    <a:lnL>
                      <a:noFill/>
                    </a:lnL>
                    <a:lnR>
                      <a:noFill/>
                    </a:lnR>
                    <a:lnT>
                      <a:noFill/>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1564319"/>
                  </a:ext>
                </a:extLst>
              </a:tr>
              <a:tr h="205763">
                <a:tc>
                  <a:txBody>
                    <a:bodyPr/>
                    <a:lstStyle/>
                    <a:p>
                      <a:pPr>
                        <a:lnSpc>
                          <a:spcPct val="107000"/>
                        </a:lnSpc>
                      </a:pPr>
                      <a:endParaRPr lang="cs-CZ" sz="1000">
                        <a:effectLst/>
                        <a:latin typeface="Calibri" panose="020F0502020204030204" pitchFamily="34" charset="0"/>
                        <a:cs typeface="Times New Roman" panose="02020603050405020304" pitchFamily="18" charset="0"/>
                      </a:endParaRPr>
                    </a:p>
                  </a:txBody>
                  <a:tcPr marL="39255" marR="39255" marT="0"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nSpc>
                          <a:spcPct val="107000"/>
                        </a:lnSpc>
                      </a:pPr>
                      <a:endParaRPr lang="cs-CZ" sz="1000">
                        <a:effectLst/>
                        <a:latin typeface="Calibri" panose="020F0502020204030204" pitchFamily="34" charset="0"/>
                        <a:cs typeface="Times New Roman" panose="02020603050405020304" pitchFamily="18" charset="0"/>
                      </a:endParaRPr>
                    </a:p>
                  </a:txBody>
                  <a:tcPr marL="39255" marR="39255" marT="0" marB="0" anchor="b">
                    <a:lnL>
                      <a:noFill/>
                    </a:lnL>
                    <a:lnR>
                      <a:noFill/>
                    </a:lnR>
                    <a:lnT w="190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39096236"/>
                  </a:ext>
                </a:extLst>
              </a:tr>
              <a:tr h="1465028">
                <a:tc>
                  <a:txBody>
                    <a:bodyPr/>
                    <a:lstStyle/>
                    <a:p>
                      <a:pPr>
                        <a:lnSpc>
                          <a:spcPct val="107000"/>
                        </a:lnSpc>
                        <a:spcAft>
                          <a:spcPts val="0"/>
                        </a:spcAft>
                      </a:pPr>
                      <a:r>
                        <a:rPr lang="cs-CZ" sz="900">
                          <a:effectLst/>
                          <a:latin typeface="Arial" panose="020B0604020202020204" pitchFamily="34" charset="0"/>
                          <a:ea typeface="Times New Roman" panose="02020603050405020304" pitchFamily="18" charset="0"/>
                          <a:cs typeface="Times New Roman" panose="02020603050405020304" pitchFamily="18" charset="0"/>
                        </a:rPr>
                        <a:t>What are externalities? Give examples of positive externalities and negative externalities.</a:t>
                      </a:r>
                      <a:endParaRPr lang="cs-CZ" sz="100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lnL>
                      <a:noFill/>
                    </a:lnL>
                    <a:lnR>
                      <a:noFill/>
                    </a:lnR>
                    <a:lnT>
                      <a:noFill/>
                    </a:lnT>
                    <a:lnB>
                      <a:noFill/>
                    </a:lnB>
                  </a:tcPr>
                </a:tc>
                <a:tc>
                  <a:txBody>
                    <a:bodyPr/>
                    <a:lstStyle/>
                    <a:p>
                      <a:pPr>
                        <a:lnSpc>
                          <a:spcPct val="107000"/>
                        </a:lnSpc>
                        <a:spcAft>
                          <a:spcPts val="0"/>
                        </a:spcAft>
                      </a:pPr>
                      <a:r>
                        <a:rPr lang="cs-CZ" sz="900" dirty="0">
                          <a:effectLst/>
                          <a:latin typeface="Arial" panose="020B0604020202020204" pitchFamily="34" charset="0"/>
                          <a:ea typeface="Times New Roman" panose="02020603050405020304" pitchFamily="18" charset="0"/>
                          <a:cs typeface="Times New Roman" panose="02020603050405020304" pitchFamily="18" charset="0"/>
                        </a:rPr>
                        <a:t>3 </a:t>
                      </a:r>
                      <a:r>
                        <a:rPr lang="cs-CZ" sz="900" dirty="0" err="1">
                          <a:effectLst/>
                          <a:latin typeface="Arial" panose="020B0604020202020204" pitchFamily="34" charset="0"/>
                          <a:ea typeface="Times New Roman" panose="02020603050405020304" pitchFamily="18" charset="0"/>
                          <a:cs typeface="Times New Roman" panose="02020603050405020304" pitchFamily="18" charset="0"/>
                        </a:rPr>
                        <a:t>points</a:t>
                      </a:r>
                      <a:endParaRPr lang="cs-CZ"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9255" marR="39255" marT="0" marB="0">
                    <a:lnL>
                      <a:noFill/>
                    </a:lnL>
                    <a:lnR>
                      <a:noFill/>
                    </a:lnR>
                    <a:lnT>
                      <a:noFill/>
                    </a:lnT>
                    <a:lnB>
                      <a:noFill/>
                    </a:lnB>
                  </a:tcPr>
                </a:tc>
                <a:extLst>
                  <a:ext uri="{0D108BD9-81ED-4DB2-BD59-A6C34878D82A}">
                    <a16:rowId xmlns:a16="http://schemas.microsoft.com/office/drawing/2014/main" val="3097225634"/>
                  </a:ext>
                </a:extLst>
              </a:tr>
            </a:tbl>
          </a:graphicData>
        </a:graphic>
      </p:graphicFrame>
    </p:spTree>
    <p:extLst>
      <p:ext uri="{BB962C8B-B14F-4D97-AF65-F5344CB8AC3E}">
        <p14:creationId xmlns:p14="http://schemas.microsoft.com/office/powerpoint/2010/main" val="3180748967"/>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451</Words>
  <Application>Microsoft Office PowerPoint</Application>
  <PresentationFormat>Širokoúhlá obrazovka</PresentationFormat>
  <Paragraphs>56</Paragraphs>
  <Slides>7</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7</vt:i4>
      </vt:variant>
    </vt:vector>
  </HeadingPairs>
  <TitlesOfParts>
    <vt:vector size="14" baseType="lpstr">
      <vt:lpstr>Arial</vt:lpstr>
      <vt:lpstr>Arial CE</vt:lpstr>
      <vt:lpstr>Calibri</vt:lpstr>
      <vt:lpstr>Calibri Light</vt:lpstr>
      <vt:lpstr>Times New Roman</vt:lpstr>
      <vt:lpstr>Times New Roman CE</vt:lpstr>
      <vt:lpstr>Motiv Office</vt:lpstr>
      <vt:lpstr>0. Introduction to Economics Structure of the course and information about the exam</vt:lpstr>
      <vt:lpstr>Syllabus </vt:lpstr>
      <vt:lpstr>Textbook</vt:lpstr>
      <vt:lpstr>Prezentace aplikace PowerPoint</vt:lpstr>
      <vt:lpstr>Required reading</vt:lpstr>
      <vt:lpstr>Requirements to get the credits for the course </vt:lpstr>
      <vt:lpstr>The exam, types of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 Introduction to Economics Structure of the course and information about the exam</dc:title>
  <dc:creator>Čábelková Inna</dc:creator>
  <cp:lastModifiedBy>Čábelková Inna</cp:lastModifiedBy>
  <cp:revision>13</cp:revision>
  <dcterms:created xsi:type="dcterms:W3CDTF">2020-10-01T12:54:44Z</dcterms:created>
  <dcterms:modified xsi:type="dcterms:W3CDTF">2021-10-01T14:04:42Z</dcterms:modified>
</cp:coreProperties>
</file>