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6" r:id="rId6"/>
    <p:sldId id="267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0A1D-8C01-412E-94CE-520C70655FC8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FF558-8B09-4A01-9B9B-DD89DA72678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59479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0A1D-8C01-412E-94CE-520C70655FC8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FF558-8B09-4A01-9B9B-DD89DA72678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91825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0A1D-8C01-412E-94CE-520C70655FC8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FF558-8B09-4A01-9B9B-DD89DA72678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3899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0A1D-8C01-412E-94CE-520C70655FC8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FF558-8B09-4A01-9B9B-DD89DA72678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38175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0A1D-8C01-412E-94CE-520C70655FC8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FF558-8B09-4A01-9B9B-DD89DA72678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9907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0A1D-8C01-412E-94CE-520C70655FC8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FF558-8B09-4A01-9B9B-DD89DA72678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5244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0A1D-8C01-412E-94CE-520C70655FC8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FF558-8B09-4A01-9B9B-DD89DA72678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3642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0A1D-8C01-412E-94CE-520C70655FC8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FF558-8B09-4A01-9B9B-DD89DA72678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06349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0A1D-8C01-412E-94CE-520C70655FC8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FF558-8B09-4A01-9B9B-DD89DA72678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0802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0A1D-8C01-412E-94CE-520C70655FC8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FF558-8B09-4A01-9B9B-DD89DA72678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12569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0A1D-8C01-412E-94CE-520C70655FC8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FF558-8B09-4A01-9B9B-DD89DA72678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99462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C0A1D-8C01-412E-94CE-520C70655FC8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FF558-8B09-4A01-9B9B-DD89DA72678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5988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5409"/>
          </a:xfrm>
        </p:spPr>
        <p:txBody>
          <a:bodyPr/>
          <a:lstStyle/>
          <a:p>
            <a:r>
              <a:rPr lang="sl-SI" dirty="0" smtClean="0"/>
              <a:t>Skloni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pPr marL="0" indent="0">
              <a:buNone/>
            </a:pPr>
            <a:endParaRPr lang="sl-SI" sz="2000" dirty="0" smtClean="0">
              <a:latin typeface="+mj-lt"/>
            </a:endParaRPr>
          </a:p>
          <a:p>
            <a:pPr marL="0" indent="0">
              <a:buNone/>
            </a:pPr>
            <a:r>
              <a:rPr lang="sl-SI" sz="2400" b="1" dirty="0" smtClean="0">
                <a:solidFill>
                  <a:schemeClr val="accent2"/>
                </a:solidFill>
                <a:latin typeface="+mj-lt"/>
              </a:rPr>
              <a:t>ZAIMKI: </a:t>
            </a:r>
            <a:r>
              <a:rPr lang="sl-SI" sz="2400" dirty="0" smtClean="0">
                <a:latin typeface="+mj-lt"/>
              </a:rPr>
              <a:t>	Ni mo</a:t>
            </a:r>
            <a:r>
              <a:rPr lang="sl-SI" sz="2400" b="1" dirty="0" smtClean="0">
                <a:solidFill>
                  <a:schemeClr val="accent6"/>
                </a:solidFill>
                <a:latin typeface="+mj-lt"/>
              </a:rPr>
              <a:t>je</a:t>
            </a:r>
            <a:r>
              <a:rPr lang="sl-SI" sz="2400" dirty="0" smtClean="0">
                <a:latin typeface="+mj-lt"/>
              </a:rPr>
              <a:t> prijateljice. </a:t>
            </a:r>
            <a:r>
              <a:rPr lang="sl-SI" sz="2400" dirty="0" smtClean="0">
                <a:latin typeface="+mj-lt"/>
                <a:sym typeface="Wingdings" panose="05000000000000000000" pitchFamily="2" charset="2"/>
              </a:rPr>
              <a:t> Ni </a:t>
            </a:r>
            <a:r>
              <a:rPr lang="sl-SI" sz="2400" b="1" dirty="0" smtClean="0">
                <a:solidFill>
                  <a:schemeClr val="accent6"/>
                </a:solidFill>
                <a:latin typeface="+mj-lt"/>
                <a:sym typeface="Wingdings" panose="05000000000000000000" pitchFamily="2" charset="2"/>
              </a:rPr>
              <a:t>je.  nje</a:t>
            </a:r>
          </a:p>
          <a:p>
            <a:pPr marL="0" indent="0">
              <a:buNone/>
            </a:pPr>
            <a:r>
              <a:rPr lang="sl-SI" sz="2400" dirty="0" smtClean="0">
                <a:latin typeface="+mj-lt"/>
                <a:sym typeface="Wingdings" panose="05000000000000000000" pitchFamily="2" charset="2"/>
              </a:rPr>
              <a:t>		Ni moje</a:t>
            </a:r>
            <a:r>
              <a:rPr lang="sl-SI" sz="2400" b="1" dirty="0" smtClean="0">
                <a:solidFill>
                  <a:schemeClr val="accent6"/>
                </a:solidFill>
                <a:latin typeface="+mj-lt"/>
                <a:sym typeface="Wingdings" panose="05000000000000000000" pitchFamily="2" charset="2"/>
              </a:rPr>
              <a:t>ga</a:t>
            </a:r>
            <a:r>
              <a:rPr lang="sl-SI" sz="2400" dirty="0" smtClean="0">
                <a:solidFill>
                  <a:schemeClr val="accent6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sl-SI" sz="2400" dirty="0" smtClean="0">
                <a:latin typeface="+mj-lt"/>
                <a:sym typeface="Wingdings" panose="05000000000000000000" pitchFamily="2" charset="2"/>
              </a:rPr>
              <a:t>prijatelja.  Ni </a:t>
            </a:r>
            <a:r>
              <a:rPr lang="sl-SI" sz="2400" b="1" dirty="0" smtClean="0">
                <a:solidFill>
                  <a:schemeClr val="accent6"/>
                </a:solidFill>
                <a:latin typeface="+mj-lt"/>
                <a:sym typeface="Wingdings" panose="05000000000000000000" pitchFamily="2" charset="2"/>
              </a:rPr>
              <a:t>ga.  njega</a:t>
            </a:r>
          </a:p>
          <a:p>
            <a:pPr marL="0" indent="0">
              <a:buNone/>
            </a:pPr>
            <a:r>
              <a:rPr lang="sl-SI" sz="2400" dirty="0" smtClean="0">
                <a:latin typeface="+mj-lt"/>
                <a:sym typeface="Wingdings" panose="05000000000000000000" pitchFamily="2" charset="2"/>
              </a:rPr>
              <a:t>		Ni m</a:t>
            </a:r>
            <a:r>
              <a:rPr lang="sl-SI" sz="2400" dirty="0" smtClean="0">
                <a:latin typeface="+mj-lt"/>
              </a:rPr>
              <a:t>o</a:t>
            </a:r>
            <a:r>
              <a:rPr lang="sl-SI" sz="2400" b="1" dirty="0" smtClean="0">
                <a:solidFill>
                  <a:schemeClr val="accent6"/>
                </a:solidFill>
                <a:latin typeface="+mj-lt"/>
              </a:rPr>
              <a:t>jih</a:t>
            </a:r>
            <a:r>
              <a:rPr lang="sl-SI" sz="2400" dirty="0" smtClean="0">
                <a:latin typeface="+mj-lt"/>
              </a:rPr>
              <a:t> prijateljic. </a:t>
            </a:r>
            <a:r>
              <a:rPr lang="sl-SI" sz="2400" dirty="0" smtClean="0">
                <a:latin typeface="+mj-lt"/>
                <a:sym typeface="Wingdings" panose="05000000000000000000" pitchFamily="2" charset="2"/>
              </a:rPr>
              <a:t> Ni </a:t>
            </a:r>
            <a:r>
              <a:rPr lang="sl-SI" sz="2400" b="1" dirty="0" smtClean="0">
                <a:solidFill>
                  <a:schemeClr val="accent6"/>
                </a:solidFill>
                <a:latin typeface="+mj-lt"/>
                <a:sym typeface="Wingdings" panose="05000000000000000000" pitchFamily="2" charset="2"/>
              </a:rPr>
              <a:t>jih.  njih</a:t>
            </a:r>
            <a:endParaRPr lang="sl-SI" sz="2400" b="1" dirty="0">
              <a:solidFill>
                <a:schemeClr val="accent6"/>
              </a:solidFill>
              <a:latin typeface="+mj-lt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653" y="1328316"/>
            <a:ext cx="9839068" cy="329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86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Predlog </a:t>
            </a:r>
            <a:r>
              <a:rPr lang="sl-SI" b="1" i="1" dirty="0" smtClean="0"/>
              <a:t>na</a:t>
            </a:r>
            <a:r>
              <a:rPr lang="sl-SI" dirty="0" smtClean="0"/>
              <a:t> ali </a:t>
            </a:r>
            <a:r>
              <a:rPr lang="sl-SI" b="1" i="1" dirty="0" smtClean="0"/>
              <a:t>v</a:t>
            </a:r>
            <a:r>
              <a:rPr lang="sl-SI" dirty="0" smtClean="0"/>
              <a:t> – raba.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472664"/>
            <a:ext cx="10515600" cy="497626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l-SI" u="sng" dirty="0" smtClean="0">
                <a:solidFill>
                  <a:schemeClr val="accent5"/>
                </a:solidFill>
              </a:rPr>
              <a:t>Predlog  </a:t>
            </a:r>
            <a:r>
              <a:rPr lang="sl-SI" b="1" u="sng" dirty="0">
                <a:solidFill>
                  <a:schemeClr val="accent5"/>
                </a:solidFill>
              </a:rPr>
              <a:t>V</a:t>
            </a:r>
            <a:r>
              <a:rPr lang="sl-SI" u="sng" dirty="0">
                <a:solidFill>
                  <a:schemeClr val="accent5"/>
                </a:solidFill>
              </a:rPr>
              <a:t> uporabljamo:</a:t>
            </a:r>
          </a:p>
          <a:p>
            <a:pPr lvl="0"/>
            <a:r>
              <a:rPr lang="sl-SI" dirty="0"/>
              <a:t>država*, kontinent*, mesto*, zgradba/institucija*, prostor*; </a:t>
            </a:r>
            <a:r>
              <a:rPr lang="sl-SI" i="1" dirty="0"/>
              <a:t>v hribe/v gore</a:t>
            </a:r>
            <a:r>
              <a:rPr lang="sl-SI" dirty="0"/>
              <a:t> (!)</a:t>
            </a:r>
          </a:p>
          <a:p>
            <a:pPr marL="0" indent="0">
              <a:buNone/>
            </a:pPr>
            <a:r>
              <a:rPr lang="sl-SI" u="sng" dirty="0" smtClean="0">
                <a:solidFill>
                  <a:schemeClr val="accent5"/>
                </a:solidFill>
              </a:rPr>
              <a:t>Predlog </a:t>
            </a:r>
            <a:r>
              <a:rPr lang="sl-SI" b="1" u="sng" dirty="0">
                <a:solidFill>
                  <a:schemeClr val="accent5"/>
                </a:solidFill>
              </a:rPr>
              <a:t>NA</a:t>
            </a:r>
            <a:r>
              <a:rPr lang="sl-SI" u="sng" dirty="0">
                <a:solidFill>
                  <a:schemeClr val="accent5"/>
                </a:solidFill>
              </a:rPr>
              <a:t> uporabljamo:</a:t>
            </a:r>
          </a:p>
          <a:p>
            <a:pPr lvl="0"/>
            <a:r>
              <a:rPr lang="sl-SI" dirty="0"/>
              <a:t>površina (</a:t>
            </a:r>
            <a:r>
              <a:rPr lang="sl-SI" i="1" dirty="0"/>
              <a:t>stol, miza, trg, letališče, igrišče, vrt …)</a:t>
            </a:r>
            <a:endParaRPr lang="sl-SI" dirty="0"/>
          </a:p>
          <a:p>
            <a:pPr lvl="0"/>
            <a:r>
              <a:rPr lang="sl-SI" dirty="0"/>
              <a:t>otok (</a:t>
            </a:r>
            <a:r>
              <a:rPr lang="sl-SI" i="1" dirty="0"/>
              <a:t>Irska, Kreta, Krf, Karibi …)</a:t>
            </a:r>
            <a:endParaRPr lang="sl-SI" dirty="0"/>
          </a:p>
          <a:p>
            <a:pPr lvl="0"/>
            <a:r>
              <a:rPr lang="sl-SI" dirty="0"/>
              <a:t>če gremo gor </a:t>
            </a:r>
            <a:r>
              <a:rPr lang="sl-SI" b="1" dirty="0"/>
              <a:t>↗</a:t>
            </a:r>
            <a:r>
              <a:rPr lang="sl-SI" dirty="0"/>
              <a:t> (</a:t>
            </a:r>
            <a:r>
              <a:rPr lang="sl-SI" i="1" dirty="0"/>
              <a:t>gora, hrib, stolp …)</a:t>
            </a:r>
            <a:endParaRPr lang="sl-SI" dirty="0"/>
          </a:p>
          <a:p>
            <a:pPr lvl="0"/>
            <a:r>
              <a:rPr lang="sl-SI" dirty="0"/>
              <a:t>dogodek (</a:t>
            </a:r>
            <a:r>
              <a:rPr lang="sl-SI" i="1" dirty="0"/>
              <a:t>koncert, razstava, predstava, operacija, ples, pivo, kava, izpit, kosilo …)</a:t>
            </a:r>
            <a:endParaRPr lang="sl-SI" dirty="0"/>
          </a:p>
          <a:p>
            <a:pPr lvl="0"/>
            <a:r>
              <a:rPr lang="sl-SI" dirty="0"/>
              <a:t>*nekatere zgradbe/institucije (</a:t>
            </a:r>
            <a:r>
              <a:rPr lang="sl-SI" i="1" dirty="0"/>
              <a:t>fakulteta, univerza, gimnazija, pošta, banka, veleposlaništvo</a:t>
            </a:r>
            <a:r>
              <a:rPr lang="sl-SI" dirty="0"/>
              <a:t>)</a:t>
            </a:r>
          </a:p>
          <a:p>
            <a:pPr lvl="0"/>
            <a:r>
              <a:rPr lang="sl-SI" dirty="0"/>
              <a:t>*nekateri prostori v hiši (</a:t>
            </a:r>
            <a:r>
              <a:rPr lang="sl-SI" i="1" dirty="0"/>
              <a:t>hodnik, stranišče, balkon, terasa</a:t>
            </a:r>
            <a:r>
              <a:rPr lang="sl-SI" dirty="0"/>
              <a:t>)</a:t>
            </a:r>
          </a:p>
          <a:p>
            <a:pPr lvl="0"/>
            <a:r>
              <a:rPr lang="sl-SI" dirty="0"/>
              <a:t>*nekatera mesta (Dunaj, Bled)</a:t>
            </a:r>
          </a:p>
          <a:p>
            <a:pPr lvl="0"/>
            <a:r>
              <a:rPr lang="sl-SI" dirty="0"/>
              <a:t>*države na -</a:t>
            </a:r>
            <a:r>
              <a:rPr lang="sl-SI" dirty="0" err="1"/>
              <a:t>ska</a:t>
            </a:r>
            <a:r>
              <a:rPr lang="sl-SI" dirty="0"/>
              <a:t>/-</a:t>
            </a:r>
            <a:r>
              <a:rPr lang="sl-SI" dirty="0" err="1"/>
              <a:t>ška</a:t>
            </a:r>
            <a:r>
              <a:rPr lang="sl-SI" dirty="0"/>
              <a:t> (</a:t>
            </a:r>
            <a:r>
              <a:rPr lang="sl-SI" i="1" dirty="0"/>
              <a:t>Slovaška, Češka, Irska, Finska, Hrvaška, Japonska, Kitajska</a:t>
            </a:r>
            <a:r>
              <a:rPr lang="sl-SI" dirty="0"/>
              <a:t>)</a:t>
            </a:r>
          </a:p>
          <a:p>
            <a:pPr lvl="0"/>
            <a:r>
              <a:rPr lang="sl-SI" dirty="0"/>
              <a:t>*</a:t>
            </a:r>
            <a:r>
              <a:rPr lang="sl-SI" i="1" dirty="0"/>
              <a:t>Antarktika</a:t>
            </a:r>
            <a:endParaRPr lang="sl-SI" dirty="0"/>
          </a:p>
          <a:p>
            <a:pPr lvl="0"/>
            <a:r>
              <a:rPr lang="sl-SI" dirty="0"/>
              <a:t>del </a:t>
            </a:r>
            <a:r>
              <a:rPr lang="sl-SI" dirty="0" smtClean="0"/>
              <a:t>države (pokrajina) </a:t>
            </a:r>
            <a:r>
              <a:rPr lang="sl-SI" dirty="0"/>
              <a:t>na -</a:t>
            </a:r>
            <a:r>
              <a:rPr lang="sl-SI" dirty="0" err="1"/>
              <a:t>ska</a:t>
            </a:r>
            <a:r>
              <a:rPr lang="sl-SI" dirty="0"/>
              <a:t>/-</a:t>
            </a:r>
            <a:r>
              <a:rPr lang="sl-SI" dirty="0" err="1"/>
              <a:t>ška</a:t>
            </a:r>
            <a:r>
              <a:rPr lang="sl-SI" dirty="0"/>
              <a:t> (</a:t>
            </a:r>
            <a:r>
              <a:rPr lang="sl-SI" i="1" dirty="0"/>
              <a:t>Moravska, Dolenjska, Gorenjska, Primorska</a:t>
            </a:r>
            <a:r>
              <a:rPr lang="sl-SI" dirty="0"/>
              <a:t>)</a:t>
            </a:r>
          </a:p>
          <a:p>
            <a:pPr lvl="0"/>
            <a:r>
              <a:rPr lang="sl-SI" dirty="0"/>
              <a:t>transport (</a:t>
            </a:r>
            <a:r>
              <a:rPr lang="sl-SI" i="1" dirty="0"/>
              <a:t>vlak, avtobus, tramvaj, metro, letalo</a:t>
            </a:r>
            <a:r>
              <a:rPr lang="sl-SI" dirty="0" smtClean="0"/>
              <a:t>)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7067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.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5578664"/>
            <a:ext cx="10515600" cy="516623"/>
          </a:xfrm>
        </p:spPr>
        <p:txBody>
          <a:bodyPr/>
          <a:lstStyle/>
          <a:p>
            <a:r>
              <a:rPr lang="sl-SI" dirty="0" smtClean="0"/>
              <a:t>Gremo naprej, str. 35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4349878" y="539015"/>
            <a:ext cx="7515604" cy="519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35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.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5563402"/>
            <a:ext cx="10515600" cy="526248"/>
          </a:xfrm>
        </p:spPr>
        <p:txBody>
          <a:bodyPr/>
          <a:lstStyle/>
          <a:p>
            <a:r>
              <a:rPr lang="sl-SI" dirty="0" smtClean="0"/>
              <a:t>Gremo naprej, str. 35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704699" y="73801"/>
            <a:ext cx="8526254" cy="540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20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964" y="104280"/>
            <a:ext cx="5440354" cy="671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82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.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5621154"/>
            <a:ext cx="10515600" cy="468496"/>
          </a:xfrm>
        </p:spPr>
        <p:txBody>
          <a:bodyPr/>
          <a:lstStyle/>
          <a:p>
            <a:r>
              <a:rPr lang="sl-SI" dirty="0" smtClean="0"/>
              <a:t>Gremo naprej, str. 86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7" r="17614"/>
          <a:stretch/>
        </p:blipFill>
        <p:spPr>
          <a:xfrm rot="5400000">
            <a:off x="5564158" y="833504"/>
            <a:ext cx="6237170" cy="518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29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201</Words>
  <Application>Microsoft Office PowerPoint</Application>
  <PresentationFormat>Širokozaslonsko</PresentationFormat>
  <Paragraphs>31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Officeova tema</vt:lpstr>
      <vt:lpstr>Skloni</vt:lpstr>
      <vt:lpstr>Predlog na ali v – raba.</vt:lpstr>
      <vt:lpstr>.</vt:lpstr>
      <vt:lpstr>.</vt:lpstr>
      <vt:lpstr>PowerPointova predstavitev</vt:lpstr>
      <vt:lpstr>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Skloni</dc:title>
  <dc:creator>Magda Lojk</dc:creator>
  <cp:lastModifiedBy>Magda Lojk</cp:lastModifiedBy>
  <cp:revision>10</cp:revision>
  <dcterms:created xsi:type="dcterms:W3CDTF">2020-03-24T21:57:24Z</dcterms:created>
  <dcterms:modified xsi:type="dcterms:W3CDTF">2020-04-01T07:54:03Z</dcterms:modified>
</cp:coreProperties>
</file>