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56" r:id="rId3"/>
    <p:sldId id="259" r:id="rId4"/>
    <p:sldId id="260" r:id="rId5"/>
    <p:sldId id="286" r:id="rId6"/>
    <p:sldId id="267" r:id="rId7"/>
    <p:sldId id="275" r:id="rId8"/>
    <p:sldId id="265" r:id="rId9"/>
    <p:sldId id="282" r:id="rId10"/>
    <p:sldId id="283" r:id="rId11"/>
    <p:sldId id="268" r:id="rId12"/>
    <p:sldId id="269" r:id="rId13"/>
    <p:sldId id="271" r:id="rId14"/>
    <p:sldId id="272" r:id="rId15"/>
    <p:sldId id="284" r:id="rId16"/>
    <p:sldId id="277" r:id="rId17"/>
    <p:sldId id="281" r:id="rId18"/>
    <p:sldId id="287" r:id="rId19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>
      <p:cViewPr varScale="1">
        <p:scale>
          <a:sx n="103" d="100"/>
          <a:sy n="103" d="100"/>
        </p:scale>
        <p:origin x="10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A1B5-DDAC-436F-AA8D-B001D89E9B7C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3A6F-D667-458C-B766-87CE14C191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A1B5-DDAC-436F-AA8D-B001D89E9B7C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3A6F-D667-458C-B766-87CE14C191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A1B5-DDAC-436F-AA8D-B001D89E9B7C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3A6F-D667-458C-B766-87CE14C191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A1B5-DDAC-436F-AA8D-B001D89E9B7C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3A6F-D667-458C-B766-87CE14C191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A1B5-DDAC-436F-AA8D-B001D89E9B7C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3A6F-D667-458C-B766-87CE14C191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A1B5-DDAC-436F-AA8D-B001D89E9B7C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3A6F-D667-458C-B766-87CE14C191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A1B5-DDAC-436F-AA8D-B001D89E9B7C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3A6F-D667-458C-B766-87CE14C191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A1B5-DDAC-436F-AA8D-B001D89E9B7C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3A6F-D667-458C-B766-87CE14C191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A1B5-DDAC-436F-AA8D-B001D89E9B7C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3A6F-D667-458C-B766-87CE14C191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A1B5-DDAC-436F-AA8D-B001D89E9B7C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3A6F-D667-458C-B766-87CE14C191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A1B5-DDAC-436F-AA8D-B001D89E9B7C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3A6F-D667-458C-B766-87CE14C191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8A1B5-DDAC-436F-AA8D-B001D89E9B7C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A3A6F-D667-458C-B766-87CE14C1914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Deutschsprachige</a:t>
            </a:r>
            <a:r>
              <a:rPr lang="cs-CZ" dirty="0"/>
              <a:t> Literatur des 20. </a:t>
            </a:r>
            <a:r>
              <a:rPr lang="cs-CZ" dirty="0" err="1"/>
              <a:t>Jhs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4. Psychoanalyse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Arnold </a:t>
            </a:r>
            <a:r>
              <a:rPr lang="cs-CZ" dirty="0" err="1"/>
              <a:t>Zweig</a:t>
            </a:r>
            <a:r>
              <a:rPr lang="cs-CZ" dirty="0"/>
              <a:t> (1887 in </a:t>
            </a:r>
            <a:r>
              <a:rPr lang="cs-CZ" dirty="0" err="1"/>
              <a:t>Glogau</a:t>
            </a:r>
            <a:r>
              <a:rPr lang="cs-CZ" dirty="0"/>
              <a:t> -1968 in Berlin)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i="1" dirty="0"/>
          </a:p>
          <a:p>
            <a:r>
              <a:rPr lang="cs-CZ" i="1" dirty="0" err="1"/>
              <a:t>Novellen</a:t>
            </a:r>
            <a:r>
              <a:rPr lang="cs-CZ" i="1" dirty="0"/>
              <a:t> um Claudia (1912)</a:t>
            </a:r>
          </a:p>
          <a:p>
            <a:r>
              <a:rPr lang="cs-CZ" i="1" dirty="0"/>
              <a:t>C</a:t>
            </a:r>
            <a:r>
              <a:rPr lang="de-DE" i="1" dirty="0" err="1"/>
              <a:t>aliban</a:t>
            </a:r>
            <a:r>
              <a:rPr lang="de-DE" i="1" dirty="0"/>
              <a:t> oder Politik und Leidenschaft. Versuch </a:t>
            </a:r>
            <a:endParaRPr lang="cs-CZ" i="1" dirty="0"/>
          </a:p>
          <a:p>
            <a:pPr marL="0" indent="0">
              <a:buNone/>
            </a:pPr>
            <a:r>
              <a:rPr lang="de-DE" i="1" dirty="0"/>
              <a:t>über die menschlichen Gruppenleidenschaften, </a:t>
            </a:r>
            <a:endParaRPr lang="cs-CZ" i="1" dirty="0"/>
          </a:p>
          <a:p>
            <a:pPr marL="0" indent="0">
              <a:buNone/>
            </a:pPr>
            <a:r>
              <a:rPr lang="de-DE" i="1" dirty="0"/>
              <a:t>dargetan am Antisemitismus</a:t>
            </a:r>
            <a:r>
              <a:rPr lang="cs-CZ" i="1" dirty="0"/>
              <a:t> </a:t>
            </a:r>
            <a:r>
              <a:rPr lang="cs-CZ" dirty="0"/>
              <a:t>(1926)</a:t>
            </a:r>
          </a:p>
          <a:p>
            <a:r>
              <a:rPr lang="cs-CZ" i="1" dirty="0"/>
              <a:t>Der </a:t>
            </a:r>
            <a:r>
              <a:rPr lang="cs-CZ" i="1" dirty="0" err="1"/>
              <a:t>Streit</a:t>
            </a:r>
            <a:r>
              <a:rPr lang="cs-CZ" i="1" dirty="0"/>
              <a:t> um den </a:t>
            </a:r>
            <a:r>
              <a:rPr lang="cs-CZ" i="1" dirty="0" err="1"/>
              <a:t>Sergeanten</a:t>
            </a:r>
            <a:r>
              <a:rPr lang="cs-CZ" i="1" dirty="0"/>
              <a:t> </a:t>
            </a:r>
            <a:r>
              <a:rPr lang="cs-CZ" i="1" dirty="0" err="1"/>
              <a:t>Gruscha</a:t>
            </a:r>
            <a:r>
              <a:rPr lang="cs-CZ" i="1" dirty="0"/>
              <a:t> </a:t>
            </a:r>
            <a:r>
              <a:rPr lang="cs-CZ" dirty="0"/>
              <a:t>(1927)</a:t>
            </a:r>
          </a:p>
          <a:p>
            <a:pPr>
              <a:buNone/>
            </a:pPr>
            <a:r>
              <a:rPr lang="cs-CZ" dirty="0" err="1"/>
              <a:t>Während</a:t>
            </a:r>
            <a:r>
              <a:rPr lang="cs-CZ" dirty="0"/>
              <a:t> des 2. WK in </a:t>
            </a:r>
            <a:r>
              <a:rPr lang="cs-CZ" dirty="0" err="1"/>
              <a:t>Palästina</a:t>
            </a:r>
            <a:r>
              <a:rPr lang="cs-CZ" dirty="0"/>
              <a:t>, </a:t>
            </a:r>
            <a:r>
              <a:rPr lang="cs-CZ" dirty="0" err="1"/>
              <a:t>dann</a:t>
            </a:r>
            <a:r>
              <a:rPr lang="cs-CZ" dirty="0"/>
              <a:t> </a:t>
            </a:r>
            <a:r>
              <a:rPr lang="cs-CZ" dirty="0" err="1"/>
              <a:t>über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Tschechoslowakei</a:t>
            </a:r>
            <a:r>
              <a:rPr lang="cs-CZ" dirty="0"/>
              <a:t> </a:t>
            </a:r>
            <a:r>
              <a:rPr lang="cs-CZ" dirty="0" err="1"/>
              <a:t>zurück</a:t>
            </a:r>
            <a:r>
              <a:rPr lang="cs-CZ" dirty="0"/>
              <a:t>, </a:t>
            </a:r>
            <a:r>
              <a:rPr lang="cs-CZ" dirty="0" err="1"/>
              <a:t>besuchte</a:t>
            </a:r>
            <a:r>
              <a:rPr lang="cs-CZ" dirty="0"/>
              <a:t> </a:t>
            </a:r>
            <a:r>
              <a:rPr lang="cs-CZ" dirty="0" err="1"/>
              <a:t>auch</a:t>
            </a:r>
            <a:r>
              <a:rPr lang="cs-CZ" dirty="0"/>
              <a:t> </a:t>
            </a:r>
            <a:r>
              <a:rPr lang="cs-CZ" dirty="0" err="1"/>
              <a:t>Pribor</a:t>
            </a:r>
            <a:r>
              <a:rPr lang="cs-CZ" dirty="0"/>
              <a:t> </a:t>
            </a:r>
            <a:r>
              <a:rPr lang="cs-CZ" dirty="0" err="1"/>
              <a:t>beim</a:t>
            </a:r>
            <a:r>
              <a:rPr lang="cs-CZ" dirty="0"/>
              <a:t> </a:t>
            </a:r>
            <a:r>
              <a:rPr lang="cs-CZ" dirty="0" err="1"/>
              <a:t>Todestag</a:t>
            </a:r>
            <a:r>
              <a:rPr lang="cs-CZ" dirty="0"/>
              <a:t> </a:t>
            </a:r>
            <a:r>
              <a:rPr lang="cs-CZ" dirty="0" err="1"/>
              <a:t>Freuds</a:t>
            </a:r>
            <a:r>
              <a:rPr lang="cs-CZ" dirty="0"/>
              <a:t>, </a:t>
            </a:r>
          </a:p>
          <a:p>
            <a:pPr>
              <a:buNone/>
            </a:pPr>
            <a:r>
              <a:rPr lang="cs-CZ" dirty="0"/>
              <a:t>1947 </a:t>
            </a:r>
            <a:r>
              <a:rPr lang="cs-CZ" dirty="0" err="1"/>
              <a:t>Anfang</a:t>
            </a:r>
            <a:r>
              <a:rPr lang="cs-CZ" dirty="0"/>
              <a:t> der </a:t>
            </a:r>
            <a:r>
              <a:rPr lang="cs-CZ" dirty="0" err="1"/>
              <a:t>Arbeit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einer</a:t>
            </a:r>
            <a:r>
              <a:rPr lang="cs-CZ" dirty="0"/>
              <a:t> </a:t>
            </a:r>
            <a:r>
              <a:rPr lang="cs-CZ" dirty="0" err="1"/>
              <a:t>Biographie</a:t>
            </a:r>
            <a:r>
              <a:rPr lang="cs-CZ" dirty="0"/>
              <a:t> </a:t>
            </a:r>
            <a:r>
              <a:rPr lang="cs-CZ" dirty="0" err="1"/>
              <a:t>Freuds</a:t>
            </a:r>
            <a:r>
              <a:rPr lang="cs-CZ" dirty="0"/>
              <a:t>, </a:t>
            </a:r>
            <a:r>
              <a:rPr lang="cs-CZ" dirty="0" err="1"/>
              <a:t>doch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beendet</a:t>
            </a:r>
            <a:endParaRPr lang="cs-CZ" dirty="0"/>
          </a:p>
          <a:p>
            <a:pPr>
              <a:buNone/>
            </a:pPr>
            <a:r>
              <a:rPr lang="cs-CZ" dirty="0"/>
              <a:t>70er </a:t>
            </a:r>
            <a:r>
              <a:rPr lang="cs-CZ" dirty="0" err="1"/>
              <a:t>Jahre</a:t>
            </a:r>
            <a:r>
              <a:rPr lang="cs-CZ" dirty="0"/>
              <a:t>:  </a:t>
            </a:r>
            <a:r>
              <a:rPr lang="cs-CZ" dirty="0" err="1"/>
              <a:t>seine</a:t>
            </a:r>
            <a:r>
              <a:rPr lang="cs-CZ" dirty="0"/>
              <a:t> </a:t>
            </a:r>
            <a:r>
              <a:rPr lang="cs-CZ" dirty="0" err="1"/>
              <a:t>Korrespondenz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Freud </a:t>
            </a:r>
            <a:r>
              <a:rPr lang="cs-CZ" dirty="0" err="1"/>
              <a:t>herausgegeben</a:t>
            </a:r>
            <a:endParaRPr lang="de-DE" dirty="0"/>
          </a:p>
          <a:p>
            <a:endParaRPr lang="cs-CZ" dirty="0"/>
          </a:p>
        </p:txBody>
      </p:sp>
      <p:pic>
        <p:nvPicPr>
          <p:cNvPr id="4" name="Obrázek 3" descr="zwei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03854" y="1230210"/>
            <a:ext cx="2023864" cy="247657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Psychoanalytische</a:t>
            </a:r>
            <a:r>
              <a:rPr lang="cs-CZ" dirty="0"/>
              <a:t> </a:t>
            </a:r>
            <a:r>
              <a:rPr lang="cs-CZ" dirty="0" err="1"/>
              <a:t>Literaturinterpretation</a:t>
            </a:r>
            <a:r>
              <a:rPr lang="cs-CZ" dirty="0"/>
              <a:t> II.C. G. Jung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Archetypenlehre</a:t>
            </a:r>
            <a:endParaRPr lang="cs-CZ" dirty="0"/>
          </a:p>
          <a:p>
            <a:r>
              <a:rPr lang="cs-CZ" dirty="0"/>
              <a:t>Tabu</a:t>
            </a:r>
          </a:p>
          <a:p>
            <a:r>
              <a:rPr lang="cs-CZ" dirty="0" err="1"/>
              <a:t>Tiefenpsychologie</a:t>
            </a:r>
            <a:endParaRPr lang="cs-CZ" dirty="0"/>
          </a:p>
          <a:p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Unbewusste</a:t>
            </a:r>
            <a:endParaRPr lang="cs-CZ" dirty="0"/>
          </a:p>
          <a:p>
            <a:r>
              <a:rPr lang="cs-CZ" dirty="0"/>
              <a:t>aktive </a:t>
            </a:r>
            <a:r>
              <a:rPr lang="cs-CZ" dirty="0" err="1"/>
              <a:t>Imagination</a:t>
            </a:r>
            <a:endParaRPr lang="cs-CZ" dirty="0"/>
          </a:p>
          <a:p>
            <a:r>
              <a:rPr lang="cs-CZ" dirty="0" err="1"/>
              <a:t>Rolle</a:t>
            </a:r>
            <a:r>
              <a:rPr lang="cs-CZ" dirty="0"/>
              <a:t> der </a:t>
            </a:r>
            <a:r>
              <a:rPr lang="cs-CZ" dirty="0" err="1"/>
              <a:t>Alchemie</a:t>
            </a:r>
            <a:endParaRPr lang="cs-CZ" dirty="0"/>
          </a:p>
          <a:p>
            <a:r>
              <a:rPr lang="cs-CZ" dirty="0" err="1"/>
              <a:t>Therapie</a:t>
            </a:r>
            <a:r>
              <a:rPr lang="cs-CZ" dirty="0"/>
              <a:t> </a:t>
            </a:r>
            <a:r>
              <a:rPr lang="cs-CZ" dirty="0" err="1"/>
              <a:t>von</a:t>
            </a:r>
            <a:r>
              <a:rPr lang="cs-CZ" dirty="0"/>
              <a:t> </a:t>
            </a:r>
            <a:r>
              <a:rPr lang="cs-CZ" dirty="0" err="1"/>
              <a:t>Hesse</a:t>
            </a:r>
            <a:endParaRPr lang="cs-CZ" dirty="0"/>
          </a:p>
          <a:p>
            <a:r>
              <a:rPr lang="cs-CZ" dirty="0" err="1"/>
              <a:t>literarische</a:t>
            </a:r>
            <a:r>
              <a:rPr lang="cs-CZ" dirty="0"/>
              <a:t> </a:t>
            </a:r>
            <a:r>
              <a:rPr lang="cs-CZ" dirty="0" err="1"/>
              <a:t>Figuren</a:t>
            </a:r>
            <a:r>
              <a:rPr lang="cs-CZ" dirty="0"/>
              <a:t>, </a:t>
            </a:r>
            <a:r>
              <a:rPr lang="cs-CZ" dirty="0" err="1"/>
              <a:t>Mythen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Tabus</a:t>
            </a:r>
            <a:r>
              <a:rPr lang="cs-CZ" dirty="0"/>
              <a:t> (</a:t>
            </a:r>
            <a:r>
              <a:rPr lang="cs-CZ" dirty="0" err="1"/>
              <a:t>kulturelle</a:t>
            </a:r>
            <a:r>
              <a:rPr lang="cs-CZ" dirty="0"/>
              <a:t> Analyse)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Psychoanalytische</a:t>
            </a:r>
            <a:r>
              <a:rPr lang="cs-CZ" dirty="0"/>
              <a:t> </a:t>
            </a:r>
            <a:r>
              <a:rPr lang="cs-CZ" dirty="0" err="1"/>
              <a:t>Literaturinterpretation</a:t>
            </a:r>
            <a:r>
              <a:rPr lang="cs-CZ" dirty="0"/>
              <a:t> </a:t>
            </a:r>
            <a:r>
              <a:rPr lang="cs-CZ" dirty="0" err="1"/>
              <a:t>III.Lacan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Lebensstadien</a:t>
            </a:r>
            <a:r>
              <a:rPr lang="cs-CZ" dirty="0"/>
              <a:t>:</a:t>
            </a:r>
          </a:p>
          <a:p>
            <a:r>
              <a:rPr lang="cs-CZ" dirty="0" err="1"/>
              <a:t>Spiegelstadium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Imagination</a:t>
            </a:r>
            <a:r>
              <a:rPr lang="cs-CZ" dirty="0"/>
              <a:t> – Aha-</a:t>
            </a:r>
            <a:r>
              <a:rPr lang="cs-CZ" dirty="0" err="1"/>
              <a:t>Erlebnis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zugleich</a:t>
            </a:r>
            <a:r>
              <a:rPr lang="cs-CZ" dirty="0"/>
              <a:t> </a:t>
            </a:r>
            <a:r>
              <a:rPr lang="cs-CZ" dirty="0" err="1"/>
              <a:t>Selbstentfremdung</a:t>
            </a:r>
            <a:endParaRPr lang="cs-CZ" dirty="0"/>
          </a:p>
          <a:p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Symbolische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Sprache</a:t>
            </a:r>
            <a:endParaRPr lang="cs-CZ" dirty="0"/>
          </a:p>
          <a:p>
            <a:r>
              <a:rPr lang="cs-CZ" dirty="0" err="1"/>
              <a:t>Verbindung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der </a:t>
            </a:r>
            <a:r>
              <a:rPr lang="cs-CZ" dirty="0" err="1"/>
              <a:t>Zeichentheorie</a:t>
            </a:r>
            <a:r>
              <a:rPr lang="cs-CZ" dirty="0"/>
              <a:t> – Die </a:t>
            </a:r>
            <a:r>
              <a:rPr lang="cs-CZ" dirty="0" err="1"/>
              <a:t>Sprache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etwas</a:t>
            </a:r>
            <a:r>
              <a:rPr lang="cs-CZ" dirty="0"/>
              <a:t> </a:t>
            </a:r>
            <a:r>
              <a:rPr lang="cs-CZ" dirty="0" err="1"/>
              <a:t>Fremdes</a:t>
            </a:r>
            <a:r>
              <a:rPr lang="cs-CZ" dirty="0"/>
              <a:t>, </a:t>
            </a:r>
            <a:r>
              <a:rPr lang="cs-CZ" dirty="0" err="1"/>
              <a:t>Unzugägliches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so </a:t>
            </a:r>
            <a:r>
              <a:rPr lang="cs-CZ" dirty="0" err="1"/>
              <a:t>eigentlich</a:t>
            </a:r>
            <a:r>
              <a:rPr lang="cs-CZ" dirty="0"/>
              <a:t> </a:t>
            </a:r>
            <a:r>
              <a:rPr lang="cs-CZ" dirty="0" err="1"/>
              <a:t>nie</a:t>
            </a:r>
            <a:r>
              <a:rPr lang="cs-CZ" dirty="0"/>
              <a:t> </a:t>
            </a:r>
            <a:r>
              <a:rPr lang="cs-CZ" dirty="0" err="1"/>
              <a:t>richtig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verstehen</a:t>
            </a:r>
            <a:r>
              <a:rPr lang="cs-CZ" dirty="0"/>
              <a:t>. </a:t>
            </a:r>
            <a:r>
              <a:rPr lang="cs-CZ" dirty="0" err="1"/>
              <a:t>Interpretation</a:t>
            </a:r>
            <a:r>
              <a:rPr lang="cs-CZ" dirty="0"/>
              <a:t> </a:t>
            </a:r>
            <a:r>
              <a:rPr lang="cs-CZ" dirty="0" err="1"/>
              <a:t>begehrt</a:t>
            </a:r>
            <a:r>
              <a:rPr lang="cs-CZ" dirty="0"/>
              <a:t> den </a:t>
            </a:r>
            <a:r>
              <a:rPr lang="cs-CZ" dirty="0" err="1"/>
              <a:t>Sinn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erschließen</a:t>
            </a:r>
            <a:r>
              <a:rPr lang="cs-CZ" dirty="0"/>
              <a:t> </a:t>
            </a:r>
            <a:r>
              <a:rPr lang="cs-CZ" dirty="0" err="1"/>
              <a:t>verfällt</a:t>
            </a:r>
            <a:r>
              <a:rPr lang="cs-CZ" dirty="0"/>
              <a:t> </a:t>
            </a:r>
            <a:r>
              <a:rPr lang="cs-CZ" dirty="0" err="1"/>
              <a:t>jeoch</a:t>
            </a:r>
            <a:r>
              <a:rPr lang="cs-CZ" dirty="0"/>
              <a:t> in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Spiel</a:t>
            </a:r>
            <a:r>
              <a:rPr lang="cs-CZ" dirty="0"/>
              <a:t> der </a:t>
            </a:r>
            <a:r>
              <a:rPr lang="cs-CZ" dirty="0" err="1"/>
              <a:t>Signifikanten</a:t>
            </a:r>
            <a:r>
              <a:rPr lang="cs-CZ" dirty="0"/>
              <a:t> – der </a:t>
            </a:r>
            <a:r>
              <a:rPr lang="cs-CZ" dirty="0" err="1"/>
              <a:t>Sinn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dahinter</a:t>
            </a:r>
            <a:r>
              <a:rPr lang="cs-CZ" dirty="0"/>
              <a:t> </a:t>
            </a:r>
            <a:r>
              <a:rPr lang="cs-CZ" dirty="0" err="1"/>
              <a:t>verdeckt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Psychoanalytische</a:t>
            </a:r>
            <a:r>
              <a:rPr lang="cs-CZ" dirty="0"/>
              <a:t> </a:t>
            </a:r>
            <a:r>
              <a:rPr lang="cs-CZ" dirty="0" err="1"/>
              <a:t>Literaturinterpretation</a:t>
            </a:r>
            <a:r>
              <a:rPr lang="cs-CZ" dirty="0"/>
              <a:t> IV </a:t>
            </a:r>
            <a:r>
              <a:rPr lang="cs-CZ" dirty="0" err="1"/>
              <a:t>Deleuze</a:t>
            </a:r>
            <a:r>
              <a:rPr lang="cs-CZ" dirty="0"/>
              <a:t>/ </a:t>
            </a:r>
            <a:r>
              <a:rPr lang="cs-CZ" dirty="0" err="1"/>
              <a:t>Guattari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Kafka – </a:t>
            </a:r>
            <a:r>
              <a:rPr lang="cs-CZ" dirty="0" err="1"/>
              <a:t>Analysen</a:t>
            </a:r>
            <a:endParaRPr lang="cs-CZ" dirty="0"/>
          </a:p>
          <a:p>
            <a:r>
              <a:rPr lang="cs-CZ" dirty="0" err="1"/>
              <a:t>Schizoanalyse</a:t>
            </a:r>
            <a:endParaRPr lang="cs-CZ" dirty="0"/>
          </a:p>
          <a:p>
            <a:r>
              <a:rPr lang="cs-CZ" i="1" dirty="0"/>
              <a:t>Anti-</a:t>
            </a:r>
            <a:r>
              <a:rPr lang="cs-CZ" i="1" dirty="0" err="1"/>
              <a:t>Ödipus</a:t>
            </a:r>
            <a:r>
              <a:rPr lang="cs-CZ" i="1" dirty="0"/>
              <a:t> </a:t>
            </a:r>
            <a:r>
              <a:rPr lang="cs-CZ" i="1" dirty="0" err="1"/>
              <a:t>und</a:t>
            </a:r>
            <a:r>
              <a:rPr lang="cs-CZ" i="1" dirty="0"/>
              <a:t> Schizofrenie</a:t>
            </a:r>
            <a:r>
              <a:rPr lang="cs-CZ" dirty="0"/>
              <a:t>(1972/1980) –</a:t>
            </a:r>
            <a:r>
              <a:rPr lang="cs-CZ" dirty="0" err="1"/>
              <a:t>Einfluß</a:t>
            </a:r>
            <a:r>
              <a:rPr lang="cs-CZ" dirty="0"/>
              <a:t> der </a:t>
            </a:r>
            <a:r>
              <a:rPr lang="cs-CZ" dirty="0" err="1"/>
              <a:t>Gesellschaft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Spaltung</a:t>
            </a:r>
            <a:r>
              <a:rPr lang="cs-CZ" dirty="0"/>
              <a:t> des </a:t>
            </a:r>
            <a:r>
              <a:rPr lang="cs-CZ" dirty="0" err="1"/>
              <a:t>Individuums</a:t>
            </a:r>
            <a:r>
              <a:rPr lang="cs-CZ" dirty="0"/>
              <a:t> (</a:t>
            </a:r>
            <a:r>
              <a:rPr lang="cs-CZ" dirty="0" err="1"/>
              <a:t>bei</a:t>
            </a:r>
            <a:r>
              <a:rPr lang="cs-CZ" dirty="0"/>
              <a:t> </a:t>
            </a:r>
            <a:r>
              <a:rPr lang="cs-CZ" dirty="0" err="1"/>
              <a:t>Ödipus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es </a:t>
            </a:r>
            <a:r>
              <a:rPr lang="cs-CZ" dirty="0" err="1"/>
              <a:t>nur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Familie</a:t>
            </a:r>
            <a:r>
              <a:rPr lang="cs-CZ" dirty="0"/>
              <a:t>)</a:t>
            </a:r>
          </a:p>
          <a:p>
            <a:r>
              <a:rPr lang="cs-CZ" dirty="0"/>
              <a:t>Kultur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Macht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Psychoanalytische</a:t>
            </a:r>
            <a:r>
              <a:rPr lang="cs-CZ" dirty="0"/>
              <a:t> </a:t>
            </a:r>
            <a:r>
              <a:rPr lang="cs-CZ" dirty="0" err="1"/>
              <a:t>Literaturinterpretation</a:t>
            </a:r>
            <a:r>
              <a:rPr lang="cs-CZ" dirty="0"/>
              <a:t> V – Feminismus </a:t>
            </a:r>
            <a:r>
              <a:rPr lang="cs-CZ" dirty="0" err="1"/>
              <a:t>und</a:t>
            </a:r>
            <a:r>
              <a:rPr lang="cs-CZ"/>
              <a:t> Gender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Judith</a:t>
            </a:r>
            <a:r>
              <a:rPr lang="cs-CZ" dirty="0"/>
              <a:t> </a:t>
            </a:r>
            <a:r>
              <a:rPr lang="cs-CZ" dirty="0" err="1"/>
              <a:t>Butler</a:t>
            </a:r>
            <a:endParaRPr lang="cs-CZ" dirty="0"/>
          </a:p>
          <a:p>
            <a:r>
              <a:rPr lang="cs-CZ" dirty="0" err="1"/>
              <a:t>Sigrid</a:t>
            </a:r>
            <a:r>
              <a:rPr lang="cs-CZ" dirty="0"/>
              <a:t> </a:t>
            </a:r>
            <a:r>
              <a:rPr lang="cs-CZ" dirty="0" err="1"/>
              <a:t>Weigel</a:t>
            </a:r>
            <a:endParaRPr lang="cs-CZ" dirty="0"/>
          </a:p>
          <a:p>
            <a:r>
              <a:rPr lang="cs-CZ" dirty="0"/>
              <a:t>Julia </a:t>
            </a:r>
            <a:r>
              <a:rPr lang="cs-CZ" dirty="0" err="1"/>
              <a:t>Kristeva</a:t>
            </a:r>
            <a:endParaRPr lang="cs-CZ" dirty="0"/>
          </a:p>
          <a:p>
            <a:r>
              <a:rPr lang="de-DE" dirty="0"/>
              <a:t>Hélène </a:t>
            </a:r>
            <a:r>
              <a:rPr lang="de-DE" dirty="0" err="1"/>
              <a:t>Cixous</a:t>
            </a:r>
            <a:endParaRPr lang="cs-CZ" dirty="0"/>
          </a:p>
          <a:p>
            <a:r>
              <a:rPr lang="cs-CZ" dirty="0"/>
              <a:t>„</a:t>
            </a:r>
            <a:r>
              <a:rPr lang="cs-CZ" dirty="0" err="1"/>
              <a:t>Männlicheit</a:t>
            </a:r>
            <a:r>
              <a:rPr lang="cs-CZ" dirty="0"/>
              <a:t> “ </a:t>
            </a:r>
            <a:r>
              <a:rPr lang="cs-CZ" dirty="0" err="1"/>
              <a:t>und</a:t>
            </a:r>
            <a:r>
              <a:rPr lang="cs-CZ" dirty="0"/>
              <a:t> „</a:t>
            </a:r>
            <a:r>
              <a:rPr lang="cs-CZ" dirty="0" err="1"/>
              <a:t>Weiblichkeit</a:t>
            </a:r>
            <a:r>
              <a:rPr lang="cs-CZ" dirty="0"/>
              <a:t>“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4C51D4-4520-4C67-97CE-25D99421E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Lektüre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081F48-6098-4465-8EEF-B0AD99177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S. Freud: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Unheimliche</a:t>
            </a:r>
            <a:r>
              <a:rPr lang="cs-CZ" dirty="0"/>
              <a:t>:</a:t>
            </a:r>
          </a:p>
          <a:p>
            <a:r>
              <a:rPr lang="cs-CZ" dirty="0"/>
              <a:t>1.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eigentlich</a:t>
            </a:r>
            <a:r>
              <a:rPr lang="cs-CZ" dirty="0"/>
              <a:t> „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Unheimliche</a:t>
            </a:r>
            <a:r>
              <a:rPr lang="cs-CZ" dirty="0"/>
              <a:t>“,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bedeutet</a:t>
            </a:r>
            <a:r>
              <a:rPr lang="cs-CZ" dirty="0"/>
              <a:t> </a:t>
            </a:r>
            <a:r>
              <a:rPr lang="cs-CZ" dirty="0" err="1"/>
              <a:t>dieses</a:t>
            </a:r>
            <a:r>
              <a:rPr lang="cs-CZ" dirty="0"/>
              <a:t> </a:t>
            </a:r>
            <a:r>
              <a:rPr lang="cs-CZ" dirty="0" err="1"/>
              <a:t>Wort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worin</a:t>
            </a:r>
            <a:r>
              <a:rPr lang="cs-CZ" dirty="0"/>
              <a:t> </a:t>
            </a:r>
            <a:r>
              <a:rPr lang="cs-CZ" dirty="0" err="1"/>
              <a:t>besteht</a:t>
            </a:r>
            <a:r>
              <a:rPr lang="cs-CZ" dirty="0"/>
              <a:t> </a:t>
            </a:r>
            <a:r>
              <a:rPr lang="cs-CZ" dirty="0" err="1"/>
              <a:t>seine</a:t>
            </a:r>
            <a:r>
              <a:rPr lang="cs-CZ" dirty="0"/>
              <a:t> paradoxe Struktur?</a:t>
            </a:r>
          </a:p>
          <a:p>
            <a:r>
              <a:rPr lang="cs-CZ" dirty="0"/>
              <a:t>2.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der _</a:t>
            </a:r>
            <a:r>
              <a:rPr lang="cs-CZ" dirty="0" err="1"/>
              <a:t>Gegensatz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„</a:t>
            </a:r>
            <a:r>
              <a:rPr lang="cs-CZ" dirty="0" err="1"/>
              <a:t>Unheimlich</a:t>
            </a:r>
            <a:r>
              <a:rPr lang="cs-CZ" dirty="0"/>
              <a:t>“?</a:t>
            </a:r>
          </a:p>
          <a:p>
            <a:r>
              <a:rPr lang="cs-CZ" dirty="0"/>
              <a:t>3. </a:t>
            </a:r>
            <a:r>
              <a:rPr lang="cs-CZ" dirty="0" err="1"/>
              <a:t>Worin</a:t>
            </a:r>
            <a:r>
              <a:rPr lang="cs-CZ" dirty="0"/>
              <a:t> </a:t>
            </a:r>
            <a:r>
              <a:rPr lang="cs-CZ" dirty="0" err="1"/>
              <a:t>sieht</a:t>
            </a:r>
            <a:r>
              <a:rPr lang="cs-CZ" dirty="0"/>
              <a:t> in der </a:t>
            </a:r>
            <a:r>
              <a:rPr lang="cs-CZ" dirty="0" err="1"/>
              <a:t>Erzählung</a:t>
            </a:r>
            <a:r>
              <a:rPr lang="cs-CZ" dirty="0"/>
              <a:t> E. T. A. </a:t>
            </a:r>
            <a:r>
              <a:rPr lang="cs-CZ" dirty="0" err="1"/>
              <a:t>Hoffmanns</a:t>
            </a:r>
            <a:r>
              <a:rPr lang="cs-CZ" dirty="0"/>
              <a:t> Freud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sgn</a:t>
            </a:r>
            <a:r>
              <a:rPr lang="cs-CZ" dirty="0"/>
              <a:t>. „</a:t>
            </a:r>
            <a:r>
              <a:rPr lang="cs-CZ" dirty="0" err="1"/>
              <a:t>ödipale</a:t>
            </a:r>
            <a:r>
              <a:rPr lang="cs-CZ" dirty="0"/>
              <a:t> Komplex“?</a:t>
            </a:r>
          </a:p>
          <a:p>
            <a:r>
              <a:rPr lang="cs-CZ" dirty="0"/>
              <a:t>4. </a:t>
            </a:r>
            <a:r>
              <a:rPr lang="cs-CZ" dirty="0" err="1"/>
              <a:t>Wie</a:t>
            </a:r>
            <a:r>
              <a:rPr lang="cs-CZ" dirty="0"/>
              <a:t> </a:t>
            </a:r>
            <a:r>
              <a:rPr lang="cs-CZ" dirty="0" err="1"/>
              <a:t>finden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selber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Vor-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Nachteile</a:t>
            </a:r>
            <a:r>
              <a:rPr lang="cs-CZ" dirty="0"/>
              <a:t> der </a:t>
            </a:r>
            <a:r>
              <a:rPr lang="cs-CZ" dirty="0" err="1"/>
              <a:t>psychoanalytischen</a:t>
            </a:r>
            <a:r>
              <a:rPr lang="cs-CZ" dirty="0"/>
              <a:t> </a:t>
            </a:r>
            <a:r>
              <a:rPr lang="cs-CZ" dirty="0" err="1"/>
              <a:t>Literaturinterpretation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50810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E. T. A. </a:t>
            </a:r>
            <a:r>
              <a:rPr lang="cs-CZ" dirty="0" err="1"/>
              <a:t>Hofmanns</a:t>
            </a:r>
            <a:r>
              <a:rPr lang="cs-CZ" dirty="0"/>
              <a:t> </a:t>
            </a:r>
            <a:r>
              <a:rPr lang="cs-CZ" dirty="0" err="1"/>
              <a:t>Erzählung</a:t>
            </a:r>
            <a:r>
              <a:rPr lang="cs-CZ" dirty="0"/>
              <a:t> Der </a:t>
            </a:r>
            <a:r>
              <a:rPr lang="cs-CZ" dirty="0" err="1"/>
              <a:t>Sandmann</a:t>
            </a:r>
            <a:r>
              <a:rPr lang="cs-CZ" dirty="0"/>
              <a:t> nach </a:t>
            </a:r>
            <a:r>
              <a:rPr lang="cs-CZ" dirty="0" err="1"/>
              <a:t>Freud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Sandmann – ödipales Komplex, Angst vor dem Verl</a:t>
            </a:r>
            <a:r>
              <a:rPr lang="cs-CZ"/>
              <a:t>ust</a:t>
            </a:r>
            <a:r>
              <a:rPr lang="de-DE"/>
              <a:t> </a:t>
            </a:r>
            <a:r>
              <a:rPr lang="de-DE" dirty="0"/>
              <a:t>der Augen als Angst vor dem Verlust der sexuellen Potenz</a:t>
            </a:r>
            <a:endParaRPr lang="cs-CZ" dirty="0"/>
          </a:p>
          <a:p>
            <a:r>
              <a:rPr lang="de-DE" dirty="0"/>
              <a:t>Reste </a:t>
            </a:r>
            <a:r>
              <a:rPr lang="de-DE" dirty="0" err="1"/>
              <a:t>animistisscher</a:t>
            </a:r>
            <a:r>
              <a:rPr lang="de-DE" dirty="0"/>
              <a:t> Seelentätigkeit</a:t>
            </a:r>
            <a:endParaRPr lang="cs-CZ" dirty="0"/>
          </a:p>
          <a:p>
            <a:r>
              <a:rPr lang="de-DE" dirty="0"/>
              <a:t>Wiederholungszwang</a:t>
            </a:r>
            <a:endParaRPr lang="cs-CZ" dirty="0"/>
          </a:p>
          <a:p>
            <a:r>
              <a:rPr lang="de-DE" dirty="0"/>
              <a:t>- Jeder Affekt einer Gefühlsregung... durch die Verdrängung verwandelt wird, ... so gibt es unter den Fällen des Ängstlichen solche, die dies Ängstliches als Widerkehr des Verdrängten präsentieren  - das ist das Unheimliche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Das</a:t>
            </a:r>
            <a:r>
              <a:rPr lang="cs-CZ" dirty="0"/>
              <a:t> ‚</a:t>
            </a:r>
            <a:r>
              <a:rPr lang="cs-CZ" dirty="0" err="1"/>
              <a:t>Unheimliche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Das Unheimliche – Verhältnis von „unheimlich“ und „heimlich“ – bis zur völligen Identität des Gegensätzlichen: Die Unheimlichkeit  kommt aus dem heimlichen – Kindheitserinnerung, die im Unbewusstsein gespeichert sind und durch irgendwelche Motive erinnert werden.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9E5BCB-1F67-434E-894A-D82D39899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Lektüre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nächste</a:t>
            </a:r>
            <a:r>
              <a:rPr lang="cs-CZ" dirty="0"/>
              <a:t> </a:t>
            </a:r>
            <a:r>
              <a:rPr lang="cs-CZ" dirty="0" err="1"/>
              <a:t>Mal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C3AB0B-64DA-4C1E-89C8-F77E61766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Kracauer, Siegfried:  Das Ornament der Masse</a:t>
            </a:r>
          </a:p>
          <a:p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</a:rPr>
              <a:t>Was ist das Prinzip der Masse?</a:t>
            </a:r>
          </a:p>
          <a:p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</a:rPr>
              <a:t>Wie ist die Masse mit der Äthetik verbunden?</a:t>
            </a:r>
          </a:p>
          <a:p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</a:rPr>
              <a:t>Wie hängt das Thema der Masse mit der Arbeit zusammen?</a:t>
            </a:r>
          </a:p>
          <a:p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</a:rPr>
              <a:t>Kann die Masse schön sein?</a:t>
            </a:r>
          </a:p>
          <a:p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</a:rPr>
              <a:t>Was ist der Unterschied zwischen der Masse und der Gruppe?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737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de-DE" dirty="0"/>
              <a:t>Wiederholung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Ertweiterung</a:t>
            </a:r>
            <a:r>
              <a:rPr lang="de-DE" dirty="0"/>
              <a:t>: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196752"/>
            <a:ext cx="6944816" cy="4442048"/>
          </a:xfrm>
        </p:spPr>
        <p:txBody>
          <a:bodyPr>
            <a:normAutofit fontScale="62500" lnSpcReduction="20000"/>
          </a:bodyPr>
          <a:lstStyle/>
          <a:p>
            <a:r>
              <a:rPr lang="de-DE" sz="4400" dirty="0"/>
              <a:t>- Sinn der Kunst: </a:t>
            </a:r>
            <a:r>
              <a:rPr lang="de-DE" sz="4400" dirty="0" err="1"/>
              <a:t>prodesse</a:t>
            </a:r>
            <a:r>
              <a:rPr lang="de-DE" sz="4400" dirty="0"/>
              <a:t> </a:t>
            </a:r>
            <a:r>
              <a:rPr lang="de-DE" sz="4400" dirty="0" err="1"/>
              <a:t>aut</a:t>
            </a:r>
            <a:r>
              <a:rPr lang="de-DE" sz="4400" dirty="0"/>
              <a:t> </a:t>
            </a:r>
            <a:r>
              <a:rPr lang="de-DE" sz="4400" dirty="0" err="1"/>
              <a:t>delectare</a:t>
            </a:r>
            <a:endParaRPr lang="cs-CZ" sz="4400" dirty="0"/>
          </a:p>
          <a:p>
            <a:r>
              <a:rPr lang="de-DE" sz="4400" dirty="0"/>
              <a:t>Mittel: Mimesis / Nachahmung: Wiederspiegelung des Dinges im Kunstwerk</a:t>
            </a:r>
            <a:endParaRPr lang="cs-CZ" sz="4400" dirty="0"/>
          </a:p>
          <a:p>
            <a:r>
              <a:rPr lang="de-DE" sz="4400" dirty="0"/>
              <a:t>- mit der Krise der Erkenntnis der </a:t>
            </a:r>
            <a:r>
              <a:rPr lang="de-DE" sz="4400" dirty="0" err="1"/>
              <a:t>Wirklichke</a:t>
            </a:r>
            <a:r>
              <a:rPr lang="cs-CZ" sz="4400" dirty="0"/>
              <a:t>i</a:t>
            </a:r>
            <a:r>
              <a:rPr lang="de-DE" sz="4400" dirty="0"/>
              <a:t>t in der Moderne → Krise der Mimesis-Theorie</a:t>
            </a:r>
            <a:endParaRPr lang="cs-CZ" sz="4400" dirty="0"/>
          </a:p>
          <a:p>
            <a:r>
              <a:rPr lang="de-DE" sz="4400" dirty="0"/>
              <a:t>Frühromantik als Vorläufer der Moderne:</a:t>
            </a:r>
            <a:endParaRPr lang="cs-CZ" sz="4400" dirty="0"/>
          </a:p>
          <a:p>
            <a:r>
              <a:rPr lang="de-DE" sz="4400" dirty="0"/>
              <a:t>Fragment als eine Gattung, die die Lückenhaftigkeit, die Aporie der Erkenntnis spiegelt, zugleich selbstreferentiell vorgeht, sprachliche Mittel wie Ironie – d.i. verstellende Redeweise benutzt</a:t>
            </a:r>
            <a:endParaRPr lang="cs-CZ" sz="44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Subjektkrise</a:t>
            </a:r>
            <a:r>
              <a:rPr lang="cs-CZ" dirty="0"/>
              <a:t> in der Literatur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Einfluss Nietzsches und </a:t>
            </a:r>
            <a:r>
              <a:rPr lang="de-DE" dirty="0" err="1"/>
              <a:t>Machs</a:t>
            </a:r>
            <a:r>
              <a:rPr lang="de-DE" dirty="0"/>
              <a:t> auf die Literatur. Bei Freud jedoch direkte Verwendung der Literatur im Werk, sowie Parallelisieren des Literarischen und der Psychoanalyse – z. B. Interpretation des literarischen Werkes und Interpretation der Träume.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Freud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Literatur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Neben vielen Verweisen auf Goethe (Dichtung und Wahrheit aber auch andere), Freuds Freund Romain Rolland, Dostojewskij etc. auch E.T.A. Hoffmann: vor allem das Essay Das Unheimliche.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C99D58-D354-4B4D-95DE-886244371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Freuds</a:t>
            </a:r>
            <a:r>
              <a:rPr lang="cs-CZ" dirty="0"/>
              <a:t> Instrumente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Literaturinterpretation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F554EF-EEC1-4883-803B-0DCD9740C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u="sng" dirty="0" err="1"/>
              <a:t>Ödipus</a:t>
            </a:r>
            <a:r>
              <a:rPr lang="cs-CZ" b="1" u="sng" dirty="0"/>
              <a:t>-Komplex</a:t>
            </a:r>
          </a:p>
          <a:p>
            <a:r>
              <a:rPr lang="cs-CZ" b="1" u="sng" dirty="0" err="1"/>
              <a:t>Spaltung</a:t>
            </a:r>
            <a:r>
              <a:rPr lang="cs-CZ" b="1" u="sng" dirty="0"/>
              <a:t> des </a:t>
            </a:r>
            <a:r>
              <a:rPr lang="cs-CZ" b="1" u="sng" dirty="0" err="1"/>
              <a:t>Individuums</a:t>
            </a:r>
            <a:r>
              <a:rPr lang="cs-CZ" dirty="0"/>
              <a:t>: id – ego – superego</a:t>
            </a:r>
          </a:p>
          <a:p>
            <a:r>
              <a:rPr lang="cs-CZ" dirty="0" err="1"/>
              <a:t>Träume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Traumdeutung</a:t>
            </a:r>
            <a:r>
              <a:rPr lang="cs-CZ" dirty="0"/>
              <a:t>: </a:t>
            </a:r>
            <a:r>
              <a:rPr lang="cs-CZ" dirty="0" err="1"/>
              <a:t>Bewusstes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Unbewusstes</a:t>
            </a:r>
            <a:endParaRPr lang="cs-CZ" dirty="0"/>
          </a:p>
          <a:p>
            <a:r>
              <a:rPr lang="cs-CZ" dirty="0" err="1"/>
              <a:t>Mythische</a:t>
            </a:r>
            <a:r>
              <a:rPr lang="cs-CZ" dirty="0"/>
              <a:t> Welt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b="1" u="sng" dirty="0" err="1"/>
              <a:t>Projektion</a:t>
            </a:r>
            <a:r>
              <a:rPr lang="cs-CZ" b="1" u="sng" dirty="0"/>
              <a:t>  </a:t>
            </a:r>
            <a:r>
              <a:rPr lang="cs-CZ" b="1" u="sng" dirty="0" err="1"/>
              <a:t>psychischer</a:t>
            </a:r>
            <a:r>
              <a:rPr lang="cs-CZ" b="1" u="sng" dirty="0"/>
              <a:t> </a:t>
            </a:r>
            <a:r>
              <a:rPr lang="cs-CZ" b="1" u="sng" dirty="0" err="1"/>
              <a:t>Prozesse</a:t>
            </a:r>
            <a:endParaRPr lang="cs-CZ" b="1" u="sng" dirty="0"/>
          </a:p>
          <a:p>
            <a:r>
              <a:rPr lang="cs-CZ" dirty="0" err="1"/>
              <a:t>Persönlichkeit</a:t>
            </a:r>
            <a:r>
              <a:rPr lang="cs-CZ" dirty="0"/>
              <a:t> des </a:t>
            </a:r>
            <a:r>
              <a:rPr lang="cs-CZ" dirty="0" err="1"/>
              <a:t>Dichters</a:t>
            </a:r>
            <a:r>
              <a:rPr lang="cs-CZ" dirty="0"/>
              <a:t>: a) </a:t>
            </a:r>
            <a:r>
              <a:rPr lang="cs-CZ" dirty="0" err="1"/>
              <a:t>eingeschrieben</a:t>
            </a:r>
            <a:r>
              <a:rPr lang="cs-CZ" dirty="0"/>
              <a:t> in </a:t>
            </a:r>
            <a:r>
              <a:rPr lang="cs-CZ" dirty="0" err="1"/>
              <a:t>sein</a:t>
            </a:r>
            <a:r>
              <a:rPr lang="cs-CZ" dirty="0"/>
              <a:t> </a:t>
            </a:r>
            <a:r>
              <a:rPr lang="cs-CZ" dirty="0" err="1"/>
              <a:t>Werk</a:t>
            </a:r>
            <a:r>
              <a:rPr lang="cs-CZ" dirty="0"/>
              <a:t> → </a:t>
            </a:r>
            <a:r>
              <a:rPr lang="cs-CZ" b="1" u="sng" dirty="0" err="1"/>
              <a:t>Biographismus</a:t>
            </a:r>
            <a:endParaRPr lang="cs-CZ" b="1" u="sng" dirty="0"/>
          </a:p>
          <a:p>
            <a:r>
              <a:rPr lang="cs-CZ" dirty="0"/>
              <a:t>B) </a:t>
            </a:r>
            <a:r>
              <a:rPr lang="cs-CZ" b="1" u="sng" dirty="0" err="1"/>
              <a:t>Genialität</a:t>
            </a:r>
            <a:r>
              <a:rPr lang="cs-CZ" dirty="0"/>
              <a:t> – </a:t>
            </a:r>
            <a:r>
              <a:rPr lang="cs-CZ" dirty="0" err="1"/>
              <a:t>unbewusst</a:t>
            </a:r>
            <a:r>
              <a:rPr lang="cs-CZ" dirty="0"/>
              <a:t> – </a:t>
            </a:r>
            <a:r>
              <a:rPr lang="cs-CZ" dirty="0" err="1"/>
              <a:t>ähnlich</a:t>
            </a:r>
            <a:r>
              <a:rPr lang="cs-CZ" dirty="0"/>
              <a:t> </a:t>
            </a:r>
            <a:r>
              <a:rPr lang="cs-CZ" dirty="0" err="1"/>
              <a:t>einer</a:t>
            </a:r>
            <a:r>
              <a:rPr lang="cs-CZ" dirty="0"/>
              <a:t> </a:t>
            </a:r>
            <a:r>
              <a:rPr lang="cs-CZ" dirty="0" err="1"/>
              <a:t>Geisteskrankheit</a:t>
            </a:r>
            <a:endParaRPr lang="cs-CZ" dirty="0"/>
          </a:p>
          <a:p>
            <a:r>
              <a:rPr lang="cs-CZ" b="1" u="sng" dirty="0" err="1"/>
              <a:t>Massenpsychologie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695281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Psychoanalytische</a:t>
            </a:r>
            <a:r>
              <a:rPr lang="cs-CZ" dirty="0"/>
              <a:t> </a:t>
            </a:r>
            <a:r>
              <a:rPr lang="cs-CZ" dirty="0" err="1"/>
              <a:t>Literaturinterpretation</a:t>
            </a:r>
            <a:r>
              <a:rPr lang="cs-CZ" dirty="0"/>
              <a:t> I. Freud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Freud</a:t>
            </a:r>
            <a:r>
              <a:rPr lang="cs-CZ" dirty="0"/>
              <a:t>: </a:t>
            </a:r>
            <a:r>
              <a:rPr lang="cs-CZ" dirty="0" err="1"/>
              <a:t>Biographismus</a:t>
            </a:r>
            <a:r>
              <a:rPr lang="cs-CZ" dirty="0"/>
              <a:t>:</a:t>
            </a:r>
          </a:p>
          <a:p>
            <a:r>
              <a:rPr lang="cs-CZ" i="1" dirty="0"/>
              <a:t>Der </a:t>
            </a:r>
            <a:r>
              <a:rPr lang="cs-CZ" i="1" dirty="0" err="1"/>
              <a:t>Dichter</a:t>
            </a:r>
            <a:r>
              <a:rPr lang="cs-CZ" i="1" dirty="0"/>
              <a:t> </a:t>
            </a:r>
            <a:r>
              <a:rPr lang="cs-CZ" i="1" dirty="0" err="1"/>
              <a:t>und</a:t>
            </a:r>
            <a:r>
              <a:rPr lang="cs-CZ" i="1" dirty="0"/>
              <a:t>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Phantasieren</a:t>
            </a:r>
            <a:r>
              <a:rPr lang="cs-CZ" dirty="0"/>
              <a:t> (1908)</a:t>
            </a:r>
          </a:p>
          <a:p>
            <a:r>
              <a:rPr lang="cs-CZ" i="1" dirty="0" err="1"/>
              <a:t>Traumanalyse</a:t>
            </a:r>
            <a:r>
              <a:rPr lang="cs-CZ" dirty="0"/>
              <a:t> (1899)</a:t>
            </a:r>
          </a:p>
          <a:p>
            <a:r>
              <a:rPr lang="cs-CZ" i="1" dirty="0" err="1"/>
              <a:t>Studien</a:t>
            </a:r>
            <a:r>
              <a:rPr lang="cs-CZ" i="1" dirty="0"/>
              <a:t> </a:t>
            </a:r>
            <a:r>
              <a:rPr lang="cs-CZ" i="1" dirty="0" err="1"/>
              <a:t>über</a:t>
            </a:r>
            <a:r>
              <a:rPr lang="cs-CZ" i="1" dirty="0"/>
              <a:t> Hysterie </a:t>
            </a:r>
            <a:r>
              <a:rPr lang="cs-CZ" dirty="0"/>
              <a:t>(1896)</a:t>
            </a:r>
          </a:p>
          <a:p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Unbehagen</a:t>
            </a:r>
            <a:r>
              <a:rPr lang="cs-CZ" i="1" dirty="0"/>
              <a:t> in der Kultur</a:t>
            </a:r>
            <a:r>
              <a:rPr lang="cs-CZ" dirty="0"/>
              <a:t> (1930): Amerika-</a:t>
            </a:r>
            <a:r>
              <a:rPr lang="cs-CZ" dirty="0" err="1"/>
              <a:t>Bild</a:t>
            </a:r>
            <a:r>
              <a:rPr lang="cs-CZ" dirty="0"/>
              <a:t>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abschreckende</a:t>
            </a:r>
            <a:r>
              <a:rPr lang="cs-CZ" dirty="0"/>
              <a:t> </a:t>
            </a:r>
            <a:r>
              <a:rPr lang="cs-CZ" dirty="0" err="1"/>
              <a:t>Bild</a:t>
            </a:r>
            <a:r>
              <a:rPr lang="cs-CZ" dirty="0"/>
              <a:t> der </a:t>
            </a:r>
            <a:r>
              <a:rPr lang="cs-CZ" dirty="0" err="1"/>
              <a:t>Massenkultur</a:t>
            </a:r>
            <a:endParaRPr lang="cs-CZ" dirty="0"/>
          </a:p>
          <a:p>
            <a:r>
              <a:rPr lang="cs-CZ" i="1" dirty="0" err="1"/>
              <a:t>Massenpsychologie</a:t>
            </a:r>
            <a:r>
              <a:rPr lang="cs-CZ" i="1" dirty="0"/>
              <a:t> </a:t>
            </a:r>
            <a:r>
              <a:rPr lang="cs-CZ" i="1" dirty="0" err="1"/>
              <a:t>und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-Analyse </a:t>
            </a:r>
            <a:r>
              <a:rPr lang="cs-CZ" dirty="0"/>
              <a:t>(1921):</a:t>
            </a:r>
            <a:r>
              <a:rPr lang="de-DE" dirty="0"/>
              <a:t> Wegfall der landesväterlichen Autorität:</a:t>
            </a:r>
            <a:endParaRPr lang="cs-CZ" dirty="0"/>
          </a:p>
          <a:p>
            <a:r>
              <a:rPr lang="de-DE" dirty="0"/>
              <a:t>erste Massen: das demobilisierte Heer + sozialistische Idee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Die </a:t>
            </a:r>
            <a:r>
              <a:rPr lang="cs-CZ" dirty="0" err="1"/>
              <a:t>Moderne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Psychoanalyse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Schnitzler</a:t>
            </a:r>
            <a:r>
              <a:rPr lang="cs-CZ" dirty="0"/>
              <a:t>: Die </a:t>
            </a:r>
            <a:r>
              <a:rPr lang="cs-CZ" dirty="0" err="1"/>
              <a:t>Traumnovelle</a:t>
            </a:r>
            <a:r>
              <a:rPr lang="cs-CZ" dirty="0"/>
              <a:t>(1925)</a:t>
            </a:r>
          </a:p>
          <a:p>
            <a:r>
              <a:rPr lang="cs-CZ" dirty="0" err="1"/>
              <a:t>Hoffmansthal</a:t>
            </a:r>
            <a:r>
              <a:rPr lang="cs-CZ" dirty="0"/>
              <a:t>: </a:t>
            </a:r>
            <a:r>
              <a:rPr lang="cs-CZ" dirty="0" err="1"/>
              <a:t>Elektra</a:t>
            </a:r>
            <a:r>
              <a:rPr lang="cs-CZ" dirty="0"/>
              <a:t> (1903)</a:t>
            </a:r>
          </a:p>
          <a:p>
            <a:r>
              <a:rPr lang="cs-CZ" dirty="0" err="1"/>
              <a:t>Bahr</a:t>
            </a:r>
            <a:r>
              <a:rPr lang="cs-CZ" dirty="0"/>
              <a:t>: Dialog </a:t>
            </a:r>
            <a:r>
              <a:rPr lang="cs-CZ" dirty="0" err="1"/>
              <a:t>vom</a:t>
            </a:r>
            <a:r>
              <a:rPr lang="cs-CZ" dirty="0"/>
              <a:t> </a:t>
            </a:r>
            <a:r>
              <a:rPr lang="cs-CZ" dirty="0" err="1"/>
              <a:t>Tragischen</a:t>
            </a:r>
            <a:r>
              <a:rPr lang="cs-CZ" dirty="0"/>
              <a:t> (1903), Die </a:t>
            </a:r>
            <a:r>
              <a:rPr lang="cs-CZ" dirty="0" err="1"/>
              <a:t>Andere</a:t>
            </a:r>
            <a:r>
              <a:rPr lang="cs-CZ" dirty="0"/>
              <a:t> (1905)</a:t>
            </a:r>
          </a:p>
          <a:p>
            <a:r>
              <a:rPr lang="cs-CZ" dirty="0"/>
              <a:t>Kritik – Karl Kraus:</a:t>
            </a:r>
          </a:p>
          <a:p>
            <a:r>
              <a:rPr lang="cs-CZ" dirty="0"/>
              <a:t>„Psychoanalyse </a:t>
            </a:r>
            <a:r>
              <a:rPr lang="cs-CZ" dirty="0" err="1"/>
              <a:t>ist</a:t>
            </a:r>
            <a:r>
              <a:rPr lang="cs-CZ" dirty="0"/>
              <a:t> jene </a:t>
            </a:r>
            <a:r>
              <a:rPr lang="cs-CZ" dirty="0" err="1"/>
              <a:t>Geisteskrankheit</a:t>
            </a:r>
            <a:r>
              <a:rPr lang="cs-CZ" dirty="0"/>
              <a:t>,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deren</a:t>
            </a:r>
            <a:r>
              <a:rPr lang="cs-CZ" dirty="0"/>
              <a:t> </a:t>
            </a:r>
            <a:r>
              <a:rPr lang="cs-CZ" dirty="0" err="1"/>
              <a:t>Therapie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/>
              <a:t>hält</a:t>
            </a:r>
            <a:r>
              <a:rPr lang="cs-CZ" dirty="0"/>
              <a:t>.“</a:t>
            </a:r>
          </a:p>
          <a:p>
            <a:r>
              <a:rPr lang="cs-CZ" dirty="0"/>
              <a:t>„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Hilfe</a:t>
            </a:r>
            <a:r>
              <a:rPr lang="cs-CZ" dirty="0"/>
              <a:t>! </a:t>
            </a:r>
            <a:r>
              <a:rPr lang="cs-CZ" dirty="0" err="1"/>
              <a:t>Helft</a:t>
            </a:r>
            <a:r>
              <a:rPr lang="cs-CZ" dirty="0"/>
              <a:t> </a:t>
            </a:r>
            <a:r>
              <a:rPr lang="cs-CZ" dirty="0" err="1"/>
              <a:t>mir</a:t>
            </a:r>
            <a:r>
              <a:rPr lang="cs-CZ" dirty="0"/>
              <a:t> </a:t>
            </a:r>
            <a:r>
              <a:rPr lang="cs-CZ" dirty="0" err="1"/>
              <a:t>aus</a:t>
            </a:r>
            <a:r>
              <a:rPr lang="cs-CZ" dirty="0"/>
              <a:t> der </a:t>
            </a:r>
            <a:r>
              <a:rPr lang="cs-CZ" dirty="0" err="1"/>
              <a:t>Klarheit</a:t>
            </a:r>
            <a:r>
              <a:rPr lang="cs-CZ" dirty="0"/>
              <a:t>, /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aus</a:t>
            </a:r>
            <a:r>
              <a:rPr lang="cs-CZ" dirty="0"/>
              <a:t> </a:t>
            </a:r>
            <a:r>
              <a:rPr lang="cs-CZ" dirty="0" err="1"/>
              <a:t>dem</a:t>
            </a:r>
            <a:r>
              <a:rPr lang="cs-CZ" dirty="0"/>
              <a:t> </a:t>
            </a:r>
            <a:r>
              <a:rPr lang="cs-CZ" dirty="0" err="1"/>
              <a:t>Traum</a:t>
            </a:r>
            <a:r>
              <a:rPr lang="cs-CZ" dirty="0"/>
              <a:t>!/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haltet</a:t>
            </a:r>
            <a:r>
              <a:rPr lang="cs-CZ" dirty="0"/>
              <a:t> </a:t>
            </a:r>
            <a:r>
              <a:rPr lang="cs-CZ" dirty="0" err="1"/>
              <a:t>mir</a:t>
            </a:r>
            <a:r>
              <a:rPr lang="cs-CZ" dirty="0"/>
              <a:t> </a:t>
            </a:r>
            <a:r>
              <a:rPr lang="cs-CZ" dirty="0" err="1"/>
              <a:t>vom</a:t>
            </a:r>
            <a:r>
              <a:rPr lang="cs-CZ" dirty="0"/>
              <a:t> </a:t>
            </a:r>
            <a:r>
              <a:rPr lang="cs-CZ" dirty="0" err="1"/>
              <a:t>Traum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Diebe</a:t>
            </a:r>
            <a:r>
              <a:rPr lang="cs-CZ" dirty="0"/>
              <a:t>!“ (1923 in </a:t>
            </a:r>
            <a:r>
              <a:rPr lang="cs-CZ" dirty="0" err="1"/>
              <a:t>Traumstück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9902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Einfluss</a:t>
            </a:r>
            <a:r>
              <a:rPr lang="cs-CZ" dirty="0"/>
              <a:t> </a:t>
            </a:r>
            <a:r>
              <a:rPr lang="cs-CZ" dirty="0" err="1"/>
              <a:t>Freuds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bildende</a:t>
            </a:r>
            <a:r>
              <a:rPr lang="cs-CZ" dirty="0"/>
              <a:t> </a:t>
            </a:r>
            <a:r>
              <a:rPr lang="cs-CZ" dirty="0" err="1"/>
              <a:t>Kunst</a:t>
            </a:r>
            <a:endParaRPr lang="cs-CZ" dirty="0"/>
          </a:p>
        </p:txBody>
      </p:sp>
      <p:pic>
        <p:nvPicPr>
          <p:cNvPr id="4" name="Zástupný symbol pro obsah 3" descr="Max-Erns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772816"/>
            <a:ext cx="6048672" cy="4611822"/>
          </a:xfrm>
        </p:spPr>
      </p:pic>
      <p:sp>
        <p:nvSpPr>
          <p:cNvPr id="6" name="TextovéPole 5"/>
          <p:cNvSpPr txBox="1"/>
          <p:nvPr/>
        </p:nvSpPr>
        <p:spPr>
          <a:xfrm>
            <a:off x="251520" y="1196752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Max Ernst  ( 1891-1976)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7092280" cy="1642194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Thomas Mann (1875in Lübeck-1955 in </a:t>
            </a:r>
            <a:r>
              <a:rPr lang="cs-CZ" dirty="0" err="1"/>
              <a:t>Zürich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060848"/>
            <a:ext cx="8435280" cy="406531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i="1" dirty="0" err="1"/>
              <a:t>Buddenbrooks</a:t>
            </a:r>
            <a:r>
              <a:rPr lang="cs-CZ" dirty="0"/>
              <a:t> (1901)</a:t>
            </a:r>
          </a:p>
          <a:p>
            <a:pPr>
              <a:buNone/>
            </a:pPr>
            <a:r>
              <a:rPr lang="cs-CZ" dirty="0" err="1"/>
              <a:t>Tonio</a:t>
            </a:r>
            <a:r>
              <a:rPr lang="cs-CZ" dirty="0"/>
              <a:t> </a:t>
            </a:r>
            <a:r>
              <a:rPr lang="cs-CZ" dirty="0" err="1"/>
              <a:t>Kröger</a:t>
            </a:r>
            <a:r>
              <a:rPr lang="cs-CZ" dirty="0"/>
              <a:t> (1903)</a:t>
            </a:r>
          </a:p>
          <a:p>
            <a:pPr>
              <a:buNone/>
            </a:pPr>
            <a:r>
              <a:rPr lang="cs-CZ" i="1" dirty="0"/>
              <a:t>Der </a:t>
            </a:r>
            <a:r>
              <a:rPr lang="cs-CZ" i="1" dirty="0" err="1"/>
              <a:t>Tod</a:t>
            </a:r>
            <a:r>
              <a:rPr lang="cs-CZ" i="1" dirty="0"/>
              <a:t> in </a:t>
            </a:r>
            <a:r>
              <a:rPr lang="cs-CZ" i="1" dirty="0" err="1"/>
              <a:t>Venedi</a:t>
            </a:r>
            <a:r>
              <a:rPr lang="cs-CZ" dirty="0" err="1"/>
              <a:t>g</a:t>
            </a:r>
            <a:r>
              <a:rPr lang="cs-CZ" dirty="0"/>
              <a:t> (1911)</a:t>
            </a:r>
          </a:p>
          <a:p>
            <a:pPr>
              <a:buNone/>
            </a:pPr>
            <a:r>
              <a:rPr lang="cs-CZ" i="1" dirty="0"/>
              <a:t>Der </a:t>
            </a:r>
            <a:r>
              <a:rPr lang="cs-CZ" i="1" dirty="0" err="1"/>
              <a:t>Zauberb</a:t>
            </a:r>
            <a:r>
              <a:rPr lang="cs-CZ" dirty="0" err="1"/>
              <a:t>erg</a:t>
            </a:r>
            <a:r>
              <a:rPr lang="cs-CZ" dirty="0"/>
              <a:t> (1924)</a:t>
            </a:r>
          </a:p>
          <a:p>
            <a:pPr>
              <a:buNone/>
            </a:pPr>
            <a:r>
              <a:rPr lang="cs-CZ" dirty="0"/>
              <a:t>Tetralogie </a:t>
            </a:r>
            <a:r>
              <a:rPr lang="cs-CZ" i="1" dirty="0" err="1"/>
              <a:t>Joseph</a:t>
            </a:r>
            <a:r>
              <a:rPr lang="cs-CZ" i="1" dirty="0"/>
              <a:t> </a:t>
            </a:r>
            <a:r>
              <a:rPr lang="cs-CZ" i="1" dirty="0" err="1"/>
              <a:t>und</a:t>
            </a:r>
            <a:r>
              <a:rPr lang="cs-CZ" i="1" dirty="0"/>
              <a:t> </a:t>
            </a:r>
            <a:r>
              <a:rPr lang="cs-CZ" i="1" dirty="0" err="1"/>
              <a:t>seine</a:t>
            </a:r>
            <a:r>
              <a:rPr lang="cs-CZ" i="1" dirty="0"/>
              <a:t> </a:t>
            </a:r>
            <a:r>
              <a:rPr lang="cs-CZ" i="1" dirty="0" err="1"/>
              <a:t>Brüder</a:t>
            </a:r>
            <a:r>
              <a:rPr lang="cs-CZ" i="1" dirty="0"/>
              <a:t> </a:t>
            </a:r>
            <a:r>
              <a:rPr lang="cs-CZ" dirty="0"/>
              <a:t>(1933-1943)</a:t>
            </a:r>
          </a:p>
          <a:p>
            <a:pPr>
              <a:buNone/>
            </a:pPr>
            <a:r>
              <a:rPr lang="cs-CZ" i="1" dirty="0"/>
              <a:t>Doktor </a:t>
            </a:r>
            <a:r>
              <a:rPr lang="cs-CZ" i="1" dirty="0" err="1"/>
              <a:t>Faustus</a:t>
            </a:r>
            <a:r>
              <a:rPr lang="cs-CZ" i="1" dirty="0"/>
              <a:t> </a:t>
            </a:r>
            <a:r>
              <a:rPr lang="cs-CZ" dirty="0"/>
              <a:t>(1947)</a:t>
            </a:r>
          </a:p>
          <a:p>
            <a:pPr>
              <a:buNone/>
            </a:pPr>
            <a:r>
              <a:rPr lang="cs-CZ" i="1" dirty="0" err="1"/>
              <a:t>Betrachtungen</a:t>
            </a:r>
            <a:r>
              <a:rPr lang="cs-CZ" i="1" dirty="0"/>
              <a:t> </a:t>
            </a:r>
            <a:r>
              <a:rPr lang="cs-CZ" i="1" dirty="0" err="1"/>
              <a:t>eines</a:t>
            </a:r>
            <a:r>
              <a:rPr lang="cs-CZ" i="1" dirty="0"/>
              <a:t> </a:t>
            </a:r>
            <a:r>
              <a:rPr lang="cs-CZ" i="1" dirty="0" err="1"/>
              <a:t>Unpolitische</a:t>
            </a:r>
            <a:r>
              <a:rPr lang="cs-CZ" dirty="0" err="1"/>
              <a:t>n</a:t>
            </a:r>
            <a:r>
              <a:rPr lang="cs-CZ" dirty="0"/>
              <a:t> (1918)</a:t>
            </a:r>
          </a:p>
          <a:p>
            <a:pPr>
              <a:buNone/>
            </a:pPr>
            <a:r>
              <a:rPr lang="cs-CZ" dirty="0"/>
              <a:t>- </a:t>
            </a:r>
            <a:r>
              <a:rPr lang="cs-CZ" dirty="0" err="1"/>
              <a:t>Nobelpreis</a:t>
            </a:r>
            <a:r>
              <a:rPr lang="cs-CZ" dirty="0"/>
              <a:t>: 1929</a:t>
            </a:r>
          </a:p>
          <a:p>
            <a:endParaRPr lang="cs-CZ" dirty="0"/>
          </a:p>
        </p:txBody>
      </p:sp>
      <p:pic>
        <p:nvPicPr>
          <p:cNvPr id="4" name="Obrázek 3" descr="220px-Thomas_Mann_19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332656"/>
            <a:ext cx="1746972" cy="22154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1940</TotalTime>
  <Words>909</Words>
  <Application>Microsoft Office PowerPoint</Application>
  <PresentationFormat>Předvádění na obrazovce (4:3)</PresentationFormat>
  <Paragraphs>101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Motiv sady Office</vt:lpstr>
      <vt:lpstr>Deutschsprachige Literatur des 20. Jhs</vt:lpstr>
      <vt:lpstr>Wiederholung und Ertweiterung: </vt:lpstr>
      <vt:lpstr>Subjektkrise in der Literatur</vt:lpstr>
      <vt:lpstr>Freud und die Literatur</vt:lpstr>
      <vt:lpstr>Freuds Instrumente für die Literaturinterpretation</vt:lpstr>
      <vt:lpstr>Psychoanalytische Literaturinterpretation I. Freud</vt:lpstr>
      <vt:lpstr>Die Moderne und die Psychoanalyse</vt:lpstr>
      <vt:lpstr>Einfluss Freuds auf die bildende Kunst</vt:lpstr>
      <vt:lpstr> Thomas Mann (1875in Lübeck-1955 in Zürich)</vt:lpstr>
      <vt:lpstr>Arnold Zweig (1887 in Glogau -1968 in Berlin) </vt:lpstr>
      <vt:lpstr>Psychoanalytische Literaturinterpretation II.C. G. Jung</vt:lpstr>
      <vt:lpstr>Psychoanalytische Literaturinterpretation III.Lacan</vt:lpstr>
      <vt:lpstr>Psychoanalytische Literaturinterpretation IV Deleuze/ Guattari</vt:lpstr>
      <vt:lpstr>Psychoanalytische Literaturinterpretation V – Feminismus und Gender</vt:lpstr>
      <vt:lpstr>Lektüre</vt:lpstr>
      <vt:lpstr>E. T. A. Hofmanns Erzählung Der Sandmann nach Freud</vt:lpstr>
      <vt:lpstr>Das ‚Unheimliche</vt:lpstr>
      <vt:lpstr>Lektüre für das nächste Mal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Wiederholung:</dc:title>
  <dc:creator>PC</dc:creator>
  <cp:lastModifiedBy>Alena Zelená</cp:lastModifiedBy>
  <cp:revision>60</cp:revision>
  <dcterms:created xsi:type="dcterms:W3CDTF">2014-11-04T21:20:06Z</dcterms:created>
  <dcterms:modified xsi:type="dcterms:W3CDTF">2021-03-08T11:15:05Z</dcterms:modified>
</cp:coreProperties>
</file>