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82" r:id="rId4"/>
    <p:sldId id="273" r:id="rId5"/>
    <p:sldId id="272" r:id="rId6"/>
    <p:sldId id="276" r:id="rId7"/>
    <p:sldId id="287" r:id="rId8"/>
    <p:sldId id="289" r:id="rId9"/>
    <p:sldId id="283" r:id="rId10"/>
    <p:sldId id="286" r:id="rId11"/>
    <p:sldId id="284" r:id="rId12"/>
    <p:sldId id="291" r:id="rId13"/>
    <p:sldId id="290" r:id="rId14"/>
    <p:sldId id="285" r:id="rId15"/>
    <p:sldId id="277" r:id="rId16"/>
    <p:sldId id="278" r:id="rId17"/>
    <p:sldId id="279" r:id="rId18"/>
    <p:sldId id="280" r:id="rId19"/>
    <p:sldId id="288"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3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85CEA-83F4-ACA5-8F0B-028165D7C3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48136E56-B7C4-AEDB-C30B-03B1635918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C37F8F52-FB0E-A548-66A8-EE12D7753858}"/>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5" name="Footer Placeholder 4">
            <a:extLst>
              <a:ext uri="{FF2B5EF4-FFF2-40B4-BE49-F238E27FC236}">
                <a16:creationId xmlns:a16="http://schemas.microsoft.com/office/drawing/2014/main" id="{E4E68A63-1932-A79E-87E8-4EE277DA8A62}"/>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8F083803-31CF-D416-6276-9F0577A7F7AE}"/>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83690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48C04-2A6A-AB63-11AC-56F69EFF727D}"/>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3CE191F9-C9CF-FF7B-F3D6-F544EA84D2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28D92871-9C94-E177-746B-7E4812A852CA}"/>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5" name="Footer Placeholder 4">
            <a:extLst>
              <a:ext uri="{FF2B5EF4-FFF2-40B4-BE49-F238E27FC236}">
                <a16:creationId xmlns:a16="http://schemas.microsoft.com/office/drawing/2014/main" id="{4E34C86D-EF7B-154A-2643-0F4F0192B1C8}"/>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72D9576B-3D84-5DB5-DCF7-D123957EBC51}"/>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405351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BD6747-6301-E4D6-DB77-949AF88414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A69DE6A7-9E5B-8330-3BF1-AB19E6AEA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28B4103D-F88C-BF68-0B88-12983CFE1693}"/>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5" name="Footer Placeholder 4">
            <a:extLst>
              <a:ext uri="{FF2B5EF4-FFF2-40B4-BE49-F238E27FC236}">
                <a16:creationId xmlns:a16="http://schemas.microsoft.com/office/drawing/2014/main" id="{BC4FD9A5-3850-E1D0-44CC-B90E7F03FE2C}"/>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49318ECD-C761-C45F-8FE3-007D9816AE09}"/>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1067842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A1E95-3704-10D7-F6A9-BAE63F3FF54E}"/>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A5C70E4E-5F09-204C-0956-F1F8374D06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BEB55015-C2C7-5635-4333-ACE9EC934338}"/>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5" name="Footer Placeholder 4">
            <a:extLst>
              <a:ext uri="{FF2B5EF4-FFF2-40B4-BE49-F238E27FC236}">
                <a16:creationId xmlns:a16="http://schemas.microsoft.com/office/drawing/2014/main" id="{34FCA538-D1EE-E1F4-54F0-3328624532B6}"/>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4D169E4-AADA-8C55-C1CE-D843E48E1BE5}"/>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232916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6C127-6E4C-EB14-8868-AF3B78D4B7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B0DE686B-10F9-5443-B141-6BF0E80F49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25E099-5537-7BAB-57CC-76D156DE43AC}"/>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5" name="Footer Placeholder 4">
            <a:extLst>
              <a:ext uri="{FF2B5EF4-FFF2-40B4-BE49-F238E27FC236}">
                <a16:creationId xmlns:a16="http://schemas.microsoft.com/office/drawing/2014/main" id="{89FDAB16-9CBC-B8A8-9104-1E27A0A44EB0}"/>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3721FEAB-A727-9856-357A-459276744F04}"/>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3875785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9665A-65F5-6642-3F15-4B6677B4A925}"/>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8BD973BE-3E78-0107-1E63-1B1072BCBA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6D5AD25B-780F-E850-B811-424F7C9AA7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6D716C16-FFF8-7B34-65C1-BCF0FE3E3314}"/>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6" name="Footer Placeholder 5">
            <a:extLst>
              <a:ext uri="{FF2B5EF4-FFF2-40B4-BE49-F238E27FC236}">
                <a16:creationId xmlns:a16="http://schemas.microsoft.com/office/drawing/2014/main" id="{AFE1BCB1-0170-D89A-343F-8F3A4FE2552D}"/>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12A5DB8F-11C7-89DE-238F-9431CAD5BDAA}"/>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372683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354A4-9A18-8877-4FBA-F3AA57A83F96}"/>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4E48DFA7-EF38-8152-F253-F0869A4D89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619967-1221-1AF6-800A-5606A0E902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E5F75467-942F-1994-2FB5-9551531A1F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6BC9F2-1684-73E8-0A78-9B068CCCC5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FA3D0406-A6AD-1490-7580-EF56C635F4C2}"/>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8" name="Footer Placeholder 7">
            <a:extLst>
              <a:ext uri="{FF2B5EF4-FFF2-40B4-BE49-F238E27FC236}">
                <a16:creationId xmlns:a16="http://schemas.microsoft.com/office/drawing/2014/main" id="{8B365D9B-E888-2F93-F8EA-03398665CB08}"/>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47509055-686E-73A0-C369-C222E530160F}"/>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3231615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2B68A-AFDB-1A67-BACF-096D17A819E8}"/>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1F39B721-55C3-6892-D08A-0EE5C509A065}"/>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4" name="Footer Placeholder 3">
            <a:extLst>
              <a:ext uri="{FF2B5EF4-FFF2-40B4-BE49-F238E27FC236}">
                <a16:creationId xmlns:a16="http://schemas.microsoft.com/office/drawing/2014/main" id="{702E89CF-4CD8-CE97-B242-E9C93D1A3188}"/>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FAAB36A8-ED1E-F0B1-EC1B-8B7705901E4F}"/>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153477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FF8A46-266A-7011-C644-AF9102A01860}"/>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3" name="Footer Placeholder 2">
            <a:extLst>
              <a:ext uri="{FF2B5EF4-FFF2-40B4-BE49-F238E27FC236}">
                <a16:creationId xmlns:a16="http://schemas.microsoft.com/office/drawing/2014/main" id="{F79A981D-A6AA-300D-631D-043CBDF355C7}"/>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3C599665-825E-DAED-1FA6-9103736BDC2F}"/>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414185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32DFA-0F14-8654-612A-B8169B97F2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D0AC9276-14C2-B1D4-6A9A-9DD13CDA21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318987DD-9DB0-6E03-0B30-637EBE73D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C4E21A-5D6C-76F7-CA85-81DC709EFB2C}"/>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6" name="Footer Placeholder 5">
            <a:extLst>
              <a:ext uri="{FF2B5EF4-FFF2-40B4-BE49-F238E27FC236}">
                <a16:creationId xmlns:a16="http://schemas.microsoft.com/office/drawing/2014/main" id="{4894C31F-AB77-4A0C-E3AF-C2D9FD7E0564}"/>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654D66F8-B934-6D2F-8C75-4B232230069D}"/>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103395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EFF16-8774-E8D3-8963-59FB23CDD8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88506DED-9D27-7C7A-9AA3-C3A23452ED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094BBAC0-C1B8-0E99-CA4F-2D69B796CC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5E689A-A5FD-7DA4-FE3A-FD519B5134A2}"/>
              </a:ext>
            </a:extLst>
          </p:cNvPr>
          <p:cNvSpPr>
            <a:spLocks noGrp="1"/>
          </p:cNvSpPr>
          <p:nvPr>
            <p:ph type="dt" sz="half" idx="10"/>
          </p:nvPr>
        </p:nvSpPr>
        <p:spPr/>
        <p:txBody>
          <a:bodyPr/>
          <a:lstStyle/>
          <a:p>
            <a:fld id="{996594F5-B26D-4F48-85FC-8FE2FCD9FD47}" type="datetimeFigureOut">
              <a:rPr lang="cs-CZ" smtClean="0"/>
              <a:t>16.03.2023</a:t>
            </a:fld>
            <a:endParaRPr lang="cs-CZ"/>
          </a:p>
        </p:txBody>
      </p:sp>
      <p:sp>
        <p:nvSpPr>
          <p:cNvPr id="6" name="Footer Placeholder 5">
            <a:extLst>
              <a:ext uri="{FF2B5EF4-FFF2-40B4-BE49-F238E27FC236}">
                <a16:creationId xmlns:a16="http://schemas.microsoft.com/office/drawing/2014/main" id="{FEA1241A-43D7-C83D-B55F-A82F7A716C1B}"/>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A3A74178-0529-EC96-34C2-67076F02D323}"/>
              </a:ext>
            </a:extLst>
          </p:cNvPr>
          <p:cNvSpPr>
            <a:spLocks noGrp="1"/>
          </p:cNvSpPr>
          <p:nvPr>
            <p:ph type="sldNum" sz="quarter" idx="12"/>
          </p:nvPr>
        </p:nvSpPr>
        <p:spPr/>
        <p:txBody>
          <a:bodyPr/>
          <a:lstStyle/>
          <a:p>
            <a:fld id="{FED874F0-4BDB-409A-B4DE-2CFF89007CAC}" type="slidenum">
              <a:rPr lang="cs-CZ" smtClean="0"/>
              <a:t>‹#›</a:t>
            </a:fld>
            <a:endParaRPr lang="cs-CZ"/>
          </a:p>
        </p:txBody>
      </p:sp>
    </p:spTree>
    <p:extLst>
      <p:ext uri="{BB962C8B-B14F-4D97-AF65-F5344CB8AC3E}">
        <p14:creationId xmlns:p14="http://schemas.microsoft.com/office/powerpoint/2010/main" val="177737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5082D-2B9F-783C-28EB-2DAC25C929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D2529ED4-135D-46C2-C450-204EA6F8BB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7178FFFA-E053-CF0D-77CA-4C98B25EF1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594F5-B26D-4F48-85FC-8FE2FCD9FD47}" type="datetimeFigureOut">
              <a:rPr lang="cs-CZ" smtClean="0"/>
              <a:t>16.03.2023</a:t>
            </a:fld>
            <a:endParaRPr lang="cs-CZ"/>
          </a:p>
        </p:txBody>
      </p:sp>
      <p:sp>
        <p:nvSpPr>
          <p:cNvPr id="5" name="Footer Placeholder 4">
            <a:extLst>
              <a:ext uri="{FF2B5EF4-FFF2-40B4-BE49-F238E27FC236}">
                <a16:creationId xmlns:a16="http://schemas.microsoft.com/office/drawing/2014/main" id="{B828034A-0179-6B6B-1B40-382A85CD26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C7F9235F-999E-7FD1-AB08-2171D81C42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D874F0-4BDB-409A-B4DE-2CFF89007CAC}" type="slidenum">
              <a:rPr lang="cs-CZ" smtClean="0"/>
              <a:t>‹#›</a:t>
            </a:fld>
            <a:endParaRPr lang="cs-CZ"/>
          </a:p>
        </p:txBody>
      </p:sp>
    </p:spTree>
    <p:extLst>
      <p:ext uri="{BB962C8B-B14F-4D97-AF65-F5344CB8AC3E}">
        <p14:creationId xmlns:p14="http://schemas.microsoft.com/office/powerpoint/2010/main" val="3495537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11768-C375-B186-4787-E5F52E50DD90}"/>
              </a:ext>
            </a:extLst>
          </p:cNvPr>
          <p:cNvSpPr>
            <a:spLocks noGrp="1"/>
          </p:cNvSpPr>
          <p:nvPr>
            <p:ph type="ctrTitle"/>
          </p:nvPr>
        </p:nvSpPr>
        <p:spPr>
          <a:xfrm>
            <a:off x="1524000" y="1056188"/>
            <a:ext cx="9144000" cy="2821330"/>
          </a:xfrm>
        </p:spPr>
        <p:txBody>
          <a:bodyPr>
            <a:normAutofit/>
          </a:bodyPr>
          <a:lstStyle/>
          <a:p>
            <a:r>
              <a:rPr lang="cs-CZ" b="1" dirty="0" err="1">
                <a:latin typeface="Garamond" panose="02020404030301010803" pitchFamily="18" charset="0"/>
              </a:rPr>
              <a:t>Contemporary</a:t>
            </a:r>
            <a:r>
              <a:rPr lang="cs-CZ" b="1" dirty="0">
                <a:latin typeface="Garamond" panose="02020404030301010803" pitchFamily="18" charset="0"/>
              </a:rPr>
              <a:t> </a:t>
            </a:r>
            <a:r>
              <a:rPr lang="cs-CZ" b="1" dirty="0" err="1">
                <a:latin typeface="Garamond" panose="02020404030301010803" pitchFamily="18" charset="0"/>
              </a:rPr>
              <a:t>Theories</a:t>
            </a:r>
            <a:r>
              <a:rPr lang="cs-CZ" b="1" dirty="0">
                <a:latin typeface="Garamond" panose="02020404030301010803" pitchFamily="18" charset="0"/>
              </a:rPr>
              <a:t> </a:t>
            </a:r>
            <a:r>
              <a:rPr lang="cs-CZ" b="1" dirty="0" err="1">
                <a:latin typeface="Garamond" panose="02020404030301010803" pitchFamily="18" charset="0"/>
              </a:rPr>
              <a:t>of</a:t>
            </a:r>
            <a:r>
              <a:rPr lang="cs-CZ" b="1" dirty="0">
                <a:latin typeface="Garamond" panose="02020404030301010803" pitchFamily="18" charset="0"/>
              </a:rPr>
              <a:t> </a:t>
            </a:r>
            <a:r>
              <a:rPr lang="cs-CZ" b="1" dirty="0" err="1">
                <a:latin typeface="Garamond" panose="02020404030301010803" pitchFamily="18" charset="0"/>
              </a:rPr>
              <a:t>Consciousness</a:t>
            </a:r>
            <a:br>
              <a:rPr lang="cs-CZ" dirty="0"/>
            </a:br>
            <a:endParaRPr lang="cs-CZ" dirty="0"/>
          </a:p>
        </p:txBody>
      </p:sp>
      <p:sp>
        <p:nvSpPr>
          <p:cNvPr id="3" name="Subtitle 2">
            <a:extLst>
              <a:ext uri="{FF2B5EF4-FFF2-40B4-BE49-F238E27FC236}">
                <a16:creationId xmlns:a16="http://schemas.microsoft.com/office/drawing/2014/main" id="{1AD11508-6316-D906-D2DE-C4B7E32BDF54}"/>
              </a:ext>
            </a:extLst>
          </p:cNvPr>
          <p:cNvSpPr>
            <a:spLocks noGrp="1"/>
          </p:cNvSpPr>
          <p:nvPr>
            <p:ph type="subTitle" idx="1"/>
          </p:nvPr>
        </p:nvSpPr>
        <p:spPr>
          <a:xfrm>
            <a:off x="1524000" y="3128057"/>
            <a:ext cx="9144000" cy="2821329"/>
          </a:xfrm>
        </p:spPr>
        <p:txBody>
          <a:bodyPr>
            <a:normAutofit/>
          </a:bodyPr>
          <a:lstStyle/>
          <a:p>
            <a:r>
              <a:rPr lang="en-GB" sz="4400" b="1" dirty="0">
                <a:solidFill>
                  <a:srgbClr val="C00000"/>
                </a:solidFill>
                <a:latin typeface="Garamond" panose="02020404030301010803" pitchFamily="18" charset="0"/>
              </a:rPr>
              <a:t>4</a:t>
            </a:r>
            <a:endParaRPr lang="cs-CZ" sz="4400" b="1" dirty="0">
              <a:solidFill>
                <a:srgbClr val="C00000"/>
              </a:solidFill>
              <a:latin typeface="Garamond" panose="02020404030301010803" pitchFamily="18" charset="0"/>
            </a:endParaRPr>
          </a:p>
          <a:p>
            <a:r>
              <a:rPr lang="en-GB" sz="5400" b="1" dirty="0">
                <a:latin typeface="Garamond" panose="02020404030301010803" pitchFamily="18" charset="0"/>
              </a:rPr>
              <a:t>Illusionism</a:t>
            </a:r>
            <a:endParaRPr lang="cs-CZ" sz="5400" b="1" dirty="0">
              <a:latin typeface="Garamond" panose="02020404030301010803" pitchFamily="18" charset="0"/>
            </a:endParaRPr>
          </a:p>
        </p:txBody>
      </p:sp>
    </p:spTree>
    <p:extLst>
      <p:ext uri="{BB962C8B-B14F-4D97-AF65-F5344CB8AC3E}">
        <p14:creationId xmlns:p14="http://schemas.microsoft.com/office/powerpoint/2010/main" val="3610382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0B155-E1B5-7C0A-01E6-155238CB3C12}"/>
              </a:ext>
            </a:extLst>
          </p:cNvPr>
          <p:cNvSpPr>
            <a:spLocks noGrp="1"/>
          </p:cNvSpPr>
          <p:nvPr>
            <p:ph type="title"/>
          </p:nvPr>
        </p:nvSpPr>
        <p:spPr>
          <a:xfrm>
            <a:off x="838200" y="816538"/>
            <a:ext cx="10515600" cy="1325563"/>
          </a:xfrm>
        </p:spPr>
        <p:txBody>
          <a:bodyPr>
            <a:normAutofit/>
          </a:bodyPr>
          <a:lstStyle/>
          <a:p>
            <a:r>
              <a:rPr lang="en-GB" sz="3600" b="1" dirty="0">
                <a:solidFill>
                  <a:srgbClr val="C00000"/>
                </a:solidFill>
                <a:latin typeface="Garamond" panose="02020404030301010803" pitchFamily="18" charset="0"/>
              </a:rPr>
              <a:t>The realist alternatives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26FF23F7-01B3-8C99-9206-40779174C51D}"/>
              </a:ext>
            </a:extLst>
          </p:cNvPr>
          <p:cNvSpPr>
            <a:spLocks noGrp="1"/>
          </p:cNvSpPr>
          <p:nvPr>
            <p:ph idx="1"/>
          </p:nvPr>
        </p:nvSpPr>
        <p:spPr/>
        <p:txBody>
          <a:bodyPr/>
          <a:lstStyle/>
          <a:p>
            <a:pPr marL="514350" indent="-514350">
              <a:buAutoNum type="arabicPeriod"/>
            </a:pPr>
            <a:r>
              <a:rPr lang="en-GB" dirty="0">
                <a:latin typeface="Garamond" panose="02020404030301010803" pitchFamily="18" charset="0"/>
              </a:rPr>
              <a:t>Radical realism: phenomenal consciousness is real and demands a paradigm shift in our theoretical approach. “Dualists, neutral monists, </a:t>
            </a:r>
            <a:r>
              <a:rPr lang="en-GB" dirty="0" err="1">
                <a:latin typeface="Garamond" panose="02020404030301010803" pitchFamily="18" charset="0"/>
              </a:rPr>
              <a:t>mysterians</a:t>
            </a:r>
            <a:r>
              <a:rPr lang="en-GB" dirty="0">
                <a:latin typeface="Garamond" panose="02020404030301010803" pitchFamily="18" charset="0"/>
              </a:rPr>
              <a:t>, and those who appeal to new physics” (p.2).</a:t>
            </a:r>
          </a:p>
          <a:p>
            <a:pPr marL="514350" indent="-514350">
              <a:buAutoNum type="arabicPeriod"/>
            </a:pPr>
            <a:r>
              <a:rPr lang="en-GB" dirty="0">
                <a:latin typeface="Garamond" panose="02020404030301010803" pitchFamily="18" charset="0"/>
              </a:rPr>
              <a:t>Conservative realism: “accepts the reality of phenomenal consciousness but seeks to explain it in physical terms, using the resources of contemporary cognitive or modest extensions of it” (p. 3)</a:t>
            </a:r>
            <a:endParaRPr lang="cs-CZ" dirty="0">
              <a:latin typeface="Garamond" panose="02020404030301010803" pitchFamily="18" charset="0"/>
            </a:endParaRPr>
          </a:p>
        </p:txBody>
      </p:sp>
    </p:spTree>
    <p:extLst>
      <p:ext uri="{BB962C8B-B14F-4D97-AF65-F5344CB8AC3E}">
        <p14:creationId xmlns:p14="http://schemas.microsoft.com/office/powerpoint/2010/main" val="284604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97AB23-68B3-B6B5-C7FB-78C2FAF61743}"/>
              </a:ext>
            </a:extLst>
          </p:cNvPr>
          <p:cNvSpPr>
            <a:spLocks noGrp="1"/>
          </p:cNvSpPr>
          <p:nvPr>
            <p:ph idx="4294967295"/>
          </p:nvPr>
        </p:nvSpPr>
        <p:spPr>
          <a:xfrm>
            <a:off x="2486628" y="2924818"/>
            <a:ext cx="10515600" cy="4351338"/>
          </a:xfrm>
        </p:spPr>
        <p:txBody>
          <a:bodyPr>
            <a:normAutofit/>
          </a:bodyPr>
          <a:lstStyle/>
          <a:p>
            <a:pPr marL="0" indent="0">
              <a:buNone/>
            </a:pPr>
            <a:r>
              <a:rPr lang="en-GB" sz="3600" b="1" dirty="0">
                <a:latin typeface="Garamond" panose="02020404030301010803" pitchFamily="18" charset="0"/>
              </a:rPr>
              <a:t>3. Arguments for illusionism</a:t>
            </a:r>
            <a:endParaRPr lang="cs-CZ" sz="3600" b="1" dirty="0">
              <a:latin typeface="Garamond" panose="02020404030301010803" pitchFamily="18" charset="0"/>
            </a:endParaRPr>
          </a:p>
        </p:txBody>
      </p:sp>
    </p:spTree>
    <p:extLst>
      <p:ext uri="{BB962C8B-B14F-4D97-AF65-F5344CB8AC3E}">
        <p14:creationId xmlns:p14="http://schemas.microsoft.com/office/powerpoint/2010/main" val="3072489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37B086-0CA5-20C5-384F-EB4C36865637}"/>
              </a:ext>
            </a:extLst>
          </p:cNvPr>
          <p:cNvSpPr>
            <a:spLocks noGrp="1"/>
          </p:cNvSpPr>
          <p:nvPr>
            <p:ph idx="4294967295"/>
          </p:nvPr>
        </p:nvSpPr>
        <p:spPr>
          <a:xfrm>
            <a:off x="12481" y="729205"/>
            <a:ext cx="10515600" cy="5609804"/>
          </a:xfrm>
        </p:spPr>
        <p:txBody>
          <a:bodyPr>
            <a:normAutofit fontScale="92500" lnSpcReduction="10000"/>
          </a:bodyPr>
          <a:lstStyle/>
          <a:p>
            <a:pPr marL="0" indent="0">
              <a:buNone/>
            </a:pPr>
            <a:r>
              <a:rPr lang="en-GB" b="1" dirty="0">
                <a:latin typeface="Garamond" panose="02020404030301010803" pitchFamily="18" charset="0"/>
              </a:rPr>
              <a:t>			</a:t>
            </a:r>
            <a:r>
              <a:rPr lang="en-GB" sz="4000" b="1" dirty="0">
                <a:latin typeface="Garamond" panose="02020404030301010803" pitchFamily="18" charset="0"/>
              </a:rPr>
              <a:t>	Radical realism                 </a:t>
            </a:r>
          </a:p>
          <a:p>
            <a:pPr marL="0" indent="0">
              <a:buNone/>
            </a:pPr>
            <a:endParaRPr lang="en-GB" b="1" dirty="0">
              <a:latin typeface="Garamond" panose="02020404030301010803" pitchFamily="18" charset="0"/>
            </a:endParaRPr>
          </a:p>
          <a:p>
            <a:pPr marL="0" indent="0">
              <a:buNone/>
            </a:pPr>
            <a:endParaRPr lang="en-GB" b="1" dirty="0">
              <a:latin typeface="Garamond" panose="02020404030301010803" pitchFamily="18" charset="0"/>
            </a:endParaRPr>
          </a:p>
          <a:p>
            <a:pPr marL="0" indent="0">
              <a:buNone/>
            </a:pPr>
            <a:endParaRPr lang="en-GB" b="1" dirty="0">
              <a:latin typeface="Garamond" panose="02020404030301010803" pitchFamily="18" charset="0"/>
            </a:endParaRPr>
          </a:p>
          <a:p>
            <a:pPr marL="0" indent="0">
              <a:buNone/>
            </a:pPr>
            <a:endParaRPr lang="en-GB" b="1" dirty="0">
              <a:latin typeface="Garamond" panose="02020404030301010803" pitchFamily="18" charset="0"/>
            </a:endParaRPr>
          </a:p>
          <a:p>
            <a:pPr marL="457200" lvl="1" indent="0">
              <a:buNone/>
            </a:pPr>
            <a:r>
              <a:rPr lang="en-GB" sz="3600" b="1" dirty="0">
                <a:latin typeface="Garamond" panose="02020404030301010803" pitchFamily="18" charset="0"/>
              </a:rPr>
              <a:t>                          </a:t>
            </a:r>
            <a:r>
              <a:rPr lang="en-GB" sz="3900" b="1" dirty="0">
                <a:latin typeface="Garamond" panose="02020404030301010803" pitchFamily="18" charset="0"/>
              </a:rPr>
              <a:t>Conservative realism </a:t>
            </a:r>
          </a:p>
          <a:p>
            <a:pPr marL="0" indent="0">
              <a:buNone/>
            </a:pPr>
            <a:endParaRPr lang="en-GB" sz="3600" b="1" dirty="0">
              <a:latin typeface="Garamond" panose="02020404030301010803" pitchFamily="18" charset="0"/>
            </a:endParaRPr>
          </a:p>
          <a:p>
            <a:pPr marL="0" indent="0">
              <a:buNone/>
            </a:pPr>
            <a:endParaRPr lang="en-GB" sz="3600" b="1" dirty="0">
              <a:latin typeface="Garamond" panose="02020404030301010803" pitchFamily="18" charset="0"/>
            </a:endParaRPr>
          </a:p>
          <a:p>
            <a:pPr marL="0" indent="0">
              <a:buNone/>
            </a:pPr>
            <a:endParaRPr lang="en-GB" sz="3600" b="1" dirty="0">
              <a:latin typeface="Garamond" panose="02020404030301010803" pitchFamily="18" charset="0"/>
            </a:endParaRPr>
          </a:p>
          <a:p>
            <a:pPr marL="0" indent="0">
              <a:buNone/>
            </a:pPr>
            <a:endParaRPr lang="en-GB" sz="3600" b="1" dirty="0">
              <a:latin typeface="Garamond" panose="02020404030301010803" pitchFamily="18" charset="0"/>
            </a:endParaRPr>
          </a:p>
          <a:p>
            <a:pPr marL="0" indent="0">
              <a:buNone/>
            </a:pPr>
            <a:r>
              <a:rPr lang="en-GB" sz="3600" b="1" dirty="0">
                <a:latin typeface="Garamond" panose="02020404030301010803" pitchFamily="18" charset="0"/>
              </a:rPr>
              <a:t>                                       </a:t>
            </a:r>
            <a:r>
              <a:rPr lang="en-GB" sz="3900" b="1" dirty="0">
                <a:latin typeface="Garamond" panose="02020404030301010803" pitchFamily="18" charset="0"/>
              </a:rPr>
              <a:t>Illusionism</a:t>
            </a:r>
            <a:endParaRPr lang="cs-CZ" sz="3900" b="1" dirty="0">
              <a:latin typeface="Garamond" panose="02020404030301010803" pitchFamily="18" charset="0"/>
            </a:endParaRPr>
          </a:p>
        </p:txBody>
      </p:sp>
      <p:sp>
        <p:nvSpPr>
          <p:cNvPr id="4" name="Arrow: Right 3">
            <a:extLst>
              <a:ext uri="{FF2B5EF4-FFF2-40B4-BE49-F238E27FC236}">
                <a16:creationId xmlns:a16="http://schemas.microsoft.com/office/drawing/2014/main" id="{8E54552E-71CF-9A1F-3BC3-D4B99B011659}"/>
              </a:ext>
            </a:extLst>
          </p:cNvPr>
          <p:cNvSpPr/>
          <p:nvPr/>
        </p:nvSpPr>
        <p:spPr>
          <a:xfrm rot="5400000">
            <a:off x="4412480" y="1627017"/>
            <a:ext cx="1715605" cy="1080000"/>
          </a:xfrm>
          <a:prstGeom prst="rightArrow">
            <a:avLst>
              <a:gd name="adj1" fmla="val 50000"/>
              <a:gd name="adj2" fmla="val 4283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Arrow: Right 5">
            <a:extLst>
              <a:ext uri="{FF2B5EF4-FFF2-40B4-BE49-F238E27FC236}">
                <a16:creationId xmlns:a16="http://schemas.microsoft.com/office/drawing/2014/main" id="{E5C79B49-939D-85FD-297D-16F29E8C5DC4}"/>
              </a:ext>
            </a:extLst>
          </p:cNvPr>
          <p:cNvSpPr/>
          <p:nvPr/>
        </p:nvSpPr>
        <p:spPr>
          <a:xfrm rot="5400000">
            <a:off x="4412479" y="4060891"/>
            <a:ext cx="1715605" cy="1080000"/>
          </a:xfrm>
          <a:prstGeom prst="rightArrow">
            <a:avLst>
              <a:gd name="adj1" fmla="val 50000"/>
              <a:gd name="adj2" fmla="val 4283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144348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A6B2DA-DD56-1A88-0C88-C87921F48FC0}"/>
              </a:ext>
            </a:extLst>
          </p:cNvPr>
          <p:cNvSpPr>
            <a:spLocks noGrp="1"/>
          </p:cNvSpPr>
          <p:nvPr>
            <p:ph idx="4294967295"/>
          </p:nvPr>
        </p:nvSpPr>
        <p:spPr>
          <a:xfrm>
            <a:off x="1120815" y="575962"/>
            <a:ext cx="10515600" cy="5859562"/>
          </a:xfrm>
        </p:spPr>
        <p:txBody>
          <a:bodyPr/>
          <a:lstStyle/>
          <a:p>
            <a:pPr marL="514350" indent="-514350">
              <a:buAutoNum type="arabicPeriod"/>
            </a:pPr>
            <a:r>
              <a:rPr lang="en-GB" dirty="0">
                <a:latin typeface="Garamond" panose="02020404030301010803" pitchFamily="18" charset="0"/>
              </a:rPr>
              <a:t>Conservative realism is preferable to radical realism:</a:t>
            </a:r>
          </a:p>
          <a:p>
            <a:pPr marL="0" indent="0">
              <a:buNone/>
            </a:pPr>
            <a:r>
              <a:rPr lang="en-GB" dirty="0">
                <a:latin typeface="Garamond" panose="02020404030301010803" pitchFamily="18" charset="0"/>
              </a:rPr>
              <a:t>	(</a:t>
            </a:r>
            <a:r>
              <a:rPr lang="en-GB" dirty="0" err="1">
                <a:latin typeface="Garamond" panose="02020404030301010803" pitchFamily="18" charset="0"/>
              </a:rPr>
              <a:t>i</a:t>
            </a:r>
            <a:r>
              <a:rPr lang="en-GB" dirty="0">
                <a:latin typeface="Garamond" panose="02020404030301010803" pitchFamily="18" charset="0"/>
              </a:rPr>
              <a:t>) The success of third-person science: ‘the pressure for radical 	innovation comes from a parochial, anthropocentric source: 	introspection.’</a:t>
            </a:r>
          </a:p>
          <a:p>
            <a:pPr marL="0" indent="0">
              <a:buNone/>
            </a:pPr>
            <a:r>
              <a:rPr lang="en-GB" dirty="0">
                <a:latin typeface="Garamond" panose="02020404030301010803" pitchFamily="18" charset="0"/>
              </a:rPr>
              <a:t>	(ii) Epiphenomenalist danger: ‘Non-physical can have no effects in a 	world that is closed under 	causation’</a:t>
            </a:r>
          </a:p>
          <a:p>
            <a:pPr marL="514350" indent="-514350">
              <a:buAutoNum type="arabicPeriod" startAt="2"/>
            </a:pPr>
            <a:r>
              <a:rPr lang="en-GB" dirty="0">
                <a:latin typeface="Garamond" panose="02020404030301010803" pitchFamily="18" charset="0"/>
              </a:rPr>
              <a:t>Conservative realism collapses into illusionism</a:t>
            </a:r>
          </a:p>
          <a:p>
            <a:pPr marL="457200" lvl="1" indent="0">
              <a:buNone/>
            </a:pPr>
            <a:r>
              <a:rPr lang="en-GB" dirty="0">
                <a:latin typeface="Garamond" panose="02020404030301010803" pitchFamily="18" charset="0"/>
              </a:rPr>
              <a:t>	</a:t>
            </a:r>
            <a:r>
              <a:rPr lang="en-GB" sz="2800" dirty="0">
                <a:latin typeface="Garamond" panose="02020404030301010803" pitchFamily="18" charset="0"/>
              </a:rPr>
              <a:t>(</a:t>
            </a:r>
            <a:r>
              <a:rPr lang="en-GB" sz="2800" dirty="0" err="1">
                <a:latin typeface="Garamond" panose="02020404030301010803" pitchFamily="18" charset="0"/>
              </a:rPr>
              <a:t>i</a:t>
            </a:r>
            <a:r>
              <a:rPr lang="en-GB" sz="2800" dirty="0">
                <a:latin typeface="Garamond" panose="02020404030301010803" pitchFamily="18" charset="0"/>
              </a:rPr>
              <a:t>) By admitting the reality of phenomenal properties the physicalist 	explanation of these properties always reaches an impasse (e.g. the 	phenomenal concept strategy).</a:t>
            </a:r>
          </a:p>
          <a:p>
            <a:pPr marL="457200" lvl="1" indent="0">
              <a:buNone/>
            </a:pPr>
            <a:r>
              <a:rPr lang="en-GB" sz="2800" dirty="0">
                <a:latin typeface="Garamond" panose="02020404030301010803" pitchFamily="18" charset="0"/>
              </a:rPr>
              <a:t>	(ii) Conservatives are already doubting that phenomenal properties 	are private, intrinsic, ineffable etc.</a:t>
            </a:r>
          </a:p>
          <a:p>
            <a:pPr marL="457200" lvl="1" indent="0">
              <a:buNone/>
            </a:pPr>
            <a:r>
              <a:rPr lang="en-GB" dirty="0">
                <a:latin typeface="Garamond" panose="02020404030301010803" pitchFamily="18" charset="0"/>
              </a:rPr>
              <a:t>	</a:t>
            </a:r>
            <a:endParaRPr lang="cs-CZ" dirty="0">
              <a:latin typeface="Garamond" panose="02020404030301010803" pitchFamily="18" charset="0"/>
            </a:endParaRPr>
          </a:p>
        </p:txBody>
      </p:sp>
    </p:spTree>
    <p:extLst>
      <p:ext uri="{BB962C8B-B14F-4D97-AF65-F5344CB8AC3E}">
        <p14:creationId xmlns:p14="http://schemas.microsoft.com/office/powerpoint/2010/main" val="3625446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4A00FA-5EDD-AC7B-39F7-88ADA5845003}"/>
              </a:ext>
            </a:extLst>
          </p:cNvPr>
          <p:cNvSpPr>
            <a:spLocks noGrp="1"/>
          </p:cNvSpPr>
          <p:nvPr>
            <p:ph idx="4294967295"/>
          </p:nvPr>
        </p:nvSpPr>
        <p:spPr>
          <a:xfrm>
            <a:off x="1296364" y="2890496"/>
            <a:ext cx="10515600" cy="4351338"/>
          </a:xfrm>
        </p:spPr>
        <p:txBody>
          <a:bodyPr>
            <a:normAutofit/>
          </a:bodyPr>
          <a:lstStyle/>
          <a:p>
            <a:pPr marL="0" indent="0">
              <a:buNone/>
            </a:pPr>
            <a:r>
              <a:rPr lang="en-GB" sz="3600" b="1" dirty="0">
                <a:latin typeface="Garamond" panose="02020404030301010803" pitchFamily="18" charset="0"/>
              </a:rPr>
              <a:t>4. Appearance and reality in the realm of appearance</a:t>
            </a:r>
            <a:endParaRPr lang="cs-CZ" sz="3600" b="1" dirty="0">
              <a:latin typeface="Garamond" panose="02020404030301010803" pitchFamily="18" charset="0"/>
            </a:endParaRPr>
          </a:p>
        </p:txBody>
      </p:sp>
    </p:spTree>
    <p:extLst>
      <p:ext uri="{BB962C8B-B14F-4D97-AF65-F5344CB8AC3E}">
        <p14:creationId xmlns:p14="http://schemas.microsoft.com/office/powerpoint/2010/main" val="2661941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D0C1B-07D5-B1CE-629E-7619A671B0D3}"/>
              </a:ext>
            </a:extLst>
          </p:cNvPr>
          <p:cNvSpPr>
            <a:spLocks noGrp="1"/>
          </p:cNvSpPr>
          <p:nvPr>
            <p:ph type="title"/>
          </p:nvPr>
        </p:nvSpPr>
        <p:spPr>
          <a:xfrm>
            <a:off x="757177" y="875938"/>
            <a:ext cx="10515600" cy="1325563"/>
          </a:xfrm>
        </p:spPr>
        <p:txBody>
          <a:bodyPr>
            <a:normAutofit/>
          </a:bodyPr>
          <a:lstStyle/>
          <a:p>
            <a:r>
              <a:rPr lang="en-GB" sz="3600" b="1" dirty="0">
                <a:solidFill>
                  <a:srgbClr val="C00000"/>
                </a:solidFill>
                <a:latin typeface="Garamond" panose="02020404030301010803" pitchFamily="18" charset="0"/>
              </a:rPr>
              <a:t>Descartes on the “illusions” of consciousness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89B13C82-FE0A-F0B3-832B-BDC198436CB6}"/>
              </a:ext>
            </a:extLst>
          </p:cNvPr>
          <p:cNvSpPr>
            <a:spLocks noGrp="1"/>
          </p:cNvSpPr>
          <p:nvPr>
            <p:ph idx="1"/>
          </p:nvPr>
        </p:nvSpPr>
        <p:spPr/>
        <p:txBody>
          <a:bodyPr/>
          <a:lstStyle/>
          <a:p>
            <a:pPr marL="0" indent="0">
              <a:buNone/>
            </a:pPr>
            <a:r>
              <a:rPr lang="en-GB" dirty="0">
                <a:latin typeface="Garamond" panose="02020404030301010803" pitchFamily="18" charset="0"/>
              </a:rPr>
              <a:t>‘It is also the same “I” who has sensory perceptions, or is aware of bodily things as it were through the senses. For example, I am now seeing light, hearing a noise, feeling heat. But I am asleep, so all this is false. Yet I certainly </a:t>
            </a:r>
            <a:r>
              <a:rPr lang="en-GB" i="1" dirty="0">
                <a:latin typeface="Garamond" panose="02020404030301010803" pitchFamily="18" charset="0"/>
              </a:rPr>
              <a:t>seem</a:t>
            </a:r>
            <a:r>
              <a:rPr lang="en-GB" dirty="0">
                <a:latin typeface="Garamond" panose="02020404030301010803" pitchFamily="18" charset="0"/>
              </a:rPr>
              <a:t> to see, to hear, and to be warmed. This cannot be false; what is called ‘having a sensory perception’ is strictly just this, and in this restricted sense of the term it is simply thinking.’</a:t>
            </a:r>
          </a:p>
          <a:p>
            <a:pPr marL="0" indent="0">
              <a:buNone/>
            </a:pPr>
            <a:r>
              <a:rPr lang="en-GB" dirty="0">
                <a:latin typeface="Garamond" panose="02020404030301010803" pitchFamily="18" charset="0"/>
              </a:rPr>
              <a:t>Descartes, </a:t>
            </a:r>
            <a:r>
              <a:rPr lang="en-GB" i="1" dirty="0">
                <a:latin typeface="Garamond" panose="02020404030301010803" pitchFamily="18" charset="0"/>
              </a:rPr>
              <a:t>Meditations</a:t>
            </a:r>
            <a:r>
              <a:rPr lang="en-GB" dirty="0">
                <a:latin typeface="Garamond" panose="02020404030301010803" pitchFamily="18" charset="0"/>
              </a:rPr>
              <a:t>, Second Meditation, AT VII 29</a:t>
            </a:r>
            <a:endParaRPr lang="cs-CZ" dirty="0">
              <a:latin typeface="Garamond" panose="02020404030301010803" pitchFamily="18" charset="0"/>
            </a:endParaRPr>
          </a:p>
        </p:txBody>
      </p:sp>
    </p:spTree>
    <p:extLst>
      <p:ext uri="{BB962C8B-B14F-4D97-AF65-F5344CB8AC3E}">
        <p14:creationId xmlns:p14="http://schemas.microsoft.com/office/powerpoint/2010/main" val="4177116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6B600-BADE-3E05-2C26-4CB3433C7227}"/>
              </a:ext>
            </a:extLst>
          </p:cNvPr>
          <p:cNvSpPr>
            <a:spLocks noGrp="1"/>
          </p:cNvSpPr>
          <p:nvPr>
            <p:ph type="title"/>
          </p:nvPr>
        </p:nvSpPr>
        <p:spPr>
          <a:xfrm>
            <a:off x="1000245" y="843083"/>
            <a:ext cx="10515600" cy="1325563"/>
          </a:xfrm>
        </p:spPr>
        <p:txBody>
          <a:bodyPr>
            <a:normAutofit/>
          </a:bodyPr>
          <a:lstStyle/>
          <a:p>
            <a:r>
              <a:rPr lang="en-GB" sz="3600" b="1" dirty="0">
                <a:solidFill>
                  <a:srgbClr val="C00000"/>
                </a:solidFill>
                <a:latin typeface="Garamond" panose="02020404030301010803" pitchFamily="18" charset="0"/>
              </a:rPr>
              <a:t>Appearance and Reality</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57B0CE72-FA97-CF45-D330-4775E50EC5C6}"/>
              </a:ext>
            </a:extLst>
          </p:cNvPr>
          <p:cNvSpPr>
            <a:spLocks noGrp="1"/>
          </p:cNvSpPr>
          <p:nvPr>
            <p:ph idx="1"/>
          </p:nvPr>
        </p:nvSpPr>
        <p:spPr>
          <a:xfrm>
            <a:off x="1081268" y="1825625"/>
            <a:ext cx="10515600" cy="4351338"/>
          </a:xfrm>
        </p:spPr>
        <p:txBody>
          <a:bodyPr>
            <a:normAutofit/>
          </a:bodyPr>
          <a:lstStyle/>
          <a:p>
            <a:pPr marL="0" indent="0">
              <a:buNone/>
            </a:pPr>
            <a:r>
              <a:rPr lang="en-GB" sz="3200" dirty="0">
                <a:latin typeface="Garamond" panose="02020404030301010803" pitchFamily="18" charset="0"/>
              </a:rPr>
              <a:t>“</a:t>
            </a:r>
            <a:r>
              <a:rPr lang="en-GB" sz="3200" i="1" dirty="0">
                <a:latin typeface="Garamond" panose="02020404030301010803" pitchFamily="18" charset="0"/>
              </a:rPr>
              <a:t>Where consciousness is concerned the existence of the appearance is the reality</a:t>
            </a:r>
            <a:r>
              <a:rPr lang="en-GB" sz="3200" dirty="0">
                <a:latin typeface="Garamond" panose="02020404030301010803" pitchFamily="18" charset="0"/>
              </a:rPr>
              <a:t>. If it seems to me exactly as if I am having conscious experiences, then I am having conscious experiences.”</a:t>
            </a:r>
          </a:p>
          <a:p>
            <a:pPr marL="0" indent="0">
              <a:buNone/>
            </a:pPr>
            <a:r>
              <a:rPr lang="en-GB" sz="3200" dirty="0">
                <a:latin typeface="Garamond" panose="02020404030301010803" pitchFamily="18" charset="0"/>
              </a:rPr>
              <a:t>John Searle, ‘The Mystery of Consciousness’, </a:t>
            </a:r>
            <a:r>
              <a:rPr lang="en-GB" sz="3200" i="1" dirty="0">
                <a:latin typeface="Garamond" panose="02020404030301010803" pitchFamily="18" charset="0"/>
              </a:rPr>
              <a:t>The New York Review of Books</a:t>
            </a:r>
            <a:r>
              <a:rPr lang="en-GB" sz="3200" dirty="0">
                <a:latin typeface="Garamond" panose="02020404030301010803" pitchFamily="18" charset="0"/>
              </a:rPr>
              <a:t>, 1997</a:t>
            </a:r>
            <a:endParaRPr lang="cs-CZ" sz="3200" dirty="0">
              <a:latin typeface="Garamond" panose="02020404030301010803" pitchFamily="18" charset="0"/>
            </a:endParaRPr>
          </a:p>
        </p:txBody>
      </p:sp>
    </p:spTree>
    <p:extLst>
      <p:ext uri="{BB962C8B-B14F-4D97-AF65-F5344CB8AC3E}">
        <p14:creationId xmlns:p14="http://schemas.microsoft.com/office/powerpoint/2010/main" val="1340894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88340-274C-E111-A0DA-497D08826037}"/>
              </a:ext>
            </a:extLst>
          </p:cNvPr>
          <p:cNvSpPr>
            <a:spLocks noGrp="1"/>
          </p:cNvSpPr>
          <p:nvPr>
            <p:ph type="title"/>
          </p:nvPr>
        </p:nvSpPr>
        <p:spPr>
          <a:xfrm>
            <a:off x="783702" y="681037"/>
            <a:ext cx="10624595" cy="1325563"/>
          </a:xfrm>
        </p:spPr>
        <p:txBody>
          <a:bodyPr>
            <a:normAutofit/>
          </a:bodyPr>
          <a:lstStyle/>
          <a:p>
            <a:r>
              <a:rPr lang="en-GB" sz="3600" b="1" dirty="0">
                <a:solidFill>
                  <a:srgbClr val="C00000"/>
                </a:solidFill>
                <a:latin typeface="Garamond" panose="02020404030301010803" pitchFamily="18" charset="0"/>
              </a:rPr>
              <a:t>Frankish on seeming and reality</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91191E93-EC3A-F53F-9A5E-BEC55CEAE198}"/>
              </a:ext>
            </a:extLst>
          </p:cNvPr>
          <p:cNvSpPr>
            <a:spLocks noGrp="1"/>
          </p:cNvSpPr>
          <p:nvPr>
            <p:ph idx="1"/>
          </p:nvPr>
        </p:nvSpPr>
        <p:spPr>
          <a:xfrm>
            <a:off x="892697" y="1675154"/>
            <a:ext cx="10515600" cy="4351338"/>
          </a:xfrm>
        </p:spPr>
        <p:txBody>
          <a:bodyPr>
            <a:normAutofit fontScale="92500" lnSpcReduction="20000"/>
          </a:bodyPr>
          <a:lstStyle/>
          <a:p>
            <a:pPr marL="0" indent="0">
              <a:buNone/>
            </a:pPr>
            <a:r>
              <a:rPr lang="en-GB" dirty="0">
                <a:latin typeface="Garamond" panose="02020404030301010803" pitchFamily="18" charset="0"/>
              </a:rPr>
              <a:t>“If we mean having an introspective experience with the same phenomenal feel as a greenish experience, then, trivially, there is no distinction between seeming and reality. But of course that is not what illusionists mean. They mean introspectively representing oneself as having  a greenish experience, and one can do this without having a greenish experience. The objector may reply that, in order to create the illusion of a greenish experience, the introspective representation would have to employ a greenish mode of presentation, which would itself have an introspectable greenish feel. However, illusionists will simply deny this, arguing that the content of introspective representations is determined by non-phenomenal, causal or functional factors. … The illusionist claims that when we think we are having a greenish experience we are in fact merely misrepresenting ourselves as having one.”</a:t>
            </a:r>
          </a:p>
          <a:p>
            <a:pPr marL="0" indent="0">
              <a:buNone/>
            </a:pPr>
            <a:r>
              <a:rPr lang="en-GB" dirty="0">
                <a:latin typeface="Garamond" panose="02020404030301010803" pitchFamily="18" charset="0"/>
              </a:rPr>
              <a:t>Frankish, ‘Illusionism as a Theory of Consciousness’, 2016, p. 16-17</a:t>
            </a:r>
            <a:endParaRPr lang="cs-CZ" dirty="0">
              <a:latin typeface="Garamond" panose="02020404030301010803" pitchFamily="18" charset="0"/>
            </a:endParaRPr>
          </a:p>
        </p:txBody>
      </p:sp>
    </p:spTree>
    <p:extLst>
      <p:ext uri="{BB962C8B-B14F-4D97-AF65-F5344CB8AC3E}">
        <p14:creationId xmlns:p14="http://schemas.microsoft.com/office/powerpoint/2010/main" val="3689876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D418F-D0D7-E0E8-F6FF-D6ED3A35D539}"/>
              </a:ext>
            </a:extLst>
          </p:cNvPr>
          <p:cNvSpPr>
            <a:spLocks noGrp="1"/>
          </p:cNvSpPr>
          <p:nvPr>
            <p:ph type="title"/>
          </p:nvPr>
        </p:nvSpPr>
        <p:spPr>
          <a:xfrm>
            <a:off x="838200" y="818064"/>
            <a:ext cx="10515600" cy="1325563"/>
          </a:xfrm>
        </p:spPr>
        <p:txBody>
          <a:bodyPr>
            <a:normAutofit/>
          </a:bodyPr>
          <a:lstStyle/>
          <a:p>
            <a:r>
              <a:rPr lang="en-GB" sz="3600" b="1" dirty="0">
                <a:solidFill>
                  <a:srgbClr val="C00000"/>
                </a:solidFill>
                <a:latin typeface="Garamond" panose="02020404030301010803" pitchFamily="18" charset="0"/>
              </a:rPr>
              <a:t>Introspection as representation</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5159C6BF-C91B-7EF3-285B-0B2A1302C8FC}"/>
              </a:ext>
            </a:extLst>
          </p:cNvPr>
          <p:cNvSpPr>
            <a:spLocks noGrp="1"/>
          </p:cNvSpPr>
          <p:nvPr>
            <p:ph idx="1"/>
          </p:nvPr>
        </p:nvSpPr>
        <p:spPr>
          <a:xfrm>
            <a:off x="942373" y="1883499"/>
            <a:ext cx="10515600" cy="4351338"/>
          </a:xfrm>
        </p:spPr>
        <p:txBody>
          <a:bodyPr/>
          <a:lstStyle/>
          <a:p>
            <a:pPr marL="0" indent="0">
              <a:buNone/>
            </a:pPr>
            <a:r>
              <a:rPr lang="en-GB" dirty="0">
                <a:latin typeface="Garamond" panose="02020404030301010803" pitchFamily="18" charset="0"/>
              </a:rPr>
              <a:t>1. Representation is essential to any cognitive state</a:t>
            </a:r>
          </a:p>
          <a:p>
            <a:pPr marL="0" indent="0">
              <a:buNone/>
            </a:pPr>
            <a:r>
              <a:rPr lang="en-GB" dirty="0">
                <a:latin typeface="Garamond" panose="02020404030301010803" pitchFamily="18" charset="0"/>
              </a:rPr>
              <a:t>2. Introspection, as a cognitive state, is a kind of representation</a:t>
            </a:r>
          </a:p>
          <a:p>
            <a:pPr marL="0" indent="0">
              <a:buNone/>
            </a:pPr>
            <a:r>
              <a:rPr lang="en-GB" dirty="0">
                <a:latin typeface="Garamond" panose="02020404030301010803" pitchFamily="18" charset="0"/>
              </a:rPr>
              <a:t>3. Representation allows of misrepresentation</a:t>
            </a:r>
          </a:p>
          <a:p>
            <a:pPr marL="0" indent="0">
              <a:buNone/>
            </a:pPr>
            <a:r>
              <a:rPr lang="en-GB" dirty="0">
                <a:latin typeface="Garamond" panose="02020404030301010803" pitchFamily="18" charset="0"/>
              </a:rPr>
              <a:t>4. Introspection can misrepresent our phenomenal feels</a:t>
            </a:r>
          </a:p>
          <a:p>
            <a:pPr marL="0" indent="0">
              <a:buNone/>
            </a:pPr>
            <a:r>
              <a:rPr lang="en-GB" dirty="0">
                <a:latin typeface="Garamond" panose="02020404030301010803" pitchFamily="18" charset="0"/>
              </a:rPr>
              <a:t>5. Illusionism is possible</a:t>
            </a:r>
          </a:p>
        </p:txBody>
      </p:sp>
    </p:spTree>
    <p:extLst>
      <p:ext uri="{BB962C8B-B14F-4D97-AF65-F5344CB8AC3E}">
        <p14:creationId xmlns:p14="http://schemas.microsoft.com/office/powerpoint/2010/main" val="1086147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940D5-98A9-98E6-72BF-4FA57ED1E31F}"/>
              </a:ext>
            </a:extLst>
          </p:cNvPr>
          <p:cNvSpPr>
            <a:spLocks noGrp="1"/>
          </p:cNvSpPr>
          <p:nvPr>
            <p:ph type="title"/>
          </p:nvPr>
        </p:nvSpPr>
        <p:spPr>
          <a:xfrm>
            <a:off x="942372" y="666067"/>
            <a:ext cx="10515600" cy="1325563"/>
          </a:xfrm>
        </p:spPr>
        <p:txBody>
          <a:bodyPr>
            <a:normAutofit/>
          </a:bodyPr>
          <a:lstStyle/>
          <a:p>
            <a:r>
              <a:rPr lang="en-GB" sz="3600" b="1" dirty="0">
                <a:solidFill>
                  <a:srgbClr val="C00000"/>
                </a:solidFill>
                <a:latin typeface="Garamond" panose="02020404030301010803" pitchFamily="18" charset="0"/>
              </a:rPr>
              <a:t>Questions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C172CFDB-4821-2E82-5E47-62DBCDB74D59}"/>
              </a:ext>
            </a:extLst>
          </p:cNvPr>
          <p:cNvSpPr>
            <a:spLocks noGrp="1"/>
          </p:cNvSpPr>
          <p:nvPr>
            <p:ph idx="1"/>
          </p:nvPr>
        </p:nvSpPr>
        <p:spPr>
          <a:xfrm>
            <a:off x="1081268" y="1690688"/>
            <a:ext cx="10515600" cy="4351338"/>
          </a:xfrm>
        </p:spPr>
        <p:txBody>
          <a:bodyPr/>
          <a:lstStyle/>
          <a:p>
            <a:pPr marL="514350" indent="-514350">
              <a:buAutoNum type="arabicPeriod"/>
            </a:pPr>
            <a:r>
              <a:rPr lang="en-GB" dirty="0">
                <a:latin typeface="Garamond" panose="02020404030301010803" pitchFamily="18" charset="0"/>
              </a:rPr>
              <a:t>Do we know our phenomenal states as a result of introspection?</a:t>
            </a:r>
          </a:p>
          <a:p>
            <a:pPr marL="514350" indent="-514350">
              <a:buAutoNum type="arabicPeriod"/>
            </a:pPr>
            <a:r>
              <a:rPr lang="en-GB" dirty="0">
                <a:latin typeface="Garamond" panose="02020404030301010803" pitchFamily="18" charset="0"/>
              </a:rPr>
              <a:t>Is introspection to be thought of involving representation?</a:t>
            </a:r>
          </a:p>
          <a:p>
            <a:pPr marL="514350" indent="-514350">
              <a:buAutoNum type="arabicPeriod"/>
            </a:pPr>
            <a:r>
              <a:rPr lang="en-GB" dirty="0">
                <a:latin typeface="Garamond" panose="02020404030301010803" pitchFamily="18" charset="0"/>
              </a:rPr>
              <a:t>In what sense are phenomenal states representations?</a:t>
            </a:r>
            <a:endParaRPr lang="cs-CZ" dirty="0">
              <a:latin typeface="Garamond" panose="02020404030301010803" pitchFamily="18" charset="0"/>
            </a:endParaRPr>
          </a:p>
        </p:txBody>
      </p:sp>
    </p:spTree>
    <p:extLst>
      <p:ext uri="{BB962C8B-B14F-4D97-AF65-F5344CB8AC3E}">
        <p14:creationId xmlns:p14="http://schemas.microsoft.com/office/powerpoint/2010/main" val="189048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89480-9D23-56A6-B4AA-D1486CCE646F}"/>
              </a:ext>
            </a:extLst>
          </p:cNvPr>
          <p:cNvSpPr>
            <a:spLocks noGrp="1"/>
          </p:cNvSpPr>
          <p:nvPr>
            <p:ph type="title"/>
          </p:nvPr>
        </p:nvSpPr>
        <p:spPr>
          <a:xfrm>
            <a:off x="722453" y="816537"/>
            <a:ext cx="10515600" cy="1325563"/>
          </a:xfrm>
        </p:spPr>
        <p:txBody>
          <a:bodyPr/>
          <a:lstStyle/>
          <a:p>
            <a:r>
              <a:rPr lang="en-GB" b="1" dirty="0">
                <a:solidFill>
                  <a:srgbClr val="C00000"/>
                </a:solidFill>
                <a:latin typeface="Garamond" panose="02020404030301010803" pitchFamily="18" charset="0"/>
              </a:rPr>
              <a:t>Illusionism</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25425B91-306B-817C-E8DA-2666414E66CA}"/>
              </a:ext>
            </a:extLst>
          </p:cNvPr>
          <p:cNvSpPr>
            <a:spLocks noGrp="1"/>
          </p:cNvSpPr>
          <p:nvPr>
            <p:ph idx="1"/>
          </p:nvPr>
        </p:nvSpPr>
        <p:spPr/>
        <p:txBody>
          <a:bodyPr>
            <a:normAutofit/>
          </a:bodyPr>
          <a:lstStyle/>
          <a:p>
            <a:pPr marL="514350" indent="-514350">
              <a:buAutoNum type="arabicPeriod"/>
            </a:pPr>
            <a:r>
              <a:rPr lang="en-GB" sz="3600" dirty="0">
                <a:latin typeface="Garamond" panose="02020404030301010803" pitchFamily="18" charset="0"/>
              </a:rPr>
              <a:t>What is illusionism?</a:t>
            </a:r>
          </a:p>
          <a:p>
            <a:pPr marL="514350" indent="-514350">
              <a:buAutoNum type="arabicPeriod"/>
            </a:pPr>
            <a:r>
              <a:rPr lang="en-GB" sz="3600" dirty="0">
                <a:latin typeface="Garamond" panose="02020404030301010803" pitchFamily="18" charset="0"/>
              </a:rPr>
              <a:t>The alternatives to illusionism</a:t>
            </a:r>
          </a:p>
          <a:p>
            <a:pPr marL="514350" indent="-514350">
              <a:buAutoNum type="arabicPeriod"/>
            </a:pPr>
            <a:r>
              <a:rPr lang="en-GB" sz="3600" dirty="0">
                <a:latin typeface="Garamond" panose="02020404030301010803" pitchFamily="18" charset="0"/>
              </a:rPr>
              <a:t>Arguments for illusionism</a:t>
            </a:r>
          </a:p>
          <a:p>
            <a:pPr marL="514350" indent="-514350">
              <a:buAutoNum type="arabicPeriod"/>
            </a:pPr>
            <a:r>
              <a:rPr lang="en-GB" sz="3600" dirty="0">
                <a:latin typeface="Garamond" panose="02020404030301010803" pitchFamily="18" charset="0"/>
              </a:rPr>
              <a:t>Appearance and reality in the realm of appearance</a:t>
            </a:r>
            <a:endParaRPr lang="cs-CZ" sz="3600" dirty="0">
              <a:latin typeface="Garamond" panose="02020404030301010803" pitchFamily="18" charset="0"/>
            </a:endParaRPr>
          </a:p>
        </p:txBody>
      </p:sp>
    </p:spTree>
    <p:extLst>
      <p:ext uri="{BB962C8B-B14F-4D97-AF65-F5344CB8AC3E}">
        <p14:creationId xmlns:p14="http://schemas.microsoft.com/office/powerpoint/2010/main" val="4150852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38740A-9192-FA4D-73B4-5D1BDF4981D4}"/>
              </a:ext>
            </a:extLst>
          </p:cNvPr>
          <p:cNvSpPr>
            <a:spLocks noGrp="1"/>
          </p:cNvSpPr>
          <p:nvPr>
            <p:ph idx="4294967295"/>
          </p:nvPr>
        </p:nvSpPr>
        <p:spPr>
          <a:xfrm>
            <a:off x="1676400" y="2506663"/>
            <a:ext cx="10515600" cy="4351337"/>
          </a:xfrm>
        </p:spPr>
        <p:txBody>
          <a:bodyPr>
            <a:normAutofit/>
          </a:bodyPr>
          <a:lstStyle/>
          <a:p>
            <a:pPr marL="0" indent="0">
              <a:buNone/>
            </a:pPr>
            <a:r>
              <a:rPr lang="en-GB" sz="3600" b="1" dirty="0">
                <a:latin typeface="Garamond" panose="02020404030301010803" pitchFamily="18" charset="0"/>
              </a:rPr>
              <a:t>1. What is illusionism?</a:t>
            </a:r>
            <a:endParaRPr lang="cs-CZ" sz="3600" b="1" dirty="0">
              <a:latin typeface="Garamond" panose="02020404030301010803" pitchFamily="18" charset="0"/>
            </a:endParaRPr>
          </a:p>
        </p:txBody>
      </p:sp>
    </p:spTree>
    <p:extLst>
      <p:ext uri="{BB962C8B-B14F-4D97-AF65-F5344CB8AC3E}">
        <p14:creationId xmlns:p14="http://schemas.microsoft.com/office/powerpoint/2010/main" val="2392462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57CD3-883F-23E7-632D-C2FCDDD1B7B5}"/>
              </a:ext>
            </a:extLst>
          </p:cNvPr>
          <p:cNvSpPr>
            <a:spLocks noGrp="1"/>
          </p:cNvSpPr>
          <p:nvPr>
            <p:ph type="title"/>
          </p:nvPr>
        </p:nvSpPr>
        <p:spPr>
          <a:xfrm>
            <a:off x="734028" y="681037"/>
            <a:ext cx="10515600" cy="1325563"/>
          </a:xfrm>
        </p:spPr>
        <p:txBody>
          <a:bodyPr>
            <a:normAutofit/>
          </a:bodyPr>
          <a:lstStyle/>
          <a:p>
            <a:r>
              <a:rPr lang="en-GB" sz="3600" b="1" dirty="0">
                <a:solidFill>
                  <a:srgbClr val="C00000"/>
                </a:solidFill>
                <a:latin typeface="Garamond" panose="02020404030301010803" pitchFamily="18" charset="0"/>
              </a:rPr>
              <a:t>Daniel Dennett on ‘user-illusion’</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5FBFE803-3667-D658-9408-497EEDC8BB1C}"/>
              </a:ext>
            </a:extLst>
          </p:cNvPr>
          <p:cNvSpPr>
            <a:spLocks noGrp="1"/>
          </p:cNvSpPr>
          <p:nvPr>
            <p:ph idx="1"/>
          </p:nvPr>
        </p:nvSpPr>
        <p:spPr>
          <a:xfrm>
            <a:off x="942372" y="1686728"/>
            <a:ext cx="10515600" cy="4351338"/>
          </a:xfrm>
        </p:spPr>
        <p:txBody>
          <a:bodyPr/>
          <a:lstStyle/>
          <a:p>
            <a:pPr marL="0" indent="0">
              <a:buNone/>
            </a:pPr>
            <a:r>
              <a:rPr lang="en-GB" dirty="0">
                <a:latin typeface="Garamond" panose="02020404030301010803" pitchFamily="18" charset="0"/>
              </a:rPr>
              <a:t>‘We don’t see, or hear, or feel, the complicated neural machinery churning away in our brains but have to settle for an interpreted, digested version, a user-illusion that is so familiar to us that we take it not just for reality but also for the most indubitable and intimately known reality of all. That’s what it is like to be us.’</a:t>
            </a:r>
          </a:p>
          <a:p>
            <a:pPr marL="0" indent="0">
              <a:buNone/>
            </a:pPr>
            <a:r>
              <a:rPr lang="en-GB" i="1" dirty="0">
                <a:latin typeface="Garamond" panose="02020404030301010803" pitchFamily="18" charset="0"/>
              </a:rPr>
              <a:t>From Bacteria to Bach</a:t>
            </a:r>
            <a:r>
              <a:rPr lang="en-GB" dirty="0">
                <a:latin typeface="Garamond" panose="02020404030301010803" pitchFamily="18" charset="0"/>
              </a:rPr>
              <a:t>, p. 345</a:t>
            </a:r>
          </a:p>
          <a:p>
            <a:endParaRPr lang="cs-CZ" dirty="0"/>
          </a:p>
        </p:txBody>
      </p:sp>
    </p:spTree>
    <p:extLst>
      <p:ext uri="{BB962C8B-B14F-4D97-AF65-F5344CB8AC3E}">
        <p14:creationId xmlns:p14="http://schemas.microsoft.com/office/powerpoint/2010/main" val="281325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CD6D8-0261-8D8F-526A-0B8B7E868EA1}"/>
              </a:ext>
            </a:extLst>
          </p:cNvPr>
          <p:cNvSpPr>
            <a:spLocks noGrp="1"/>
          </p:cNvSpPr>
          <p:nvPr>
            <p:ph type="title"/>
          </p:nvPr>
        </p:nvSpPr>
        <p:spPr>
          <a:xfrm>
            <a:off x="1416935" y="804326"/>
            <a:ext cx="10515600" cy="1325563"/>
          </a:xfrm>
        </p:spPr>
        <p:txBody>
          <a:bodyPr>
            <a:normAutofit/>
          </a:bodyPr>
          <a:lstStyle/>
          <a:p>
            <a:r>
              <a:rPr lang="en-GB" sz="3600" b="1" dirty="0">
                <a:solidFill>
                  <a:srgbClr val="C00000"/>
                </a:solidFill>
                <a:latin typeface="Garamond" panose="02020404030301010803" pitchFamily="18" charset="0"/>
              </a:rPr>
              <a:t>Consciousness as user-illusion</a:t>
            </a:r>
            <a:endParaRPr lang="cs-CZ" sz="3600" b="1" dirty="0">
              <a:solidFill>
                <a:srgbClr val="C00000"/>
              </a:solidFill>
              <a:latin typeface="Garamond" panose="02020404030301010803" pitchFamily="18" charset="0"/>
            </a:endParaRPr>
          </a:p>
        </p:txBody>
      </p:sp>
      <p:pic>
        <p:nvPicPr>
          <p:cNvPr id="4" name="Content Placeholder 3">
            <a:extLst>
              <a:ext uri="{FF2B5EF4-FFF2-40B4-BE49-F238E27FC236}">
                <a16:creationId xmlns:a16="http://schemas.microsoft.com/office/drawing/2014/main" id="{17D95896-592D-9FF9-16DC-DA72256A22E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a:stretch/>
        </p:blipFill>
        <p:spPr>
          <a:xfrm>
            <a:off x="2011185" y="2037292"/>
            <a:ext cx="5715798" cy="3210373"/>
          </a:xfrm>
          <a:prstGeom prst="rect">
            <a:avLst/>
          </a:prstGeom>
        </p:spPr>
      </p:pic>
    </p:spTree>
    <p:extLst>
      <p:ext uri="{BB962C8B-B14F-4D97-AF65-F5344CB8AC3E}">
        <p14:creationId xmlns:p14="http://schemas.microsoft.com/office/powerpoint/2010/main" val="93397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A57C2-8E78-4BF4-B7C1-83590382596A}"/>
              </a:ext>
            </a:extLst>
          </p:cNvPr>
          <p:cNvSpPr>
            <a:spLocks noGrp="1"/>
          </p:cNvSpPr>
          <p:nvPr>
            <p:ph type="title"/>
          </p:nvPr>
        </p:nvSpPr>
        <p:spPr>
          <a:xfrm>
            <a:off x="695289" y="561895"/>
            <a:ext cx="13282428" cy="1325563"/>
          </a:xfrm>
        </p:spPr>
        <p:txBody>
          <a:bodyPr>
            <a:normAutofit/>
          </a:bodyPr>
          <a:lstStyle/>
          <a:p>
            <a:r>
              <a:rPr lang="cs-CZ" sz="3600" b="1" dirty="0" err="1">
                <a:solidFill>
                  <a:srgbClr val="C00000"/>
                </a:solidFill>
                <a:latin typeface="Garamond" panose="02020404030301010803" pitchFamily="18" charset="0"/>
              </a:rPr>
              <a:t>The</a:t>
            </a:r>
            <a:r>
              <a:rPr lang="cs-CZ" sz="3600" b="1" dirty="0">
                <a:solidFill>
                  <a:srgbClr val="C00000"/>
                </a:solidFill>
                <a:latin typeface="Garamond" panose="02020404030301010803" pitchFamily="18" charset="0"/>
              </a:rPr>
              <a:t> User-</a:t>
            </a:r>
            <a:r>
              <a:rPr lang="cs-CZ" sz="3600" b="1" dirty="0" err="1">
                <a:solidFill>
                  <a:srgbClr val="C00000"/>
                </a:solidFill>
                <a:latin typeface="Garamond" panose="02020404030301010803" pitchFamily="18" charset="0"/>
              </a:rPr>
              <a:t>Illusion</a:t>
            </a:r>
            <a:r>
              <a:rPr lang="cs-CZ" sz="3600" b="1" dirty="0">
                <a:solidFill>
                  <a:srgbClr val="C00000"/>
                </a:solidFill>
                <a:latin typeface="Garamond" panose="02020404030301010803" pitchFamily="18" charset="0"/>
              </a:rPr>
              <a:t> and </a:t>
            </a:r>
            <a:r>
              <a:rPr lang="cs-CZ" sz="3600" b="1" dirty="0" err="1">
                <a:solidFill>
                  <a:srgbClr val="C00000"/>
                </a:solidFill>
                <a:latin typeface="Garamond" panose="02020404030301010803" pitchFamily="18" charset="0"/>
              </a:rPr>
              <a:t>the</a:t>
            </a:r>
            <a:r>
              <a:rPr lang="cs-CZ" sz="3600" b="1" dirty="0">
                <a:solidFill>
                  <a:srgbClr val="C00000"/>
                </a:solidFill>
                <a:latin typeface="Garamond" panose="02020404030301010803" pitchFamily="18" charset="0"/>
              </a:rPr>
              <a:t> </a:t>
            </a:r>
            <a:r>
              <a:rPr lang="en-GB" sz="3600" b="1" dirty="0">
                <a:solidFill>
                  <a:srgbClr val="C00000"/>
                </a:solidFill>
                <a:latin typeface="Garamond" panose="02020404030301010803" pitchFamily="18" charset="0"/>
              </a:rPr>
              <a:t>‘</a:t>
            </a:r>
            <a:r>
              <a:rPr lang="cs-CZ" sz="3600" b="1" dirty="0" err="1">
                <a:solidFill>
                  <a:srgbClr val="C00000"/>
                </a:solidFill>
                <a:latin typeface="Garamond" panose="02020404030301010803" pitchFamily="18" charset="0"/>
              </a:rPr>
              <a:t>problem</a:t>
            </a:r>
            <a:r>
              <a:rPr lang="en-GB" sz="3600" b="1" dirty="0">
                <a:solidFill>
                  <a:srgbClr val="C00000"/>
                </a:solidFill>
                <a:latin typeface="Garamond" panose="02020404030301010803" pitchFamily="18" charset="0"/>
              </a:rPr>
              <a:t>’</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of</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consciousness</a:t>
            </a:r>
            <a:endParaRPr lang="cs-CZ"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838200" y="1556976"/>
            <a:ext cx="10515600" cy="4351338"/>
          </a:xfrm>
        </p:spPr>
        <p:txBody>
          <a:bodyPr>
            <a:normAutofit/>
          </a:bodyPr>
          <a:lstStyle/>
          <a:p>
            <a:pPr marL="0" indent="0">
              <a:buNone/>
            </a:pPr>
            <a:r>
              <a:rPr lang="en-GB" sz="3200" dirty="0">
                <a:latin typeface="Garamond" panose="02020404030301010803" pitchFamily="18" charset="0"/>
              </a:rPr>
              <a:t>Descartes  was “anchored in a user-illusion” that “systematically distorted the investigation from the outset.”</a:t>
            </a:r>
          </a:p>
          <a:p>
            <a:pPr marL="0" indent="0">
              <a:buNone/>
            </a:pPr>
            <a:r>
              <a:rPr lang="en-GB" sz="3200" dirty="0">
                <a:latin typeface="Garamond" panose="02020404030301010803" pitchFamily="18" charset="0"/>
              </a:rPr>
              <a:t>Daniel Dennett</a:t>
            </a:r>
            <a:r>
              <a:rPr lang="en-GB" sz="3200" i="1" dirty="0">
                <a:latin typeface="Garamond" panose="02020404030301010803" pitchFamily="18" charset="0"/>
              </a:rPr>
              <a:t>, From Bacteria to Bach</a:t>
            </a:r>
            <a:r>
              <a:rPr lang="en-GB" sz="3200" dirty="0">
                <a:latin typeface="Garamond" panose="02020404030301010803" pitchFamily="18" charset="0"/>
              </a:rPr>
              <a:t>, p. 364</a:t>
            </a:r>
          </a:p>
        </p:txBody>
      </p:sp>
    </p:spTree>
    <p:extLst>
      <p:ext uri="{BB962C8B-B14F-4D97-AF65-F5344CB8AC3E}">
        <p14:creationId xmlns:p14="http://schemas.microsoft.com/office/powerpoint/2010/main" val="3860643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D3CDC-5129-8B2F-8C28-C51D9693D6C8}"/>
              </a:ext>
            </a:extLst>
          </p:cNvPr>
          <p:cNvSpPr>
            <a:spLocks noGrp="1"/>
          </p:cNvSpPr>
          <p:nvPr>
            <p:ph type="title"/>
          </p:nvPr>
        </p:nvSpPr>
        <p:spPr>
          <a:xfrm>
            <a:off x="1058119" y="816537"/>
            <a:ext cx="10515600" cy="1325563"/>
          </a:xfrm>
        </p:spPr>
        <p:txBody>
          <a:bodyPr/>
          <a:lstStyle/>
          <a:p>
            <a:r>
              <a:rPr lang="en-GB" b="1" dirty="0">
                <a:solidFill>
                  <a:srgbClr val="C00000"/>
                </a:solidFill>
                <a:latin typeface="Garamond" panose="02020404030301010803" pitchFamily="18" charset="0"/>
              </a:rPr>
              <a:t>Illusionism</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BD87093E-8618-7306-C56C-E235A77B6CBE}"/>
              </a:ext>
            </a:extLst>
          </p:cNvPr>
          <p:cNvSpPr>
            <a:spLocks noGrp="1"/>
          </p:cNvSpPr>
          <p:nvPr>
            <p:ph idx="1"/>
          </p:nvPr>
        </p:nvSpPr>
        <p:spPr>
          <a:xfrm>
            <a:off x="1173866" y="1771711"/>
            <a:ext cx="10515600" cy="4351338"/>
          </a:xfrm>
        </p:spPr>
        <p:txBody>
          <a:bodyPr>
            <a:normAutofit/>
          </a:bodyPr>
          <a:lstStyle/>
          <a:p>
            <a:pPr marL="514350" indent="-514350">
              <a:buAutoNum type="arabicPeriod"/>
            </a:pPr>
            <a:r>
              <a:rPr lang="en-GB" dirty="0" err="1">
                <a:latin typeface="Garamond" panose="02020404030301010803" pitchFamily="18" charset="0"/>
              </a:rPr>
              <a:t>Irrealism</a:t>
            </a:r>
            <a:r>
              <a:rPr lang="en-GB" dirty="0">
                <a:latin typeface="Garamond" panose="02020404030301010803" pitchFamily="18" charset="0"/>
              </a:rPr>
              <a:t>: Our experiences do not really have phenomenal properties, despite appearances to the contrary</a:t>
            </a:r>
          </a:p>
          <a:p>
            <a:pPr marL="514350" indent="-514350">
              <a:buAutoNum type="arabicPeriod"/>
            </a:pPr>
            <a:r>
              <a:rPr lang="en-GB" dirty="0">
                <a:latin typeface="Garamond" panose="02020404030301010803" pitchFamily="18" charset="0"/>
              </a:rPr>
              <a:t>Misrepresentation: Introspection misrepresents our states as having phenomenal properties</a:t>
            </a:r>
          </a:p>
          <a:p>
            <a:pPr marL="514350" indent="-514350">
              <a:buAutoNum type="arabicPeriod"/>
            </a:pPr>
            <a:r>
              <a:rPr lang="en-GB" dirty="0">
                <a:latin typeface="Garamond" panose="02020404030301010803" pitchFamily="18" charset="0"/>
              </a:rPr>
              <a:t>Functionalism: The content of our mental states must be subject to functional analysis</a:t>
            </a:r>
            <a:endParaRPr lang="cs-CZ" dirty="0">
              <a:latin typeface="Garamond" panose="02020404030301010803" pitchFamily="18" charset="0"/>
            </a:endParaRPr>
          </a:p>
        </p:txBody>
      </p:sp>
    </p:spTree>
    <p:extLst>
      <p:ext uri="{BB962C8B-B14F-4D97-AF65-F5344CB8AC3E}">
        <p14:creationId xmlns:p14="http://schemas.microsoft.com/office/powerpoint/2010/main" val="4017886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D2C65-5A2E-8577-E5F0-2E4B0325685A}"/>
              </a:ext>
            </a:extLst>
          </p:cNvPr>
          <p:cNvSpPr>
            <a:spLocks noGrp="1"/>
          </p:cNvSpPr>
          <p:nvPr>
            <p:ph type="title" idx="4294967295"/>
          </p:nvPr>
        </p:nvSpPr>
        <p:spPr>
          <a:xfrm>
            <a:off x="1038025" y="2502382"/>
            <a:ext cx="11520507" cy="1325563"/>
          </a:xfrm>
        </p:spPr>
        <p:txBody>
          <a:bodyPr>
            <a:normAutofit/>
          </a:bodyPr>
          <a:lstStyle/>
          <a:p>
            <a:r>
              <a:rPr lang="en-GB" sz="3600" b="1" dirty="0">
                <a:solidFill>
                  <a:srgbClr val="C00000"/>
                </a:solidFill>
                <a:latin typeface="Garamond" panose="02020404030301010803" pitchFamily="18" charset="0"/>
              </a:rPr>
              <a:t>“Phenomenal consciousness is an artefact of the limitations of introspection”</a:t>
            </a:r>
            <a:endParaRPr lang="cs-CZ" sz="3600" b="1"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304885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D96CAE-EF4E-7E39-C61B-B75E2730ECBC}"/>
              </a:ext>
            </a:extLst>
          </p:cNvPr>
          <p:cNvSpPr>
            <a:spLocks noGrp="1"/>
          </p:cNvSpPr>
          <p:nvPr>
            <p:ph idx="4294967295"/>
          </p:nvPr>
        </p:nvSpPr>
        <p:spPr>
          <a:xfrm>
            <a:off x="1676400" y="2670175"/>
            <a:ext cx="10515600" cy="4351338"/>
          </a:xfrm>
        </p:spPr>
        <p:txBody>
          <a:bodyPr>
            <a:normAutofit/>
          </a:bodyPr>
          <a:lstStyle/>
          <a:p>
            <a:pPr marL="0" indent="0">
              <a:buNone/>
            </a:pPr>
            <a:r>
              <a:rPr lang="en-GB" sz="3600" b="1" dirty="0">
                <a:latin typeface="Garamond" panose="02020404030301010803" pitchFamily="18" charset="0"/>
              </a:rPr>
              <a:t>2. The alternatives to illusionism</a:t>
            </a:r>
            <a:endParaRPr lang="cs-CZ" sz="3600" b="1" dirty="0">
              <a:latin typeface="Garamond" panose="02020404030301010803" pitchFamily="18" charset="0"/>
            </a:endParaRPr>
          </a:p>
        </p:txBody>
      </p:sp>
    </p:spTree>
    <p:extLst>
      <p:ext uri="{BB962C8B-B14F-4D97-AF65-F5344CB8AC3E}">
        <p14:creationId xmlns:p14="http://schemas.microsoft.com/office/powerpoint/2010/main" val="4102309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859</Words>
  <Application>Microsoft Office PowerPoint</Application>
  <PresentationFormat>Widescreen</PresentationFormat>
  <Paragraphs>64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Garamond</vt:lpstr>
      <vt:lpstr>Office Theme</vt:lpstr>
      <vt:lpstr>Contemporary Theories of Consciousness </vt:lpstr>
      <vt:lpstr>Illusionism</vt:lpstr>
      <vt:lpstr>PowerPoint Presentation</vt:lpstr>
      <vt:lpstr>Daniel Dennett on ‘user-illusion’</vt:lpstr>
      <vt:lpstr>Consciousness as user-illusion</vt:lpstr>
      <vt:lpstr>The User-Illusion and the ‘problem’ of consciousness</vt:lpstr>
      <vt:lpstr>Illusionism</vt:lpstr>
      <vt:lpstr>“Phenomenal consciousness is an artefact of the limitations of introspection”</vt:lpstr>
      <vt:lpstr>PowerPoint Presentation</vt:lpstr>
      <vt:lpstr>The realist alternatives</vt:lpstr>
      <vt:lpstr>PowerPoint Presentation</vt:lpstr>
      <vt:lpstr>PowerPoint Presentation</vt:lpstr>
      <vt:lpstr>PowerPoint Presentation</vt:lpstr>
      <vt:lpstr>PowerPoint Presentation</vt:lpstr>
      <vt:lpstr>Descartes on the “illusions” of consciousness</vt:lpstr>
      <vt:lpstr>Appearance and Reality</vt:lpstr>
      <vt:lpstr>Frankish on seeming and reality</vt:lpstr>
      <vt:lpstr>Introspection as representation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Theories of Consciousness</dc:title>
  <dc:creator>Anna Hill</dc:creator>
  <cp:lastModifiedBy>Anna Hill</cp:lastModifiedBy>
  <cp:revision>3</cp:revision>
  <dcterms:created xsi:type="dcterms:W3CDTF">2023-03-11T12:19:14Z</dcterms:created>
  <dcterms:modified xsi:type="dcterms:W3CDTF">2023-03-16T10:56:52Z</dcterms:modified>
</cp:coreProperties>
</file>